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257" r:id="rId6"/>
    <p:sldId id="269" r:id="rId7"/>
    <p:sldId id="264" r:id="rId8"/>
    <p:sldId id="258" r:id="rId9"/>
    <p:sldId id="282" r:id="rId10"/>
    <p:sldId id="295" r:id="rId11"/>
    <p:sldId id="270" r:id="rId12"/>
    <p:sldId id="271" r:id="rId13"/>
    <p:sldId id="283" r:id="rId14"/>
    <p:sldId id="277" r:id="rId15"/>
    <p:sldId id="290" r:id="rId16"/>
    <p:sldId id="291" r:id="rId17"/>
    <p:sldId id="284" r:id="rId18"/>
    <p:sldId id="267" r:id="rId19"/>
    <p:sldId id="292" r:id="rId20"/>
    <p:sldId id="293" r:id="rId21"/>
    <p:sldId id="278" r:id="rId22"/>
    <p:sldId id="287" r:id="rId23"/>
    <p:sldId id="274" r:id="rId24"/>
    <p:sldId id="273" r:id="rId25"/>
    <p:sldId id="300" r:id="rId26"/>
    <p:sldId id="301" r:id="rId27"/>
    <p:sldId id="302" r:id="rId28"/>
    <p:sldId id="303" r:id="rId29"/>
    <p:sldId id="272" r:id="rId30"/>
    <p:sldId id="296"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57344" autoAdjust="0"/>
  </p:normalViewPr>
  <p:slideViewPr>
    <p:cSldViewPr snapToGrid="0">
      <p:cViewPr varScale="1">
        <p:scale>
          <a:sx n="71" d="100"/>
          <a:sy n="71" d="100"/>
        </p:scale>
        <p:origin x="97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F64CFD-2229-4DF1-815C-91A11E2F3FD5}" type="datetimeFigureOut">
              <a:rPr lang="en-US" smtClean="0"/>
              <a:t>9/28/2021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2FFE1-59A3-47D6-84C5-268A59F27541}" type="slidenum">
              <a:rPr lang="en-US" smtClean="0"/>
              <a:t>‹#›</a:t>
            </a:fld>
            <a:endParaRPr lang="en-US"/>
          </a:p>
        </p:txBody>
      </p:sp>
    </p:spTree>
    <p:extLst>
      <p:ext uri="{BB962C8B-B14F-4D97-AF65-F5344CB8AC3E}">
        <p14:creationId xmlns:p14="http://schemas.microsoft.com/office/powerpoint/2010/main" val="401682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863" eaLnBrk="1" hangingPunct="1">
              <a:spcBef>
                <a:spcPct val="0"/>
              </a:spcBef>
            </a:pPr>
            <a:r>
              <a:rPr lang="en-US" altLang="en-US" b="1" dirty="0"/>
              <a:t>World Health Organization</a:t>
            </a:r>
            <a:r>
              <a:rPr lang="en-US" altLang="en-US" dirty="0"/>
              <a:t> (WHO) defines health in the following broad terms:</a:t>
            </a:r>
          </a:p>
          <a:p>
            <a:pPr defTabSz="931863"/>
            <a:r>
              <a:rPr lang="en-US" altLang="en-US" dirty="0"/>
              <a:t>The WHO also affirms the definition and importance of the right to health in the Preamble to its Constitution with the following statement:</a:t>
            </a:r>
          </a:p>
          <a:p>
            <a:pPr defTabSz="931863"/>
            <a:r>
              <a:rPr lang="en-US" altLang="en-US" dirty="0"/>
              <a:t>The enjoyment of the highest attainable standard of health is one of the fundamental rights of every human being without distinction of race, political belief, economic or social condition . . . Governments have a responsibility for the health of their peoples which can be fulfilled only by the provision of adequate health and social measures.</a:t>
            </a:r>
          </a:p>
        </p:txBody>
      </p:sp>
      <p:sp>
        <p:nvSpPr>
          <p:cNvPr id="4" name="Slide Number Placeholder 3"/>
          <p:cNvSpPr>
            <a:spLocks noGrp="1"/>
          </p:cNvSpPr>
          <p:nvPr>
            <p:ph type="sldNum" sz="quarter" idx="5"/>
          </p:nvPr>
        </p:nvSpPr>
        <p:spPr/>
        <p:txBody>
          <a:bodyPr/>
          <a:lstStyle/>
          <a:p>
            <a:fld id="{F382FFE1-59A3-47D6-84C5-268A59F27541}" type="slidenum">
              <a:rPr lang="en-US" smtClean="0"/>
              <a:t>3</a:t>
            </a:fld>
            <a:endParaRPr lang="en-US"/>
          </a:p>
        </p:txBody>
      </p:sp>
    </p:spTree>
    <p:extLst>
      <p:ext uri="{BB962C8B-B14F-4D97-AF65-F5344CB8AC3E}">
        <p14:creationId xmlns:p14="http://schemas.microsoft.com/office/powerpoint/2010/main" val="1448570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with disabilities must have same range and quality of free affordable healthcare programs as those without disabilities including sexual and reproductive health a well as population based health </a:t>
            </a:r>
            <a:r>
              <a:rPr lang="en-US" dirty="0" err="1"/>
              <a:t>programmes</a:t>
            </a:r>
            <a:r>
              <a:rPr lang="en-US" dirty="0"/>
              <a:t>.</a:t>
            </a:r>
          </a:p>
          <a:p>
            <a:endParaRPr lang="en-US" dirty="0"/>
          </a:p>
          <a:p>
            <a:r>
              <a:rPr lang="en-US" dirty="0"/>
              <a:t>Health services must be provided to people with disabilities specifically because of their disabilities including early identification and intervention </a:t>
            </a:r>
          </a:p>
          <a:p>
            <a:endParaRPr lang="en-US" dirty="0"/>
          </a:p>
          <a:p>
            <a:r>
              <a:rPr lang="en-US" dirty="0"/>
              <a:t>Health services must be provided as close as possible to people’s own communities including rural communities. </a:t>
            </a:r>
          </a:p>
        </p:txBody>
      </p:sp>
      <p:sp>
        <p:nvSpPr>
          <p:cNvPr id="4" name="Slide Number Placeholder 3"/>
          <p:cNvSpPr>
            <a:spLocks noGrp="1"/>
          </p:cNvSpPr>
          <p:nvPr>
            <p:ph type="sldNum" sz="quarter" idx="5"/>
          </p:nvPr>
        </p:nvSpPr>
        <p:spPr/>
        <p:txBody>
          <a:bodyPr/>
          <a:lstStyle/>
          <a:p>
            <a:fld id="{F382FFE1-59A3-47D6-84C5-268A59F27541}" type="slidenum">
              <a:rPr lang="en-US" smtClean="0"/>
              <a:t>12</a:t>
            </a:fld>
            <a:endParaRPr lang="en-US"/>
          </a:p>
        </p:txBody>
      </p:sp>
    </p:spTree>
    <p:extLst>
      <p:ext uri="{BB962C8B-B14F-4D97-AF65-F5344CB8AC3E}">
        <p14:creationId xmlns:p14="http://schemas.microsoft.com/office/powerpoint/2010/main" val="4140696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professionals must provide same quality of care to people with disabilities and people with disabilities must be able to make healthcare decisions with free and informed consent.</a:t>
            </a:r>
          </a:p>
          <a:p>
            <a:endParaRPr lang="en-US" dirty="0"/>
          </a:p>
          <a:p>
            <a:r>
              <a:rPr lang="en-US" dirty="0"/>
              <a:t>People with disabilities must not be discriminated against in the provision of health care or life insurance where the insurance is permitted by national law. </a:t>
            </a:r>
          </a:p>
          <a:p>
            <a:endParaRPr lang="en-US" dirty="0"/>
          </a:p>
          <a:p>
            <a:r>
              <a:rPr lang="en-US" dirty="0"/>
              <a:t>People with disabilities must not be denied healthcare, health services, food, or fluids on the basis of disability. </a:t>
            </a:r>
          </a:p>
          <a:p>
            <a:endParaRPr lang="en-US" dirty="0"/>
          </a:p>
        </p:txBody>
      </p:sp>
      <p:sp>
        <p:nvSpPr>
          <p:cNvPr id="4" name="Slide Number Placeholder 3"/>
          <p:cNvSpPr>
            <a:spLocks noGrp="1"/>
          </p:cNvSpPr>
          <p:nvPr>
            <p:ph type="sldNum" sz="quarter" idx="5"/>
          </p:nvPr>
        </p:nvSpPr>
        <p:spPr/>
        <p:txBody>
          <a:bodyPr/>
          <a:lstStyle/>
          <a:p>
            <a:fld id="{F382FFE1-59A3-47D6-84C5-268A59F27541}" type="slidenum">
              <a:rPr lang="en-US" smtClean="0"/>
              <a:t>13</a:t>
            </a:fld>
            <a:endParaRPr lang="en-US"/>
          </a:p>
        </p:txBody>
      </p:sp>
    </p:spTree>
    <p:extLst>
      <p:ext uri="{BB962C8B-B14F-4D97-AF65-F5344CB8AC3E}">
        <p14:creationId xmlns:p14="http://schemas.microsoft.com/office/powerpoint/2010/main" val="1444957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dirty="0"/>
              <a:t>Note: Among other things, the quality requirement mandates skilled medical and other personnel who are provided with disability training, evidence-based interventions, scientifically approved and unexpired drugs, appropriate hospital equipment, safe and potable water, and adequate sanitation</a:t>
            </a:r>
          </a:p>
          <a:p>
            <a:endParaRPr lang="en-US" dirty="0"/>
          </a:p>
        </p:txBody>
      </p:sp>
      <p:sp>
        <p:nvSpPr>
          <p:cNvPr id="4" name="Slide Number Placeholder 3"/>
          <p:cNvSpPr>
            <a:spLocks noGrp="1"/>
          </p:cNvSpPr>
          <p:nvPr>
            <p:ph type="sldNum" sz="quarter" idx="5"/>
          </p:nvPr>
        </p:nvSpPr>
        <p:spPr/>
        <p:txBody>
          <a:bodyPr/>
          <a:lstStyle/>
          <a:p>
            <a:fld id="{F382FFE1-59A3-47D6-84C5-268A59F27541}" type="slidenum">
              <a:rPr lang="en-US" smtClean="0"/>
              <a:t>14</a:t>
            </a:fld>
            <a:endParaRPr lang="en-US"/>
          </a:p>
        </p:txBody>
      </p:sp>
    </p:spTree>
    <p:extLst>
      <p:ext uri="{BB962C8B-B14F-4D97-AF65-F5344CB8AC3E}">
        <p14:creationId xmlns:p14="http://schemas.microsoft.com/office/powerpoint/2010/main" val="1317080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2FFE1-59A3-47D6-84C5-268A59F27541}" type="slidenum">
              <a:rPr lang="en-US" smtClean="0"/>
              <a:t>15</a:t>
            </a:fld>
            <a:endParaRPr lang="en-US"/>
          </a:p>
        </p:txBody>
      </p:sp>
    </p:spTree>
    <p:extLst>
      <p:ext uri="{BB962C8B-B14F-4D97-AF65-F5344CB8AC3E}">
        <p14:creationId xmlns:p14="http://schemas.microsoft.com/office/powerpoint/2010/main" val="2651447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4D4D4D"/>
                </a:solidFill>
                <a:effectLst/>
                <a:latin typeface="Roboto" panose="02000000000000000000" pitchFamily="2" charset="0"/>
              </a:rPr>
              <a:t>Sustainable Development Goal 3 of the 2030 Agenda for Sustainable Development is to </a:t>
            </a:r>
            <a:r>
              <a:rPr lang="en-US" b="0" i="1" dirty="0">
                <a:solidFill>
                  <a:srgbClr val="4D4D4D"/>
                </a:solidFill>
                <a:effectLst/>
                <a:latin typeface="inherit"/>
              </a:rPr>
              <a:t>“ensure healthy lives and promoting well-being for all at all ages”</a:t>
            </a:r>
            <a:r>
              <a:rPr lang="en-US" b="0" i="0" dirty="0">
                <a:solidFill>
                  <a:srgbClr val="4D4D4D"/>
                </a:solidFill>
                <a:effectLst/>
                <a:latin typeface="Roboto" panose="02000000000000000000" pitchFamily="2" charset="0"/>
              </a:rPr>
              <a:t>. The associated targets aim to reduce the global maternal mortality ratio; end preventable deaths of newborns and children; end the epidemics of AIDS, tuberculosis, malaria and other communicable diseases; reduce mortality from non-communicable diseases; strengthen the prevention and treatment of substance abuse; halve the number of deaths and injuries from road traffic accidents; ensure universal access to sexual and reproductive health-care services; achieve universal health coverage; and reduce the number of deaths and illnesses from hazardous chemicals and pollution.</a:t>
            </a:r>
          </a:p>
          <a:p>
            <a:pPr algn="l" fontAlgn="base"/>
            <a:r>
              <a:rPr lang="en-US" b="0" i="0" dirty="0">
                <a:solidFill>
                  <a:srgbClr val="4D4D4D"/>
                </a:solidFill>
                <a:effectLst/>
                <a:latin typeface="Roboto" panose="02000000000000000000" pitchFamily="2" charset="0"/>
              </a:rPr>
              <a:t> </a:t>
            </a:r>
          </a:p>
          <a:p>
            <a:r>
              <a:rPr lang="en-US" dirty="0"/>
              <a:t>Source  (UN Flagship Report) Goal 3 needs to be interpreted in alignment with other SDGs because of their impact on health. This is because the determinants of health are an integral part of many other goals. A person’s state of health is determined by features of the social environment – poverty (Goal 1), hunger (Goal 2), education (Goal 4), work (Goal 8), gender (Goal 5), economic inequality (Goal 10) and peace (Goal 16) – and the physical environment – clean water and sanitation (Goal 6), energy (Goal 7) and climate (Goal 13). The health of persons with disabilities, like everyone’s health, is affected by these determinants. Moreover, all of the specified targets of Goal 3 are relevant to persons with and without disabilities. Target 3.8 concerning UHC is of notable importance, because it is the primary mechanism for achieving other Goal 3 targets and because persons with disabilities tend to have less access to health care.</a:t>
            </a:r>
          </a:p>
        </p:txBody>
      </p:sp>
      <p:sp>
        <p:nvSpPr>
          <p:cNvPr id="4" name="Slide Number Placeholder 3"/>
          <p:cNvSpPr>
            <a:spLocks noGrp="1"/>
          </p:cNvSpPr>
          <p:nvPr>
            <p:ph type="sldNum" sz="quarter" idx="5"/>
          </p:nvPr>
        </p:nvSpPr>
        <p:spPr/>
        <p:txBody>
          <a:bodyPr/>
          <a:lstStyle/>
          <a:p>
            <a:fld id="{69C971FF-EF28-4195-A575-329446EFAA55}" type="slidenum">
              <a:rPr lang="en-US" smtClean="0"/>
              <a:t>19</a:t>
            </a:fld>
            <a:endParaRPr lang="en-US"/>
          </a:p>
        </p:txBody>
      </p:sp>
    </p:spTree>
    <p:extLst>
      <p:ext uri="{BB962C8B-B14F-4D97-AF65-F5344CB8AC3E}">
        <p14:creationId xmlns:p14="http://schemas.microsoft.com/office/powerpoint/2010/main" val="3947194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All efforts to include fully persons with disabilities, their needs, and their concerns in health policy and </a:t>
            </a:r>
            <a:r>
              <a:rPr lang="en-US" altLang="en-US" dirty="0" err="1"/>
              <a:t>programmes</a:t>
            </a:r>
            <a:r>
              <a:rPr lang="en-US" altLang="en-US" dirty="0"/>
              <a:t> must confront multiple challenges. People’s impairments are not the source of these challenges. Instead, these are </a:t>
            </a:r>
          </a:p>
          <a:p>
            <a:r>
              <a:rPr lang="en-US" altLang="en-US" dirty="0"/>
              <a:t>the challenges that the world imposes on persons with disabilities:  Lack of awareness, knowledge, and understanding. Although one person in every 10 has a disability, persons with disabilities are often </a:t>
            </a:r>
          </a:p>
          <a:p>
            <a:r>
              <a:rPr lang="en-US" altLang="en-US" dirty="0"/>
              <a:t>“invisible”. Policy-makers and providers often greatly underestimate the number of persons with disabilities. If they think there are few persons with disabilities, they may assign them low priority among groups needing </a:t>
            </a:r>
          </a:p>
          <a:p>
            <a:r>
              <a:rPr lang="en-US" altLang="en-US" dirty="0"/>
              <a:t>attention. Also, they may assume incorrectly that persons with disabilities are not sexually active and so do not need SRH services.  Prejudice and stigma. Public attitudes differ from place to place and </a:t>
            </a:r>
          </a:p>
          <a:p>
            <a:r>
              <a:rPr lang="en-US" altLang="en-US" dirty="0"/>
              <a:t>among different types of disability. The great majority of persons with disabilities face prejudice and stigma in their daily lives. This prejudice underlies the deprivation of a wide range of human rights, from freedom </a:t>
            </a:r>
          </a:p>
          <a:p>
            <a:r>
              <a:rPr lang="en-US" altLang="en-US" dirty="0"/>
              <a:t>of movement and association to health and education and pursuit of a livelihood.  Physical and attitudinal barriers to health services. Physical barriers to access may reflect simple lack of awareness and forethought or else the assumption that “it costs too much” to remove these barriers. Changing misperceptions and prejudiced attitudes, however, may be more difficult to address than removing physical barriers. Exclusion of persons with disabilities from decision-making. Too often even </a:t>
            </a:r>
            <a:r>
              <a:rPr lang="en-US" altLang="en-US" dirty="0" err="1"/>
              <a:t>programmes</a:t>
            </a:r>
            <a:r>
              <a:rPr lang="en-US" altLang="en-US" dirty="0"/>
              <a:t> with the best intentions have treated persons with disabilities as a “target” – passive recipients of services. In fact, persons with disabilities constitute a significant stakeholder group that should have a </a:t>
            </a:r>
          </a:p>
          <a:p>
            <a:r>
              <a:rPr lang="en-US" altLang="en-US" dirty="0"/>
              <a:t>place at the table whenever health </a:t>
            </a:r>
            <a:r>
              <a:rPr lang="en-US" altLang="en-US" dirty="0" err="1"/>
              <a:t>programmes</a:t>
            </a:r>
            <a:r>
              <a:rPr lang="en-US" altLang="en-US" dirty="0"/>
              <a:t> are planned and decisions are made. Their involvement is the best assurance that </a:t>
            </a:r>
            <a:r>
              <a:rPr lang="en-US" altLang="en-US" dirty="0" err="1"/>
              <a:t>programmes</a:t>
            </a:r>
            <a:r>
              <a:rPr lang="en-US" altLang="en-US" dirty="0"/>
              <a:t> will meet needs effectively.</a:t>
            </a:r>
          </a:p>
          <a:p>
            <a:endParaRPr lang="en-US" altLang="en-US" dirty="0"/>
          </a:p>
          <a:p>
            <a:r>
              <a:rPr lang="en-US" altLang="en-US" dirty="0"/>
              <a:t>Re participation, u</a:t>
            </a:r>
            <a:r>
              <a:rPr lang="en-US" dirty="0"/>
              <a:t>nder international human rights law, the population is entitled to participate in health-related policy decision-making at all levels. The right to participate extends to persons with disabilities who, like all persons, have the right to participate in decision-making processes that affect their health and development, as well as in every aspect of service delivery. </a:t>
            </a:r>
          </a:p>
          <a:p>
            <a:endParaRPr lang="en-US" dirty="0"/>
          </a:p>
          <a:p>
            <a:r>
              <a:rPr lang="en-US" dirty="0"/>
              <a:t>CRPD Article 25, Health, reinforces the principles in CRPD Article 12, Equal recognition before the law, related to the freedom to make decisions about one’s health care. It specifies that States Parties must require health professionals to “provide care of the same quality to persons with disabilities as to others, including on the basis of free and informed consent” and to adopt measures that raise awareness about “human rights, dignity, autonomy and needs of persons with disabilities through training and the promulgation of ethical standards for public and private health care.” </a:t>
            </a:r>
          </a:p>
          <a:p>
            <a:endParaRPr 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F382FFE1-59A3-47D6-84C5-268A59F27541}" type="slidenum">
              <a:rPr lang="en-US" smtClean="0"/>
              <a:t>20</a:t>
            </a:fld>
            <a:endParaRPr lang="en-US"/>
          </a:p>
        </p:txBody>
      </p:sp>
    </p:spTree>
    <p:extLst>
      <p:ext uri="{BB962C8B-B14F-4D97-AF65-F5344CB8AC3E}">
        <p14:creationId xmlns:p14="http://schemas.microsoft.com/office/powerpoint/2010/main" val="1748287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Many persons with disabilities are not even aware of their rights in relation to healthcare services. It is important for international development programs working in the health sector to ensure persons with disabilities know their rights. Furthermore, it is equally important for persons with disabilities to understand how to access their rights. For example, do they need to register  with a certain government entity in order to receive free health coverage?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F382FFE1-59A3-47D6-84C5-268A59F27541}" type="slidenum">
              <a:rPr lang="en-US" smtClean="0"/>
              <a:t>21</a:t>
            </a:fld>
            <a:endParaRPr lang="en-US"/>
          </a:p>
        </p:txBody>
      </p:sp>
    </p:spTree>
    <p:extLst>
      <p:ext uri="{BB962C8B-B14F-4D97-AF65-F5344CB8AC3E}">
        <p14:creationId xmlns:p14="http://schemas.microsoft.com/office/powerpoint/2010/main" val="3139938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Many persons with disabilities are not even aware of their rights in relation to healthcare services. It is important for international development programs working in the health sector to ensure persons with disabilities know their rights. Furthermore, it is equally important for persons with disabilities to understand how to access their rights. For example, do they need to register  with a certain government entity in order to receive free health coverage?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F382FFE1-59A3-47D6-84C5-268A59F27541}" type="slidenum">
              <a:rPr lang="en-US" smtClean="0"/>
              <a:t>22</a:t>
            </a:fld>
            <a:endParaRPr lang="en-US"/>
          </a:p>
        </p:txBody>
      </p:sp>
    </p:spTree>
    <p:extLst>
      <p:ext uri="{BB962C8B-B14F-4D97-AF65-F5344CB8AC3E}">
        <p14:creationId xmlns:p14="http://schemas.microsoft.com/office/powerpoint/2010/main" val="1850018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Many persons with disabilities are not even aware of their rights in relation to healthcare services. It is important for international development programs working in the health sector to ensure persons with disabilities know their rights. Furthermore, it is equally important for persons with disabilities to understand how to access their rights. For example, do they need to register  with a certain government entity in order to receive free health coverage?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F382FFE1-59A3-47D6-84C5-268A59F27541}" type="slidenum">
              <a:rPr lang="en-US" smtClean="0"/>
              <a:t>23</a:t>
            </a:fld>
            <a:endParaRPr lang="en-US"/>
          </a:p>
        </p:txBody>
      </p:sp>
    </p:spTree>
    <p:extLst>
      <p:ext uri="{BB962C8B-B14F-4D97-AF65-F5344CB8AC3E}">
        <p14:creationId xmlns:p14="http://schemas.microsoft.com/office/powerpoint/2010/main" val="730736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Many persons with disabilities are not even aware of their rights in relation to healthcare services. It is important for international development programs working in the health sector to ensure persons with disabilities know their rights. Furthermore, it is equally important for persons with disabilities to understand how to access their rights. For example, do they need to register  with a certain government entity in order to receive free health coverage?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F382FFE1-59A3-47D6-84C5-268A59F27541}" type="slidenum">
              <a:rPr lang="en-US" smtClean="0"/>
              <a:t>24</a:t>
            </a:fld>
            <a:endParaRPr lang="en-US"/>
          </a:p>
        </p:txBody>
      </p:sp>
    </p:spTree>
    <p:extLst>
      <p:ext uri="{BB962C8B-B14F-4D97-AF65-F5344CB8AC3E}">
        <p14:creationId xmlns:p14="http://schemas.microsoft.com/office/powerpoint/2010/main" val="8513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right to health is indivisible, interdependent, and interrelated with other human rights.</a:t>
            </a:r>
          </a:p>
          <a:p>
            <a:endParaRPr lang="en-US" dirty="0"/>
          </a:p>
        </p:txBody>
      </p:sp>
      <p:sp>
        <p:nvSpPr>
          <p:cNvPr id="4" name="Slide Number Placeholder 3"/>
          <p:cNvSpPr>
            <a:spLocks noGrp="1"/>
          </p:cNvSpPr>
          <p:nvPr>
            <p:ph type="sldNum" sz="quarter" idx="5"/>
          </p:nvPr>
        </p:nvSpPr>
        <p:spPr/>
        <p:txBody>
          <a:bodyPr/>
          <a:lstStyle/>
          <a:p>
            <a:fld id="{F382FFE1-59A3-47D6-84C5-268A59F27541}" type="slidenum">
              <a:rPr lang="en-US" smtClean="0"/>
              <a:t>4</a:t>
            </a:fld>
            <a:endParaRPr lang="en-US"/>
          </a:p>
        </p:txBody>
      </p:sp>
    </p:spTree>
    <p:extLst>
      <p:ext uri="{BB962C8B-B14F-4D97-AF65-F5344CB8AC3E}">
        <p14:creationId xmlns:p14="http://schemas.microsoft.com/office/powerpoint/2010/main" val="597707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examples of international cooperation around the right to health that can be found in government reports submitted by State Parties to the CRPD Committee. On the slide you, will find three such examples – READ Slide. </a:t>
            </a:r>
          </a:p>
          <a:p>
            <a:r>
              <a:rPr lang="en-US" dirty="0"/>
              <a:t>Bilateral and multilateral donors have an important role in supporting health-related programs that are available, accessible, acceptable and of good quality for people with disabilities.</a:t>
            </a:r>
          </a:p>
        </p:txBody>
      </p:sp>
      <p:sp>
        <p:nvSpPr>
          <p:cNvPr id="4" name="Slide Number Placeholder 3"/>
          <p:cNvSpPr>
            <a:spLocks noGrp="1"/>
          </p:cNvSpPr>
          <p:nvPr>
            <p:ph type="sldNum" sz="quarter" idx="5"/>
          </p:nvPr>
        </p:nvSpPr>
        <p:spPr/>
        <p:txBody>
          <a:bodyPr/>
          <a:lstStyle/>
          <a:p>
            <a:fld id="{F382FFE1-59A3-47D6-84C5-268A59F27541}" type="slidenum">
              <a:rPr lang="en-US" smtClean="0"/>
              <a:t>25</a:t>
            </a:fld>
            <a:endParaRPr lang="en-US"/>
          </a:p>
        </p:txBody>
      </p:sp>
    </p:spTree>
    <p:extLst>
      <p:ext uri="{BB962C8B-B14F-4D97-AF65-F5344CB8AC3E}">
        <p14:creationId xmlns:p14="http://schemas.microsoft.com/office/powerpoint/2010/main" val="2431674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two slides provides a list of resources on the right to health. This list with hyperlinks can be found in the lesson materials.</a:t>
            </a:r>
          </a:p>
        </p:txBody>
      </p:sp>
      <p:sp>
        <p:nvSpPr>
          <p:cNvPr id="4" name="Slide Number Placeholder 3"/>
          <p:cNvSpPr>
            <a:spLocks noGrp="1"/>
          </p:cNvSpPr>
          <p:nvPr>
            <p:ph type="sldNum" sz="quarter" idx="5"/>
          </p:nvPr>
        </p:nvSpPr>
        <p:spPr/>
        <p:txBody>
          <a:bodyPr/>
          <a:lstStyle/>
          <a:p>
            <a:fld id="{F382FFE1-59A3-47D6-84C5-268A59F27541}" type="slidenum">
              <a:rPr lang="en-US" smtClean="0"/>
              <a:t>26</a:t>
            </a:fld>
            <a:endParaRPr lang="en-US"/>
          </a:p>
        </p:txBody>
      </p:sp>
    </p:spTree>
    <p:extLst>
      <p:ext uri="{BB962C8B-B14F-4D97-AF65-F5344CB8AC3E}">
        <p14:creationId xmlns:p14="http://schemas.microsoft.com/office/powerpoint/2010/main" val="1421087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2FFE1-59A3-47D6-84C5-268A59F27541}" type="slidenum">
              <a:rPr lang="en-US" smtClean="0"/>
              <a:t>27</a:t>
            </a:fld>
            <a:endParaRPr lang="en-US"/>
          </a:p>
        </p:txBody>
      </p:sp>
    </p:spTree>
    <p:extLst>
      <p:ext uri="{BB962C8B-B14F-4D97-AF65-F5344CB8AC3E}">
        <p14:creationId xmlns:p14="http://schemas.microsoft.com/office/powerpoint/2010/main" val="4113456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0" i="0" kern="1200" dirty="0">
                <a:solidFill>
                  <a:schemeClr val="tx1"/>
                </a:solidFill>
                <a:effectLst/>
                <a:latin typeface="+mn-lt"/>
                <a:ea typeface="+mn-ea"/>
                <a:cs typeface="+mn-cs"/>
              </a:rPr>
              <a:t>Today, little data is available on access to healthcare of people with disabilities in most countries. This gap means that tools and guidance to diagnose where improvements are needed are lacking. The Missing Billion initiative aims to fill this gap by developing a diagnostic and improvement toolkit to be used by Ministries of Health to scope and prioritize interventions, to help them to improve healthcare access for the one billion people with disabilities.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Missing Billion report sets out the major reasons why people with disabilities are not accessing healthcare. The Missing Billion inclusive Health systems framework illustrates how systemic factors influence service delivery and result in outputs and outcomes relevant to people with disabilities. </a:t>
            </a:r>
          </a:p>
        </p:txBody>
      </p:sp>
      <p:sp>
        <p:nvSpPr>
          <p:cNvPr id="4" name="Slide Number Placeholder 3"/>
          <p:cNvSpPr>
            <a:spLocks noGrp="1"/>
          </p:cNvSpPr>
          <p:nvPr>
            <p:ph type="sldNum" sz="quarter" idx="5"/>
          </p:nvPr>
        </p:nvSpPr>
        <p:spPr/>
        <p:txBody>
          <a:bodyPr/>
          <a:lstStyle/>
          <a:p>
            <a:fld id="{F382FFE1-59A3-47D6-84C5-268A59F27541}" type="slidenum">
              <a:rPr lang="en-US" smtClean="0"/>
              <a:t>5</a:t>
            </a:fld>
            <a:endParaRPr lang="en-US"/>
          </a:p>
        </p:txBody>
      </p:sp>
    </p:spTree>
    <p:extLst>
      <p:ext uri="{BB962C8B-B14F-4D97-AF65-F5344CB8AC3E}">
        <p14:creationId xmlns:p14="http://schemas.microsoft.com/office/powerpoint/2010/main" val="2458289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Examples: Ratification of CRPD, National Law/Policy on Disability, Inclusion of PWD in National Health Sector Plan, clear role and responsibility of PWD in MOH, representation of PWD in pandemic preparedness structures, Funding for AT/rehabilitation in MOH budget, national data on disability prevalence, data on disability available disaggregated by disability, national disability survey done with in last 10 years (and within last 5 years). </a:t>
            </a:r>
          </a:p>
          <a:p>
            <a:endParaRPr lang="en-US" dirty="0"/>
          </a:p>
          <a:p>
            <a:r>
              <a:rPr lang="en-US" dirty="0"/>
              <a:t>Service Delivery Examples: DPOs advocate for healthcare access for PWD, disabled people report awareness and autonomy about health access, health information in accessible formats, existence of disability allowance, existence of transportation subsidy for PWD, health insurance coverage of PWD, medical professionals (Doctors, nurses, others) curriculum and continuing education include awareness of disability), national standard of accessibility for healthcare facilities, accessible facilities, national policy/law on accessibility of AT, national assessment on AT done– within 10 years? With in 5 years? </a:t>
            </a:r>
          </a:p>
          <a:p>
            <a:endParaRPr lang="en-US" dirty="0"/>
          </a:p>
          <a:p>
            <a:r>
              <a:rPr lang="en-US" dirty="0"/>
              <a:t>Output Examples: Satisfaction rates of women w/ disabilities of contraceptive methods disaggregated by disability, people with HIV receiving HRT disaggregated by disability, children aged 12-23 months who have received vaccines, people with diabetes on treatment disaggregated by disability, people with hypertension treatment disaggregated by disability, women receiving breast cancer screenings disaggregated by disability.</a:t>
            </a:r>
          </a:p>
          <a:p>
            <a:endParaRPr lang="en-US" dirty="0"/>
          </a:p>
          <a:p>
            <a:r>
              <a:rPr lang="en-US" dirty="0"/>
              <a:t>Outcome Examples: mortality rates for children under five disaggregated by disability, overall mortality rate disaggregated by disability,  prevalence of diabetes for 18+ disaggregated by disability,  prevalence of HIV disaggregated by disability, prevalence of obesity and overweight persons 18+ disaggregated by disability. </a:t>
            </a:r>
          </a:p>
        </p:txBody>
      </p:sp>
      <p:sp>
        <p:nvSpPr>
          <p:cNvPr id="4" name="Slide Number Placeholder 3"/>
          <p:cNvSpPr>
            <a:spLocks noGrp="1"/>
          </p:cNvSpPr>
          <p:nvPr>
            <p:ph type="sldNum" sz="quarter" idx="5"/>
          </p:nvPr>
        </p:nvSpPr>
        <p:spPr/>
        <p:txBody>
          <a:bodyPr/>
          <a:lstStyle/>
          <a:p>
            <a:fld id="{F382FFE1-59A3-47D6-84C5-268A59F27541}" type="slidenum">
              <a:rPr lang="en-US" smtClean="0"/>
              <a:t>6</a:t>
            </a:fld>
            <a:endParaRPr lang="en-US"/>
          </a:p>
        </p:txBody>
      </p:sp>
    </p:spTree>
    <p:extLst>
      <p:ext uri="{BB962C8B-B14F-4D97-AF65-F5344CB8AC3E}">
        <p14:creationId xmlns:p14="http://schemas.microsoft.com/office/powerpoint/2010/main" val="946394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From the Missing Billion Report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Note to Facilitator: Please read out loud description of graphic (Reminder to describe all photos and graphics in every module).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Examples from studies suggest disparities in health out comes for people with disabilities in all parts of the world.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Canada: people with disabilities have higher chronic disease rates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Guatemala: Women with disabilities less likely to seek care during pregnancy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UK: people with disabilities have lower life expectancies of which 40 percent attributed to health care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Pakistan: People with disabilities more likely to have poor mental health status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Kenya: people with disabilities more likely to be malnourished.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Lesotho: People with disabilities smore like to have still births.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Australia: people with disabilities have a higher rate of suicide ideation.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382FFE1-59A3-47D6-84C5-268A59F27541}" type="slidenum">
              <a:rPr lang="en-US" smtClean="0"/>
              <a:t>7</a:t>
            </a:fld>
            <a:endParaRPr lang="en-US"/>
          </a:p>
        </p:txBody>
      </p:sp>
    </p:spTree>
    <p:extLst>
      <p:ext uri="{BB962C8B-B14F-4D97-AF65-F5344CB8AC3E}">
        <p14:creationId xmlns:p14="http://schemas.microsoft.com/office/powerpoint/2010/main" val="40647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with disabilities generally have the same general healthcare needs as people without disabilities but are disproportionately excluded from or mistreated by health care providers and facilities. </a:t>
            </a:r>
          </a:p>
        </p:txBody>
      </p:sp>
      <p:sp>
        <p:nvSpPr>
          <p:cNvPr id="4" name="Slide Number Placeholder 3"/>
          <p:cNvSpPr>
            <a:spLocks noGrp="1"/>
          </p:cNvSpPr>
          <p:nvPr>
            <p:ph type="sldNum" sz="quarter" idx="5"/>
          </p:nvPr>
        </p:nvSpPr>
        <p:spPr/>
        <p:txBody>
          <a:bodyPr/>
          <a:lstStyle/>
          <a:p>
            <a:fld id="{F382FFE1-59A3-47D6-84C5-268A59F27541}" type="slidenum">
              <a:rPr lang="en-US" smtClean="0"/>
              <a:t>8</a:t>
            </a:fld>
            <a:endParaRPr lang="en-US"/>
          </a:p>
        </p:txBody>
      </p:sp>
    </p:spTree>
    <p:extLst>
      <p:ext uri="{BB962C8B-B14F-4D97-AF65-F5344CB8AC3E}">
        <p14:creationId xmlns:p14="http://schemas.microsoft.com/office/powerpoint/2010/main" val="241295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Half of people with disabilities cannot afford health care and people with disabilities are 50 percent more likely to suffer catastrophic health expenditure.</a:t>
            </a:r>
          </a:p>
        </p:txBody>
      </p:sp>
      <p:sp>
        <p:nvSpPr>
          <p:cNvPr id="4" name="Slide Number Placeholder 3"/>
          <p:cNvSpPr>
            <a:spLocks noGrp="1"/>
          </p:cNvSpPr>
          <p:nvPr>
            <p:ph type="sldNum" sz="quarter" idx="5"/>
          </p:nvPr>
        </p:nvSpPr>
        <p:spPr/>
        <p:txBody>
          <a:bodyPr/>
          <a:lstStyle/>
          <a:p>
            <a:fld id="{F382FFE1-59A3-47D6-84C5-268A59F27541}" type="slidenum">
              <a:rPr lang="en-US" smtClean="0"/>
              <a:t>9</a:t>
            </a:fld>
            <a:endParaRPr lang="en-US"/>
          </a:p>
        </p:txBody>
      </p:sp>
    </p:spTree>
    <p:extLst>
      <p:ext uri="{BB962C8B-B14F-4D97-AF65-F5344CB8AC3E}">
        <p14:creationId xmlns:p14="http://schemas.microsoft.com/office/powerpoint/2010/main" val="347570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People with disabilities have the same general health care needs as everyone else, and therefore need access to mainstream health care services such as health promotion initiatives and health prevention screenings .</a:t>
            </a:r>
          </a:p>
          <a:p>
            <a:endParaRPr lang="en-US" dirty="0"/>
          </a:p>
        </p:txBody>
      </p:sp>
      <p:sp>
        <p:nvSpPr>
          <p:cNvPr id="4" name="Slide Number Placeholder 3"/>
          <p:cNvSpPr>
            <a:spLocks noGrp="1"/>
          </p:cNvSpPr>
          <p:nvPr>
            <p:ph type="sldNum" sz="quarter" idx="5"/>
          </p:nvPr>
        </p:nvSpPr>
        <p:spPr/>
        <p:txBody>
          <a:bodyPr/>
          <a:lstStyle/>
          <a:p>
            <a:fld id="{F382FFE1-59A3-47D6-84C5-268A59F27541}" type="slidenum">
              <a:rPr lang="en-US" smtClean="0"/>
              <a:t>10</a:t>
            </a:fld>
            <a:endParaRPr lang="en-US"/>
          </a:p>
        </p:txBody>
      </p:sp>
    </p:spTree>
    <p:extLst>
      <p:ext uri="{BB962C8B-B14F-4D97-AF65-F5344CB8AC3E}">
        <p14:creationId xmlns:p14="http://schemas.microsoft.com/office/powerpoint/2010/main" val="1331416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right to health is not to be understood as a right to be healthy. The right to health contains both freedoms and entitlements. The freedoms include the right to control one’s health and body, including sexual and reproductive freedom, and the right to be free from interference, such as the right to be free from torture, non-consensual medical treatment, and experimentation. </a:t>
            </a:r>
          </a:p>
          <a:p>
            <a:endParaRPr lang="en-US" altLang="en-US" dirty="0"/>
          </a:p>
          <a:p>
            <a:r>
              <a:rPr lang="en-US" altLang="en-US" dirty="0"/>
              <a:t>By contrast, the entitlements include the right to a system of health protection that provides equality of opportunity for people to enjoy the highest attainable level of health.</a:t>
            </a:r>
          </a:p>
          <a:p>
            <a:endParaRPr lang="en-US" altLang="en-US" dirty="0"/>
          </a:p>
          <a:p>
            <a:r>
              <a:rPr lang="en-US" altLang="en-US" dirty="0"/>
              <a:t>An important analytical framework used to deepen understanding of the content of the right to health is that health services, goods, and facilities, including the underlying determinants of health, shall be </a:t>
            </a:r>
            <a:r>
              <a:rPr lang="en-US" altLang="en-US" u="sng" dirty="0"/>
              <a:t>available</a:t>
            </a:r>
            <a:r>
              <a:rPr lang="en-US" altLang="en-US" dirty="0"/>
              <a:t>, </a:t>
            </a:r>
            <a:r>
              <a:rPr lang="en-US" altLang="en-US" u="sng" dirty="0"/>
              <a:t>accessible</a:t>
            </a:r>
            <a:r>
              <a:rPr lang="en-US" altLang="en-US" dirty="0"/>
              <a:t>, </a:t>
            </a:r>
            <a:r>
              <a:rPr lang="en-US" altLang="en-US" u="sng" dirty="0"/>
              <a:t>acceptable</a:t>
            </a:r>
            <a:r>
              <a:rPr lang="en-US" altLang="en-US" dirty="0"/>
              <a:t>, and</a:t>
            </a:r>
            <a:r>
              <a:rPr lang="en-US" altLang="en-US" u="sng" dirty="0"/>
              <a:t> of good quality</a:t>
            </a:r>
            <a:r>
              <a:rPr lang="en-US" altLang="en-US" dirty="0"/>
              <a:t>. This framework applies to mental and physical health care and related support services provided to persons with disabilities.</a:t>
            </a:r>
          </a:p>
          <a:p>
            <a:endParaRPr lang="en-US" altLang="en-US" dirty="0"/>
          </a:p>
          <a:p>
            <a:pPr eaLnBrk="1" hangingPunct="1">
              <a:spcBef>
                <a:spcPct val="0"/>
              </a:spcBef>
            </a:pPr>
            <a:r>
              <a:rPr lang="en-US" altLang="en-US" dirty="0"/>
              <a:t>· Non-discrimination: Mental and physical health care services must be available without discrimination on the basis of disability or any other prohibited ground. States must take positive measures to ensure equality of access to persons with disabilities. States must also ensure that persons with disabilities get the same level of medical care within the same systems as others.</a:t>
            </a:r>
          </a:p>
          <a:p>
            <a:pPr eaLnBrk="1" hangingPunct="1">
              <a:spcBef>
                <a:spcPct val="0"/>
              </a:spcBef>
            </a:pPr>
            <a:endParaRPr lang="en-US" altLang="en-US" dirty="0"/>
          </a:p>
          <a:p>
            <a:r>
              <a:rPr lang="en-US" altLang="en-US" dirty="0"/>
              <a:t>·Physical accessibility: Health facilities, goods, and services must be within safe physical reach for persons with disabilities and other vulnerable or marginalized groups, such as ethnic minorities and indigenous populations, women, children, adolescents, older persons, and persons with HIV/AIDS. Accessibility also implies that medical services and underlying determinants of health, such as safe and potable water and adequate sanitation facilities, are accessible, within safe physical reach, including in rural areas. Accessibility further includes adequate access to buildings for persons with disabilities.</a:t>
            </a:r>
          </a:p>
          <a:p>
            <a:endParaRPr lang="en-US" altLang="en-US" dirty="0"/>
          </a:p>
          <a:p>
            <a:r>
              <a:rPr lang="en-US" altLang="en-US" dirty="0"/>
              <a:t>· Economic accessibility: Health facilities, goods, and services, including medicines and assistive devices, must be economically accessible (affordable) to consumers with disabilities.</a:t>
            </a:r>
          </a:p>
          <a:p>
            <a:endParaRPr lang="en-US" altLang="en-US" dirty="0"/>
          </a:p>
          <a:p>
            <a:r>
              <a:rPr lang="en-US" altLang="en-US" dirty="0"/>
              <a:t>· Information accessibility: Accessibility includes the right to seek, receive, and impart information and ideas concerning health issues. Information relating to health and other matters, including diagnosis and treatment, must be accessible to persons with disabilities. This entitlement is often denied to persons with disabilities because they are wrongly judged to lack the capacity to make or participate in decisions about their treatment and care. However, accessibility of information should not impair the right to have personal health data treated with confidentiality.</a:t>
            </a:r>
          </a:p>
          <a:p>
            <a:endParaRPr lang="en-US" altLang="en-US" dirty="0"/>
          </a:p>
          <a:p>
            <a:pPr eaLnBrk="1" hangingPunct="1">
              <a:spcBef>
                <a:spcPct val="0"/>
              </a:spcBef>
            </a:pPr>
            <a:r>
              <a:rPr lang="en-US" altLang="en-US" dirty="0"/>
              <a:t>Quality: Among other things, this quality requirement mandates skilled medical and other personnel who are provided with disability training, evidence-based interventions, scientifically approved and unexpired drugs, appropriate hospital equipment, safe and potable water, and adequate sanitation.</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F382FFE1-59A3-47D6-84C5-268A59F27541}" type="slidenum">
              <a:rPr lang="en-US" smtClean="0"/>
              <a:t>11</a:t>
            </a:fld>
            <a:endParaRPr lang="en-US"/>
          </a:p>
        </p:txBody>
      </p:sp>
    </p:spTree>
    <p:extLst>
      <p:ext uri="{BB962C8B-B14F-4D97-AF65-F5344CB8AC3E}">
        <p14:creationId xmlns:p14="http://schemas.microsoft.com/office/powerpoint/2010/main" val="4072166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7856A-BC8C-4CA8-BC1F-91E10FD4B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4A9F11-7F57-4FBF-B486-36A806657F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15BE0C-9D7C-426C-BA43-9B7A6EDCEA70}"/>
              </a:ext>
            </a:extLst>
          </p:cNvPr>
          <p:cNvSpPr>
            <a:spLocks noGrp="1"/>
          </p:cNvSpPr>
          <p:nvPr>
            <p:ph type="dt" sz="half" idx="10"/>
          </p:nvPr>
        </p:nvSpPr>
        <p:spPr/>
        <p:txBody>
          <a:bodyPr/>
          <a:lstStyle/>
          <a:p>
            <a:fld id="{2DDB8ADE-6317-4284-AC8A-55164E5B5E30}" type="datetimeFigureOut">
              <a:rPr lang="en-US" smtClean="0"/>
              <a:t>9/28/2021</a:t>
            </a:fld>
            <a:endParaRPr lang="en-US"/>
          </a:p>
        </p:txBody>
      </p:sp>
      <p:sp>
        <p:nvSpPr>
          <p:cNvPr id="5" name="Footer Placeholder 4">
            <a:extLst>
              <a:ext uri="{FF2B5EF4-FFF2-40B4-BE49-F238E27FC236}">
                <a16:creationId xmlns:a16="http://schemas.microsoft.com/office/drawing/2014/main" id="{D3648AAE-2951-470D-9A47-30CEED981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53CA0-A690-43D2-B9C6-4F4AA2A3F1C6}"/>
              </a:ext>
            </a:extLst>
          </p:cNvPr>
          <p:cNvSpPr>
            <a:spLocks noGrp="1"/>
          </p:cNvSpPr>
          <p:nvPr>
            <p:ph type="sldNum" sz="quarter" idx="12"/>
          </p:nvPr>
        </p:nvSpPr>
        <p:spPr/>
        <p:txBody>
          <a:bodyPr/>
          <a:lstStyle/>
          <a:p>
            <a:fld id="{BFEBCEC7-28F1-4988-9572-79A45A1AB63D}" type="slidenum">
              <a:rPr lang="en-US" smtClean="0"/>
              <a:t>‹#›</a:t>
            </a:fld>
            <a:endParaRPr lang="en-US"/>
          </a:p>
        </p:txBody>
      </p:sp>
    </p:spTree>
    <p:extLst>
      <p:ext uri="{BB962C8B-B14F-4D97-AF65-F5344CB8AC3E}">
        <p14:creationId xmlns:p14="http://schemas.microsoft.com/office/powerpoint/2010/main" val="3282961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C3774-3609-45B2-88F7-5B0FBB5C84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938A2E-1425-4288-98F0-4DE590B23C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0FF59-CBCE-4322-9D1D-74FE6504BCC3}"/>
              </a:ext>
            </a:extLst>
          </p:cNvPr>
          <p:cNvSpPr>
            <a:spLocks noGrp="1"/>
          </p:cNvSpPr>
          <p:nvPr>
            <p:ph type="dt" sz="half" idx="10"/>
          </p:nvPr>
        </p:nvSpPr>
        <p:spPr/>
        <p:txBody>
          <a:bodyPr/>
          <a:lstStyle/>
          <a:p>
            <a:fld id="{2DDB8ADE-6317-4284-AC8A-55164E5B5E30}" type="datetimeFigureOut">
              <a:rPr lang="en-US" smtClean="0"/>
              <a:t>9/28/2021</a:t>
            </a:fld>
            <a:endParaRPr lang="en-US"/>
          </a:p>
        </p:txBody>
      </p:sp>
      <p:sp>
        <p:nvSpPr>
          <p:cNvPr id="5" name="Footer Placeholder 4">
            <a:extLst>
              <a:ext uri="{FF2B5EF4-FFF2-40B4-BE49-F238E27FC236}">
                <a16:creationId xmlns:a16="http://schemas.microsoft.com/office/drawing/2014/main" id="{2B494C10-603D-4ABB-A824-290F70586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42204-240E-47E1-B8E9-AF512D5B14BC}"/>
              </a:ext>
            </a:extLst>
          </p:cNvPr>
          <p:cNvSpPr>
            <a:spLocks noGrp="1"/>
          </p:cNvSpPr>
          <p:nvPr>
            <p:ph type="sldNum" sz="quarter" idx="12"/>
          </p:nvPr>
        </p:nvSpPr>
        <p:spPr/>
        <p:txBody>
          <a:bodyPr/>
          <a:lstStyle/>
          <a:p>
            <a:fld id="{BFEBCEC7-28F1-4988-9572-79A45A1AB63D}" type="slidenum">
              <a:rPr lang="en-US" smtClean="0"/>
              <a:t>‹#›</a:t>
            </a:fld>
            <a:endParaRPr lang="en-US"/>
          </a:p>
        </p:txBody>
      </p:sp>
    </p:spTree>
    <p:extLst>
      <p:ext uri="{BB962C8B-B14F-4D97-AF65-F5344CB8AC3E}">
        <p14:creationId xmlns:p14="http://schemas.microsoft.com/office/powerpoint/2010/main" val="2367085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72661E-6CCD-4699-8267-B91C6A4964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3421D4-F04B-4AE7-BCFB-571000D6CC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947415-8A75-4CB2-8C4C-F79E2CD754F6}"/>
              </a:ext>
            </a:extLst>
          </p:cNvPr>
          <p:cNvSpPr>
            <a:spLocks noGrp="1"/>
          </p:cNvSpPr>
          <p:nvPr>
            <p:ph type="dt" sz="half" idx="10"/>
          </p:nvPr>
        </p:nvSpPr>
        <p:spPr/>
        <p:txBody>
          <a:bodyPr/>
          <a:lstStyle/>
          <a:p>
            <a:fld id="{2DDB8ADE-6317-4284-AC8A-55164E5B5E30}" type="datetimeFigureOut">
              <a:rPr lang="en-US" smtClean="0"/>
              <a:t>9/28/2021</a:t>
            </a:fld>
            <a:endParaRPr lang="en-US"/>
          </a:p>
        </p:txBody>
      </p:sp>
      <p:sp>
        <p:nvSpPr>
          <p:cNvPr id="5" name="Footer Placeholder 4">
            <a:extLst>
              <a:ext uri="{FF2B5EF4-FFF2-40B4-BE49-F238E27FC236}">
                <a16:creationId xmlns:a16="http://schemas.microsoft.com/office/drawing/2014/main" id="{364005E9-D032-4957-AF14-2B1F1B2B8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E1128-E5A8-4E74-BD31-C624DCD1C481}"/>
              </a:ext>
            </a:extLst>
          </p:cNvPr>
          <p:cNvSpPr>
            <a:spLocks noGrp="1"/>
          </p:cNvSpPr>
          <p:nvPr>
            <p:ph type="sldNum" sz="quarter" idx="12"/>
          </p:nvPr>
        </p:nvSpPr>
        <p:spPr/>
        <p:txBody>
          <a:bodyPr/>
          <a:lstStyle/>
          <a:p>
            <a:fld id="{BFEBCEC7-28F1-4988-9572-79A45A1AB63D}" type="slidenum">
              <a:rPr lang="en-US" smtClean="0"/>
              <a:t>‹#›</a:t>
            </a:fld>
            <a:endParaRPr lang="en-US"/>
          </a:p>
        </p:txBody>
      </p:sp>
    </p:spTree>
    <p:extLst>
      <p:ext uri="{BB962C8B-B14F-4D97-AF65-F5344CB8AC3E}">
        <p14:creationId xmlns:p14="http://schemas.microsoft.com/office/powerpoint/2010/main" val="47429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5176D-E8B3-4602-AAF9-CCAECC5E29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2B1202-1C66-4675-9BE3-6E389F92E7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0D773-482F-47C8-85BE-936DF660307B}"/>
              </a:ext>
            </a:extLst>
          </p:cNvPr>
          <p:cNvSpPr>
            <a:spLocks noGrp="1"/>
          </p:cNvSpPr>
          <p:nvPr>
            <p:ph type="dt" sz="half" idx="10"/>
          </p:nvPr>
        </p:nvSpPr>
        <p:spPr/>
        <p:txBody>
          <a:bodyPr/>
          <a:lstStyle/>
          <a:p>
            <a:fld id="{2DDB8ADE-6317-4284-AC8A-55164E5B5E30}" type="datetimeFigureOut">
              <a:rPr lang="en-US" smtClean="0"/>
              <a:t>9/28/2021</a:t>
            </a:fld>
            <a:endParaRPr lang="en-US"/>
          </a:p>
        </p:txBody>
      </p:sp>
      <p:sp>
        <p:nvSpPr>
          <p:cNvPr id="5" name="Footer Placeholder 4">
            <a:extLst>
              <a:ext uri="{FF2B5EF4-FFF2-40B4-BE49-F238E27FC236}">
                <a16:creationId xmlns:a16="http://schemas.microsoft.com/office/drawing/2014/main" id="{D17B5252-971C-4231-AC76-B4C356181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55120-8BDD-45E7-84BF-BCF9C2DB61DA}"/>
              </a:ext>
            </a:extLst>
          </p:cNvPr>
          <p:cNvSpPr>
            <a:spLocks noGrp="1"/>
          </p:cNvSpPr>
          <p:nvPr>
            <p:ph type="sldNum" sz="quarter" idx="12"/>
          </p:nvPr>
        </p:nvSpPr>
        <p:spPr/>
        <p:txBody>
          <a:bodyPr/>
          <a:lstStyle/>
          <a:p>
            <a:fld id="{BFEBCEC7-28F1-4988-9572-79A45A1AB63D}" type="slidenum">
              <a:rPr lang="en-US" smtClean="0"/>
              <a:t>‹#›</a:t>
            </a:fld>
            <a:endParaRPr lang="en-US"/>
          </a:p>
        </p:txBody>
      </p:sp>
    </p:spTree>
    <p:extLst>
      <p:ext uri="{BB962C8B-B14F-4D97-AF65-F5344CB8AC3E}">
        <p14:creationId xmlns:p14="http://schemas.microsoft.com/office/powerpoint/2010/main" val="367308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CA15F-CC08-4313-B38E-1429294994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6E11FF-E73E-41B3-B090-284E6CF92A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E505AA-9AC5-40E3-A7FA-FF3C8C671E7D}"/>
              </a:ext>
            </a:extLst>
          </p:cNvPr>
          <p:cNvSpPr>
            <a:spLocks noGrp="1"/>
          </p:cNvSpPr>
          <p:nvPr>
            <p:ph type="dt" sz="half" idx="10"/>
          </p:nvPr>
        </p:nvSpPr>
        <p:spPr/>
        <p:txBody>
          <a:bodyPr/>
          <a:lstStyle/>
          <a:p>
            <a:fld id="{2DDB8ADE-6317-4284-AC8A-55164E5B5E30}" type="datetimeFigureOut">
              <a:rPr lang="en-US" smtClean="0"/>
              <a:t>9/28/2021</a:t>
            </a:fld>
            <a:endParaRPr lang="en-US"/>
          </a:p>
        </p:txBody>
      </p:sp>
      <p:sp>
        <p:nvSpPr>
          <p:cNvPr id="5" name="Footer Placeholder 4">
            <a:extLst>
              <a:ext uri="{FF2B5EF4-FFF2-40B4-BE49-F238E27FC236}">
                <a16:creationId xmlns:a16="http://schemas.microsoft.com/office/drawing/2014/main" id="{799E9254-1797-4666-8746-90C388B92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883DA-6281-4902-9261-6E6D73FE7A4D}"/>
              </a:ext>
            </a:extLst>
          </p:cNvPr>
          <p:cNvSpPr>
            <a:spLocks noGrp="1"/>
          </p:cNvSpPr>
          <p:nvPr>
            <p:ph type="sldNum" sz="quarter" idx="12"/>
          </p:nvPr>
        </p:nvSpPr>
        <p:spPr/>
        <p:txBody>
          <a:bodyPr/>
          <a:lstStyle/>
          <a:p>
            <a:fld id="{BFEBCEC7-28F1-4988-9572-79A45A1AB63D}" type="slidenum">
              <a:rPr lang="en-US" smtClean="0"/>
              <a:t>‹#›</a:t>
            </a:fld>
            <a:endParaRPr lang="en-US"/>
          </a:p>
        </p:txBody>
      </p:sp>
    </p:spTree>
    <p:extLst>
      <p:ext uri="{BB962C8B-B14F-4D97-AF65-F5344CB8AC3E}">
        <p14:creationId xmlns:p14="http://schemas.microsoft.com/office/powerpoint/2010/main" val="1483732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D0D87-2631-4713-8F2D-1141789747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986A9-79B4-4699-AD7E-FFEFAA10DE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CA5D7-65FE-4F99-9D7B-85E0AD2D04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C588E8-03E9-4681-A404-A5F55C24E6D9}"/>
              </a:ext>
            </a:extLst>
          </p:cNvPr>
          <p:cNvSpPr>
            <a:spLocks noGrp="1"/>
          </p:cNvSpPr>
          <p:nvPr>
            <p:ph type="dt" sz="half" idx="10"/>
          </p:nvPr>
        </p:nvSpPr>
        <p:spPr/>
        <p:txBody>
          <a:bodyPr/>
          <a:lstStyle/>
          <a:p>
            <a:fld id="{2DDB8ADE-6317-4284-AC8A-55164E5B5E30}" type="datetimeFigureOut">
              <a:rPr lang="en-US" smtClean="0"/>
              <a:t>9/28/2021</a:t>
            </a:fld>
            <a:endParaRPr lang="en-US"/>
          </a:p>
        </p:txBody>
      </p:sp>
      <p:sp>
        <p:nvSpPr>
          <p:cNvPr id="6" name="Footer Placeholder 5">
            <a:extLst>
              <a:ext uri="{FF2B5EF4-FFF2-40B4-BE49-F238E27FC236}">
                <a16:creationId xmlns:a16="http://schemas.microsoft.com/office/drawing/2014/main" id="{4A1840B2-27B2-4BC9-8E9E-A69EF108D0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9A9A5E-6B71-4032-B304-E063515F7347}"/>
              </a:ext>
            </a:extLst>
          </p:cNvPr>
          <p:cNvSpPr>
            <a:spLocks noGrp="1"/>
          </p:cNvSpPr>
          <p:nvPr>
            <p:ph type="sldNum" sz="quarter" idx="12"/>
          </p:nvPr>
        </p:nvSpPr>
        <p:spPr/>
        <p:txBody>
          <a:bodyPr/>
          <a:lstStyle/>
          <a:p>
            <a:fld id="{BFEBCEC7-28F1-4988-9572-79A45A1AB63D}" type="slidenum">
              <a:rPr lang="en-US" smtClean="0"/>
              <a:t>‹#›</a:t>
            </a:fld>
            <a:endParaRPr lang="en-US"/>
          </a:p>
        </p:txBody>
      </p:sp>
    </p:spTree>
    <p:extLst>
      <p:ext uri="{BB962C8B-B14F-4D97-AF65-F5344CB8AC3E}">
        <p14:creationId xmlns:p14="http://schemas.microsoft.com/office/powerpoint/2010/main" val="127976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E54F4-0AF6-4F72-ABDC-C1F10E83D2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2CD164-54EF-47EA-8CE9-13669B12DC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686F0E-882F-4BA9-A08F-6FA8CFEC49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51B632-A35A-418E-BB23-9AF84D298C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888360-5021-4693-99AF-FF7D711DB4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8D7289-2CD3-4B09-95CD-A7BFA1E971CA}"/>
              </a:ext>
            </a:extLst>
          </p:cNvPr>
          <p:cNvSpPr>
            <a:spLocks noGrp="1"/>
          </p:cNvSpPr>
          <p:nvPr>
            <p:ph type="dt" sz="half" idx="10"/>
          </p:nvPr>
        </p:nvSpPr>
        <p:spPr/>
        <p:txBody>
          <a:bodyPr/>
          <a:lstStyle/>
          <a:p>
            <a:fld id="{2DDB8ADE-6317-4284-AC8A-55164E5B5E30}" type="datetimeFigureOut">
              <a:rPr lang="en-US" smtClean="0"/>
              <a:t>9/28/2021</a:t>
            </a:fld>
            <a:endParaRPr lang="en-US"/>
          </a:p>
        </p:txBody>
      </p:sp>
      <p:sp>
        <p:nvSpPr>
          <p:cNvPr id="8" name="Footer Placeholder 7">
            <a:extLst>
              <a:ext uri="{FF2B5EF4-FFF2-40B4-BE49-F238E27FC236}">
                <a16:creationId xmlns:a16="http://schemas.microsoft.com/office/drawing/2014/main" id="{690A74EF-789A-46F0-88FF-97B3C92917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B9B34B-6F7D-44D9-8EC9-0A1967362EB1}"/>
              </a:ext>
            </a:extLst>
          </p:cNvPr>
          <p:cNvSpPr>
            <a:spLocks noGrp="1"/>
          </p:cNvSpPr>
          <p:nvPr>
            <p:ph type="sldNum" sz="quarter" idx="12"/>
          </p:nvPr>
        </p:nvSpPr>
        <p:spPr/>
        <p:txBody>
          <a:bodyPr/>
          <a:lstStyle/>
          <a:p>
            <a:fld id="{BFEBCEC7-28F1-4988-9572-79A45A1AB63D}" type="slidenum">
              <a:rPr lang="en-US" smtClean="0"/>
              <a:t>‹#›</a:t>
            </a:fld>
            <a:endParaRPr lang="en-US"/>
          </a:p>
        </p:txBody>
      </p:sp>
    </p:spTree>
    <p:extLst>
      <p:ext uri="{BB962C8B-B14F-4D97-AF65-F5344CB8AC3E}">
        <p14:creationId xmlns:p14="http://schemas.microsoft.com/office/powerpoint/2010/main" val="2927193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B3BF9-BC45-4786-9A5F-0150C76A71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E44FFF-2A11-4780-BC96-F42EDC049672}"/>
              </a:ext>
            </a:extLst>
          </p:cNvPr>
          <p:cNvSpPr>
            <a:spLocks noGrp="1"/>
          </p:cNvSpPr>
          <p:nvPr>
            <p:ph type="dt" sz="half" idx="10"/>
          </p:nvPr>
        </p:nvSpPr>
        <p:spPr/>
        <p:txBody>
          <a:bodyPr/>
          <a:lstStyle/>
          <a:p>
            <a:fld id="{2DDB8ADE-6317-4284-AC8A-55164E5B5E30}" type="datetimeFigureOut">
              <a:rPr lang="en-US" smtClean="0"/>
              <a:t>9/28/2021</a:t>
            </a:fld>
            <a:endParaRPr lang="en-US"/>
          </a:p>
        </p:txBody>
      </p:sp>
      <p:sp>
        <p:nvSpPr>
          <p:cNvPr id="4" name="Footer Placeholder 3">
            <a:extLst>
              <a:ext uri="{FF2B5EF4-FFF2-40B4-BE49-F238E27FC236}">
                <a16:creationId xmlns:a16="http://schemas.microsoft.com/office/drawing/2014/main" id="{952AA948-07DD-4FF1-AE33-CF121E39D1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C40E9A-A394-4E87-A24B-A3F90CCBCCF0}"/>
              </a:ext>
            </a:extLst>
          </p:cNvPr>
          <p:cNvSpPr>
            <a:spLocks noGrp="1"/>
          </p:cNvSpPr>
          <p:nvPr>
            <p:ph type="sldNum" sz="quarter" idx="12"/>
          </p:nvPr>
        </p:nvSpPr>
        <p:spPr/>
        <p:txBody>
          <a:bodyPr/>
          <a:lstStyle/>
          <a:p>
            <a:fld id="{BFEBCEC7-28F1-4988-9572-79A45A1AB63D}" type="slidenum">
              <a:rPr lang="en-US" smtClean="0"/>
              <a:t>‹#›</a:t>
            </a:fld>
            <a:endParaRPr lang="en-US"/>
          </a:p>
        </p:txBody>
      </p:sp>
    </p:spTree>
    <p:extLst>
      <p:ext uri="{BB962C8B-B14F-4D97-AF65-F5344CB8AC3E}">
        <p14:creationId xmlns:p14="http://schemas.microsoft.com/office/powerpoint/2010/main" val="3794041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E18EE5-4881-4101-BEDA-054D2955D9CB}"/>
              </a:ext>
            </a:extLst>
          </p:cNvPr>
          <p:cNvSpPr>
            <a:spLocks noGrp="1"/>
          </p:cNvSpPr>
          <p:nvPr>
            <p:ph type="dt" sz="half" idx="10"/>
          </p:nvPr>
        </p:nvSpPr>
        <p:spPr/>
        <p:txBody>
          <a:bodyPr/>
          <a:lstStyle/>
          <a:p>
            <a:fld id="{2DDB8ADE-6317-4284-AC8A-55164E5B5E30}" type="datetimeFigureOut">
              <a:rPr lang="en-US" smtClean="0"/>
              <a:t>9/28/2021</a:t>
            </a:fld>
            <a:endParaRPr lang="en-US"/>
          </a:p>
        </p:txBody>
      </p:sp>
      <p:sp>
        <p:nvSpPr>
          <p:cNvPr id="3" name="Footer Placeholder 2">
            <a:extLst>
              <a:ext uri="{FF2B5EF4-FFF2-40B4-BE49-F238E27FC236}">
                <a16:creationId xmlns:a16="http://schemas.microsoft.com/office/drawing/2014/main" id="{8FB0BFBE-B53F-4FB9-8710-8F696D8E4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4EFF08-8E82-4FFA-A0A7-333CE2A71045}"/>
              </a:ext>
            </a:extLst>
          </p:cNvPr>
          <p:cNvSpPr>
            <a:spLocks noGrp="1"/>
          </p:cNvSpPr>
          <p:nvPr>
            <p:ph type="sldNum" sz="quarter" idx="12"/>
          </p:nvPr>
        </p:nvSpPr>
        <p:spPr/>
        <p:txBody>
          <a:bodyPr/>
          <a:lstStyle/>
          <a:p>
            <a:fld id="{BFEBCEC7-28F1-4988-9572-79A45A1AB63D}" type="slidenum">
              <a:rPr lang="en-US" smtClean="0"/>
              <a:t>‹#›</a:t>
            </a:fld>
            <a:endParaRPr lang="en-US"/>
          </a:p>
        </p:txBody>
      </p:sp>
    </p:spTree>
    <p:extLst>
      <p:ext uri="{BB962C8B-B14F-4D97-AF65-F5344CB8AC3E}">
        <p14:creationId xmlns:p14="http://schemas.microsoft.com/office/powerpoint/2010/main" val="3225773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69CE1-32DC-45DE-AFFE-5B5E4A87A0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318ED5-F1B9-45C1-B44F-4FAA2AC91A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DD3FD1-CFEC-4370-A10C-45C5DE811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A79B81-D228-43D6-B019-77FDCC0CD033}"/>
              </a:ext>
            </a:extLst>
          </p:cNvPr>
          <p:cNvSpPr>
            <a:spLocks noGrp="1"/>
          </p:cNvSpPr>
          <p:nvPr>
            <p:ph type="dt" sz="half" idx="10"/>
          </p:nvPr>
        </p:nvSpPr>
        <p:spPr/>
        <p:txBody>
          <a:bodyPr/>
          <a:lstStyle/>
          <a:p>
            <a:fld id="{2DDB8ADE-6317-4284-AC8A-55164E5B5E30}" type="datetimeFigureOut">
              <a:rPr lang="en-US" smtClean="0"/>
              <a:t>9/28/2021</a:t>
            </a:fld>
            <a:endParaRPr lang="en-US"/>
          </a:p>
        </p:txBody>
      </p:sp>
      <p:sp>
        <p:nvSpPr>
          <p:cNvPr id="6" name="Footer Placeholder 5">
            <a:extLst>
              <a:ext uri="{FF2B5EF4-FFF2-40B4-BE49-F238E27FC236}">
                <a16:creationId xmlns:a16="http://schemas.microsoft.com/office/drawing/2014/main" id="{33B52058-7D48-4303-973E-B9CF9768D6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B7261-A6EA-4DB7-B051-4D39F8D0ED82}"/>
              </a:ext>
            </a:extLst>
          </p:cNvPr>
          <p:cNvSpPr>
            <a:spLocks noGrp="1"/>
          </p:cNvSpPr>
          <p:nvPr>
            <p:ph type="sldNum" sz="quarter" idx="12"/>
          </p:nvPr>
        </p:nvSpPr>
        <p:spPr/>
        <p:txBody>
          <a:bodyPr/>
          <a:lstStyle/>
          <a:p>
            <a:fld id="{BFEBCEC7-28F1-4988-9572-79A45A1AB63D}" type="slidenum">
              <a:rPr lang="en-US" smtClean="0"/>
              <a:t>‹#›</a:t>
            </a:fld>
            <a:endParaRPr lang="en-US"/>
          </a:p>
        </p:txBody>
      </p:sp>
    </p:spTree>
    <p:extLst>
      <p:ext uri="{BB962C8B-B14F-4D97-AF65-F5344CB8AC3E}">
        <p14:creationId xmlns:p14="http://schemas.microsoft.com/office/powerpoint/2010/main" val="1817281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E396-BDBF-40D0-B26E-9A95809082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E7A2A9-E170-4FFF-8DC7-01B4C96F6C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E84B85-A1FA-4B60-A603-37AF5656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2B9B3C-B69E-40B3-9913-C3E5C5F1040F}"/>
              </a:ext>
            </a:extLst>
          </p:cNvPr>
          <p:cNvSpPr>
            <a:spLocks noGrp="1"/>
          </p:cNvSpPr>
          <p:nvPr>
            <p:ph type="dt" sz="half" idx="10"/>
          </p:nvPr>
        </p:nvSpPr>
        <p:spPr/>
        <p:txBody>
          <a:bodyPr/>
          <a:lstStyle/>
          <a:p>
            <a:fld id="{2DDB8ADE-6317-4284-AC8A-55164E5B5E30}" type="datetimeFigureOut">
              <a:rPr lang="en-US" smtClean="0"/>
              <a:t>9/28/2021</a:t>
            </a:fld>
            <a:endParaRPr lang="en-US"/>
          </a:p>
        </p:txBody>
      </p:sp>
      <p:sp>
        <p:nvSpPr>
          <p:cNvPr id="6" name="Footer Placeholder 5">
            <a:extLst>
              <a:ext uri="{FF2B5EF4-FFF2-40B4-BE49-F238E27FC236}">
                <a16:creationId xmlns:a16="http://schemas.microsoft.com/office/drawing/2014/main" id="{DA068D16-D000-4AB6-97BE-6076FFB0F0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9C74CD-7094-436C-8AD6-429FAE35ABBE}"/>
              </a:ext>
            </a:extLst>
          </p:cNvPr>
          <p:cNvSpPr>
            <a:spLocks noGrp="1"/>
          </p:cNvSpPr>
          <p:nvPr>
            <p:ph type="sldNum" sz="quarter" idx="12"/>
          </p:nvPr>
        </p:nvSpPr>
        <p:spPr/>
        <p:txBody>
          <a:bodyPr/>
          <a:lstStyle/>
          <a:p>
            <a:fld id="{BFEBCEC7-28F1-4988-9572-79A45A1AB63D}" type="slidenum">
              <a:rPr lang="en-US" smtClean="0"/>
              <a:t>‹#›</a:t>
            </a:fld>
            <a:endParaRPr lang="en-US"/>
          </a:p>
        </p:txBody>
      </p:sp>
    </p:spTree>
    <p:extLst>
      <p:ext uri="{BB962C8B-B14F-4D97-AF65-F5344CB8AC3E}">
        <p14:creationId xmlns:p14="http://schemas.microsoft.com/office/powerpoint/2010/main" val="1169208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70D9D4-7AB2-43B1-8A58-967461468B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0C11F9-EF22-4C46-826A-EAC7761A0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A1626-7F0C-4BC7-BF0D-206EBFEABD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DB8ADE-6317-4284-AC8A-55164E5B5E30}" type="datetimeFigureOut">
              <a:rPr lang="en-US" smtClean="0"/>
              <a:t>9/28/2021</a:t>
            </a:fld>
            <a:endParaRPr lang="en-US"/>
          </a:p>
        </p:txBody>
      </p:sp>
      <p:sp>
        <p:nvSpPr>
          <p:cNvPr id="5" name="Footer Placeholder 4">
            <a:extLst>
              <a:ext uri="{FF2B5EF4-FFF2-40B4-BE49-F238E27FC236}">
                <a16:creationId xmlns:a16="http://schemas.microsoft.com/office/drawing/2014/main" id="{3F1B7669-AFA1-4406-B1FC-E216CEC2FC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E49070-3C7A-4AE7-A753-2A4A9FFA22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EBCEC7-28F1-4988-9572-79A45A1AB63D}" type="slidenum">
              <a:rPr lang="en-US" smtClean="0"/>
              <a:t>‹#›</a:t>
            </a:fld>
            <a:endParaRPr lang="en-US"/>
          </a:p>
        </p:txBody>
      </p:sp>
    </p:spTree>
    <p:extLst>
      <p:ext uri="{BB962C8B-B14F-4D97-AF65-F5344CB8AC3E}">
        <p14:creationId xmlns:p14="http://schemas.microsoft.com/office/powerpoint/2010/main" val="3009290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6.xml"/><Relationship Id="rId6" Type="http://schemas.openxmlformats.org/officeDocument/2006/relationships/image" Target="../media/image1.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7.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8.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9.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20.xml"/><Relationship Id="rId6" Type="http://schemas.openxmlformats.org/officeDocument/2006/relationships/image" Target="../media/image1.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21.xml"/><Relationship Id="rId6" Type="http://schemas.openxmlformats.org/officeDocument/2006/relationships/image" Target="../media/image1.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9.jpg"/><Relationship Id="rId5" Type="http://schemas.openxmlformats.org/officeDocument/2006/relationships/hyperlink" Target="https://www.giz.de/en/downloads/14_190220_Broschuere_Health_EN_barrierefrei.pdf" TargetMode="External"/><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3.m4a"/><Relationship Id="rId7" Type="http://schemas.openxmlformats.org/officeDocument/2006/relationships/image" Target="../media/image9.jpg"/><Relationship Id="rId2" Type="http://schemas.microsoft.com/office/2007/relationships/media" Target="../media/media23.m4a"/><Relationship Id="rId1" Type="http://schemas.openxmlformats.org/officeDocument/2006/relationships/tags" Target="../tags/tag22.xml"/><Relationship Id="rId6" Type="http://schemas.openxmlformats.org/officeDocument/2006/relationships/hyperlink" Target="https://www.giz.de/en/downloads/14_190220_Broschuere_Health_EN_barrierefrei.pdf" TargetMode="Externa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4.m4a"/><Relationship Id="rId7" Type="http://schemas.openxmlformats.org/officeDocument/2006/relationships/image" Target="../media/image9.jpg"/><Relationship Id="rId2" Type="http://schemas.microsoft.com/office/2007/relationships/media" Target="../media/media24.m4a"/><Relationship Id="rId1" Type="http://schemas.openxmlformats.org/officeDocument/2006/relationships/tags" Target="../tags/tag23.xml"/><Relationship Id="rId6" Type="http://schemas.openxmlformats.org/officeDocument/2006/relationships/hyperlink" Target="https://www.giz.de/en/downloads/14_190220_Broschuere_Health_EN_barrierefrei.pdf" TargetMode="External"/><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4.xml"/><Relationship Id="rId6" Type="http://schemas.openxmlformats.org/officeDocument/2006/relationships/image" Target="../media/image1.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whqlibdoc.who.int/publications/2009/9789241598682_eng.pdf" TargetMode="External"/><Relationship Id="rId13" Type="http://schemas.openxmlformats.org/officeDocument/2006/relationships/image" Target="../media/image1.png"/><Relationship Id="rId3" Type="http://schemas.openxmlformats.org/officeDocument/2006/relationships/audio" Target="../media/media26.m4a"/><Relationship Id="rId7" Type="http://schemas.openxmlformats.org/officeDocument/2006/relationships/hyperlink" Target="https://www.msh.org/sites/msh.org/files/v13_n3_en.pdf" TargetMode="External"/><Relationship Id="rId12" Type="http://schemas.openxmlformats.org/officeDocument/2006/relationships/hyperlink" Target="https://social.un.org/publications/UN-Flagship-Report-Disability-Final.pdf" TargetMode="External"/><Relationship Id="rId2" Type="http://schemas.microsoft.com/office/2007/relationships/media" Target="../media/media26.m4a"/><Relationship Id="rId1" Type="http://schemas.openxmlformats.org/officeDocument/2006/relationships/tags" Target="../tags/tag25.xml"/><Relationship Id="rId6" Type="http://schemas.openxmlformats.org/officeDocument/2006/relationships/hyperlink" Target="http://whqlibdoc.who.int/publications/2011/9789240685215_eng.pdf" TargetMode="External"/><Relationship Id="rId11" Type="http://schemas.openxmlformats.org/officeDocument/2006/relationships/hyperlink" Target="http://www.who.int/mental_health/publications/QualityRights_toolkit/en/" TargetMode="External"/><Relationship Id="rId5" Type="http://schemas.openxmlformats.org/officeDocument/2006/relationships/notesSlide" Target="../notesSlides/notesSlide21.xml"/><Relationship Id="rId10" Type="http://schemas.openxmlformats.org/officeDocument/2006/relationships/hyperlink" Target="http://www.who.int/disabilities/policies/actionplan/disability_action_plan_en.pdf" TargetMode="External"/><Relationship Id="rId4" Type="http://schemas.openxmlformats.org/officeDocument/2006/relationships/slideLayout" Target="../slideLayouts/slideLayout2.xml"/><Relationship Id="rId9" Type="http://schemas.openxmlformats.org/officeDocument/2006/relationships/hyperlink" Target="http://hesperian.org/books-and-resources/"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globalsurvey.med.yale.edu/" TargetMode="External"/><Relationship Id="rId3" Type="http://schemas.openxmlformats.org/officeDocument/2006/relationships/slideLayout" Target="../slideLayouts/slideLayout2.xml"/><Relationship Id="rId7" Type="http://schemas.openxmlformats.org/officeDocument/2006/relationships/hyperlink" Target="http://data.unaids.org/pub/Manual/2009/jc1632_pol_brief_disability_long_en.pdf"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data.unaids.org/Publications/IRC-pub07/jc1252-internguidelines_en.pdf" TargetMode="External"/><Relationship Id="rId11" Type="http://schemas.openxmlformats.org/officeDocument/2006/relationships/image" Target="../media/image1.png"/><Relationship Id="rId5" Type="http://schemas.openxmlformats.org/officeDocument/2006/relationships/hyperlink" Target="http://www.who.int/governance/eb/who_constitution_en.pdf" TargetMode="External"/><Relationship Id="rId10" Type="http://schemas.openxmlformats.org/officeDocument/2006/relationships/hyperlink" Target="https://www.giz.de/en/downloads/14_190220_Broschuere_Health_EN_barrierefrei.pdf" TargetMode="External"/><Relationship Id="rId4" Type="http://schemas.openxmlformats.org/officeDocument/2006/relationships/notesSlide" Target="../notesSlides/notesSlide22.xml"/><Relationship Id="rId9" Type="http://schemas.openxmlformats.org/officeDocument/2006/relationships/hyperlink" Target="https://www.un.org/esa/socdev/documents/disability/Toolkit/Inclusive-Health.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m4a"/><Relationship Id="rId7" Type="http://schemas.openxmlformats.org/officeDocument/2006/relationships/image" Target="../media/image5.sv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png"/><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hyperlink" Target="https://static1.squarespace.com/static/5d79d3afbc2a705c96c5d2e5/t/5f9c20e7fa21f10d60f88c84/1604067561403/Indicators_website_oct+2020.pdf" TargetMode="Externa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png"/><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6.jp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7.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image" Target="../media/image8.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DFA834-A8B3-4AD5-8F7C-DF46BFF4BF3F}"/>
              </a:ext>
            </a:extLst>
          </p:cNvPr>
          <p:cNvSpPr>
            <a:spLocks noGrp="1"/>
          </p:cNvSpPr>
          <p:nvPr>
            <p:ph type="ctrTitle"/>
          </p:nvPr>
        </p:nvSpPr>
        <p:spPr>
          <a:xfrm>
            <a:off x="970908" y="546755"/>
            <a:ext cx="5425781" cy="3061764"/>
          </a:xfrm>
        </p:spPr>
        <p:txBody>
          <a:bodyPr>
            <a:normAutofit fontScale="90000"/>
          </a:bodyPr>
          <a:lstStyle/>
          <a:p>
            <a:pPr algn="l"/>
            <a:r>
              <a:rPr lang="en-US" dirty="0"/>
              <a:t>Module on the Right to Health for Persons with Disabilities </a:t>
            </a:r>
          </a:p>
        </p:txBody>
      </p:sp>
      <p:sp>
        <p:nvSpPr>
          <p:cNvPr id="3" name="Subtitle 2">
            <a:extLst>
              <a:ext uri="{FF2B5EF4-FFF2-40B4-BE49-F238E27FC236}">
                <a16:creationId xmlns:a16="http://schemas.microsoft.com/office/drawing/2014/main" id="{1933089C-FCC4-4F1B-A9CA-0CAF02C7C468}"/>
              </a:ext>
            </a:extLst>
          </p:cNvPr>
          <p:cNvSpPr>
            <a:spLocks noGrp="1"/>
          </p:cNvSpPr>
          <p:nvPr>
            <p:ph type="subTitle" idx="1"/>
          </p:nvPr>
        </p:nvSpPr>
        <p:spPr>
          <a:xfrm>
            <a:off x="970908" y="3700594"/>
            <a:ext cx="5425781" cy="1655762"/>
          </a:xfrm>
        </p:spPr>
        <p:txBody>
          <a:bodyPr>
            <a:normAutofit/>
          </a:bodyPr>
          <a:lstStyle/>
          <a:p>
            <a:pPr algn="l"/>
            <a:r>
              <a:rPr lang="en-US" dirty="0"/>
              <a:t>Disability Inclusion in the Context of International Cooperation Programs on Health </a:t>
            </a:r>
          </a:p>
        </p:txBody>
      </p:sp>
      <p:sp>
        <p:nvSpPr>
          <p:cNvPr id="10"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DD8D4E56-3657-4D2F-B983-6F9F68E406B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1144441439"/>
      </p:ext>
    </p:extLst>
  </p:cSld>
  <p:clrMapOvr>
    <a:masterClrMapping/>
  </p:clrMapOvr>
  <mc:AlternateContent xmlns:mc="http://schemas.openxmlformats.org/markup-compatibility/2006" xmlns:p14="http://schemas.microsoft.com/office/powerpoint/2010/main">
    <mc:Choice Requires="p14">
      <p:transition spd="slow" p14:dur="2000" advTm="39012"/>
    </mc:Choice>
    <mc:Fallback xmlns="">
      <p:transition spd="slow" advTm="39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4A5B0F-1EAE-44DC-AB60-5F668324DD54}"/>
              </a:ext>
            </a:extLst>
          </p:cNvPr>
          <p:cNvSpPr>
            <a:spLocks noGrp="1"/>
          </p:cNvSpPr>
          <p:nvPr>
            <p:ph type="title"/>
          </p:nvPr>
        </p:nvSpPr>
        <p:spPr>
          <a:xfrm>
            <a:off x="956826" y="1112969"/>
            <a:ext cx="3937298" cy="4166010"/>
          </a:xfrm>
        </p:spPr>
        <p:txBody>
          <a:bodyPr>
            <a:normAutofit/>
          </a:bodyPr>
          <a:lstStyle/>
          <a:p>
            <a:r>
              <a:rPr lang="en-US" dirty="0"/>
              <a:t>State of Health for Persons with Disabilities Globally</a:t>
            </a:r>
            <a:endParaRPr lang="en-US" dirty="0">
              <a:solidFill>
                <a:srgbClr val="FFFFFF"/>
              </a:solidFill>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AF67AAF-2F37-4345-B221-CBD1457B08FF}"/>
              </a:ext>
            </a:extLst>
          </p:cNvPr>
          <p:cNvSpPr>
            <a:spLocks noGrp="1"/>
          </p:cNvSpPr>
          <p:nvPr>
            <p:ph idx="1"/>
          </p:nvPr>
        </p:nvSpPr>
        <p:spPr>
          <a:xfrm>
            <a:off x="6096000" y="820880"/>
            <a:ext cx="5257799" cy="4889350"/>
          </a:xfrm>
        </p:spPr>
        <p:txBody>
          <a:bodyPr anchor="t">
            <a:normAutofit/>
          </a:bodyPr>
          <a:lstStyle/>
          <a:p>
            <a:endParaRPr lang="en-US" sz="2600" dirty="0"/>
          </a:p>
          <a:p>
            <a:endParaRPr lang="en-US" sz="26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extBox 12">
            <a:extLst>
              <a:ext uri="{FF2B5EF4-FFF2-40B4-BE49-F238E27FC236}">
                <a16:creationId xmlns:a16="http://schemas.microsoft.com/office/drawing/2014/main" id="{01AEC7FB-B050-46B8-96D1-1BBFC250DFD8}"/>
              </a:ext>
            </a:extLst>
          </p:cNvPr>
          <p:cNvSpPr txBox="1"/>
          <p:nvPr/>
        </p:nvSpPr>
        <p:spPr>
          <a:xfrm>
            <a:off x="5607378" y="1259753"/>
            <a:ext cx="6094428" cy="3570208"/>
          </a:xfrm>
          <a:prstGeom prst="rect">
            <a:avLst/>
          </a:prstGeom>
          <a:noFill/>
        </p:spPr>
        <p:txBody>
          <a:bodyPr wrap="square">
            <a:spAutoFit/>
          </a:bodyPr>
          <a:lstStyle/>
          <a:p>
            <a:pPr>
              <a:spcAft>
                <a:spcPts val="1200"/>
              </a:spcAft>
              <a:buFontTx/>
              <a:buChar char="•"/>
            </a:pPr>
            <a:r>
              <a:rPr lang="en-US" altLang="en-US" dirty="0"/>
              <a:t>Persons with disabilities experience greater unmet needs around health and rehabilitation and poorer health than the general population. </a:t>
            </a:r>
          </a:p>
          <a:p>
            <a:pPr>
              <a:buFontTx/>
              <a:buChar char="•"/>
            </a:pPr>
            <a:r>
              <a:rPr lang="en-US" altLang="en-US" dirty="0"/>
              <a:t>Health promotion and prevention activities seldom target persons with disabilities. </a:t>
            </a:r>
          </a:p>
          <a:p>
            <a:pPr lvl="1">
              <a:buFont typeface="Arial" charset="0"/>
              <a:buChar char="•"/>
            </a:pPr>
            <a:r>
              <a:rPr lang="en-US" altLang="en-US" dirty="0"/>
              <a:t>Women with disabilities receive less screening for breast and cervical cancer than women without disabilities. </a:t>
            </a:r>
          </a:p>
          <a:p>
            <a:pPr lvl="1">
              <a:buFont typeface="Arial" charset="0"/>
              <a:buChar char="•"/>
            </a:pPr>
            <a:r>
              <a:rPr lang="en-US" altLang="en-US" dirty="0"/>
              <a:t>People with intellectual disabilities are less likely to have their weight checked. </a:t>
            </a:r>
          </a:p>
          <a:p>
            <a:pPr lvl="1">
              <a:buFont typeface="Arial" charset="0"/>
              <a:buChar char="•"/>
            </a:pPr>
            <a:r>
              <a:rPr lang="en-US" altLang="en-US" dirty="0"/>
              <a:t>Adolescents and adults with disabilities are more likely to be excluded from sexual and reproductive health programs</a:t>
            </a:r>
          </a:p>
        </p:txBody>
      </p:sp>
      <p:pic>
        <p:nvPicPr>
          <p:cNvPr id="5" name="Audio 4">
            <a:hlinkClick r:id="" action="ppaction://media"/>
            <a:extLst>
              <a:ext uri="{FF2B5EF4-FFF2-40B4-BE49-F238E27FC236}">
                <a16:creationId xmlns:a16="http://schemas.microsoft.com/office/drawing/2014/main" id="{7EE2E3EB-3A5A-4A40-A77E-7D8E26B9E4F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527056124"/>
      </p:ext>
    </p:extLst>
  </p:cSld>
  <p:clrMapOvr>
    <a:masterClrMapping/>
  </p:clrMapOvr>
  <mc:AlternateContent xmlns:mc="http://schemas.openxmlformats.org/markup-compatibility/2006" xmlns:p14="http://schemas.microsoft.com/office/powerpoint/2010/main">
    <mc:Choice Requires="p14">
      <p:transition spd="slow" p14:dur="2000" advTm="64563"/>
    </mc:Choice>
    <mc:Fallback xmlns="">
      <p:transition spd="slow" advTm="64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83E3CF-5174-40D3-9C1F-49E6257C9FAB}"/>
              </a:ext>
            </a:extLst>
          </p:cNvPr>
          <p:cNvSpPr>
            <a:spLocks noGrp="1"/>
          </p:cNvSpPr>
          <p:nvPr>
            <p:ph type="title"/>
          </p:nvPr>
        </p:nvSpPr>
        <p:spPr>
          <a:xfrm>
            <a:off x="956826" y="1112969"/>
            <a:ext cx="3937298" cy="4166010"/>
          </a:xfrm>
        </p:spPr>
        <p:txBody>
          <a:bodyPr>
            <a:normAutofit/>
          </a:bodyPr>
          <a:lstStyle/>
          <a:p>
            <a:r>
              <a:rPr lang="en-US" dirty="0"/>
              <a:t>The Right to the Highest Attainable Standard of Health – CRPD Article 25</a:t>
            </a:r>
          </a:p>
        </p:txBody>
      </p:sp>
      <p:sp>
        <p:nvSpPr>
          <p:cNvPr id="23" name="Freeform: Shape 2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9E7353A-A6ED-4B9A-8482-99CE999949DC}"/>
              </a:ext>
            </a:extLst>
          </p:cNvPr>
          <p:cNvSpPr>
            <a:spLocks noGrp="1"/>
          </p:cNvSpPr>
          <p:nvPr>
            <p:ph idx="1"/>
          </p:nvPr>
        </p:nvSpPr>
        <p:spPr>
          <a:xfrm>
            <a:off x="6096000" y="820880"/>
            <a:ext cx="5257799" cy="4889350"/>
          </a:xfrm>
        </p:spPr>
        <p:txBody>
          <a:bodyPr anchor="t">
            <a:normAutofit/>
          </a:bodyPr>
          <a:lstStyle/>
          <a:p>
            <a:pPr marL="0" indent="0"/>
            <a:r>
              <a:rPr lang="en-US" altLang="en-US" sz="2600"/>
              <a:t>States Parties recognize that persons with disabilities have the right to the enjoyment of the highest attainable standard of health without discrimination on the basis of disability.  </a:t>
            </a:r>
            <a:br>
              <a:rPr lang="en-US" altLang="en-US" sz="2600"/>
            </a:br>
            <a:endParaRPr lang="en-US" altLang="en-US" sz="2600"/>
          </a:p>
          <a:p>
            <a:pPr marL="0" indent="0"/>
            <a:r>
              <a:rPr lang="en-US" altLang="en-US" sz="2600"/>
              <a:t>States Parties shall take all appropriate measures to ensure access for persons with disabilities to health services that are gender-sensitive, including health-related rehabilitation. </a:t>
            </a:r>
          </a:p>
          <a:p>
            <a:endParaRPr lang="en-US" sz="2600"/>
          </a:p>
        </p:txBody>
      </p:sp>
      <p:sp>
        <p:nvSpPr>
          <p:cNvPr id="29" name="Freeform: Shape 2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Audio 4">
            <a:hlinkClick r:id="" action="ppaction://media"/>
            <a:extLst>
              <a:ext uri="{FF2B5EF4-FFF2-40B4-BE49-F238E27FC236}">
                <a16:creationId xmlns:a16="http://schemas.microsoft.com/office/drawing/2014/main" id="{B0FB1D52-295C-4089-B4BB-E070B236E3C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2559575872"/>
      </p:ext>
    </p:extLst>
  </p:cSld>
  <p:clrMapOvr>
    <a:masterClrMapping/>
  </p:clrMapOvr>
  <mc:AlternateContent xmlns:mc="http://schemas.openxmlformats.org/markup-compatibility/2006" xmlns:p14="http://schemas.microsoft.com/office/powerpoint/2010/main">
    <mc:Choice Requires="p14">
      <p:transition spd="slow" p14:dur="2000" advTm="295809"/>
    </mc:Choice>
    <mc:Fallback xmlns="">
      <p:transition spd="slow" advTm="295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83E3CF-5174-40D3-9C1F-49E6257C9FAB}"/>
              </a:ext>
            </a:extLst>
          </p:cNvPr>
          <p:cNvSpPr>
            <a:spLocks noGrp="1"/>
          </p:cNvSpPr>
          <p:nvPr>
            <p:ph type="title"/>
          </p:nvPr>
        </p:nvSpPr>
        <p:spPr>
          <a:xfrm>
            <a:off x="956826" y="1112969"/>
            <a:ext cx="3937298" cy="4166010"/>
          </a:xfrm>
        </p:spPr>
        <p:txBody>
          <a:bodyPr>
            <a:normAutofit/>
          </a:bodyPr>
          <a:lstStyle/>
          <a:p>
            <a:r>
              <a:rPr lang="en-US" dirty="0"/>
              <a:t>The Right to the Highest Attainable Standard of Health – CRPD Article 25</a:t>
            </a:r>
          </a:p>
        </p:txBody>
      </p:sp>
      <p:sp>
        <p:nvSpPr>
          <p:cNvPr id="23" name="Freeform: Shape 2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9E7353A-A6ED-4B9A-8482-99CE999949DC}"/>
              </a:ext>
            </a:extLst>
          </p:cNvPr>
          <p:cNvSpPr>
            <a:spLocks noGrp="1"/>
          </p:cNvSpPr>
          <p:nvPr>
            <p:ph idx="1"/>
          </p:nvPr>
        </p:nvSpPr>
        <p:spPr>
          <a:xfrm>
            <a:off x="6096000" y="820880"/>
            <a:ext cx="5257799" cy="4889350"/>
          </a:xfrm>
        </p:spPr>
        <p:txBody>
          <a:bodyPr anchor="t">
            <a:normAutofit/>
          </a:bodyPr>
          <a:lstStyle/>
          <a:p>
            <a:pPr marL="0" indent="0">
              <a:spcAft>
                <a:spcPts val="600"/>
              </a:spcAft>
              <a:defRPr/>
            </a:pPr>
            <a:r>
              <a:rPr lang="en-US" sz="1800"/>
              <a:t>In particular, States Parties shall:</a:t>
            </a:r>
          </a:p>
          <a:p>
            <a:pPr>
              <a:spcAft>
                <a:spcPts val="600"/>
              </a:spcAft>
              <a:buFont typeface="+mj-lt"/>
              <a:buAutoNum type="alphaLcParenR"/>
              <a:defRPr/>
            </a:pPr>
            <a:r>
              <a:rPr lang="en-US" sz="1800"/>
              <a:t>Provide persons with disabilities with the same range, quality and standard of free or affordable health care and </a:t>
            </a:r>
            <a:r>
              <a:rPr lang="en-US" sz="1800" err="1"/>
              <a:t>programmes</a:t>
            </a:r>
            <a:r>
              <a:rPr lang="en-US" sz="1800"/>
              <a:t> as provided to other persons, including in the area of sexual and reproductive health and population-based public health </a:t>
            </a:r>
            <a:r>
              <a:rPr lang="en-US" sz="1800" err="1"/>
              <a:t>programmes</a:t>
            </a:r>
            <a:r>
              <a:rPr lang="en-US" sz="1800"/>
              <a:t>;</a:t>
            </a:r>
          </a:p>
          <a:p>
            <a:pPr>
              <a:spcAft>
                <a:spcPts val="600"/>
              </a:spcAft>
              <a:buFont typeface="+mj-lt"/>
              <a:buAutoNum type="alphaLcParenR"/>
              <a:defRPr/>
            </a:pPr>
            <a:r>
              <a:rPr lang="en-US" sz="1800"/>
              <a:t>Provide those health services needed by persons with disabilities specifically because of their disabilities, including early identification and intervention as appropriate, and services designed to minimize and prevent further disabilities, including among children and older persons;</a:t>
            </a:r>
          </a:p>
          <a:p>
            <a:pPr>
              <a:spcAft>
                <a:spcPts val="600"/>
              </a:spcAft>
              <a:buFont typeface="+mj-lt"/>
              <a:buAutoNum type="alphaLcParenR"/>
              <a:defRPr/>
            </a:pPr>
            <a:r>
              <a:rPr lang="en-US" sz="1800"/>
              <a:t>Provide these health services as close as possible to people's own communities, including in rural areas;</a:t>
            </a:r>
          </a:p>
        </p:txBody>
      </p:sp>
      <p:sp>
        <p:nvSpPr>
          <p:cNvPr id="29" name="Freeform: Shape 2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Audio 4">
            <a:hlinkClick r:id="" action="ppaction://media"/>
            <a:extLst>
              <a:ext uri="{FF2B5EF4-FFF2-40B4-BE49-F238E27FC236}">
                <a16:creationId xmlns:a16="http://schemas.microsoft.com/office/drawing/2014/main" id="{FDC31C55-A43F-4B60-9E42-A55EB6456FD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1407590364"/>
      </p:ext>
    </p:extLst>
  </p:cSld>
  <p:clrMapOvr>
    <a:masterClrMapping/>
  </p:clrMapOvr>
  <mc:AlternateContent xmlns:mc="http://schemas.openxmlformats.org/markup-compatibility/2006" xmlns:p14="http://schemas.microsoft.com/office/powerpoint/2010/main">
    <mc:Choice Requires="p14">
      <p:transition spd="slow" p14:dur="2000" advTm="59057"/>
    </mc:Choice>
    <mc:Fallback xmlns="">
      <p:transition spd="slow" advTm="59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83E3CF-5174-40D3-9C1F-49E6257C9FAB}"/>
              </a:ext>
            </a:extLst>
          </p:cNvPr>
          <p:cNvSpPr>
            <a:spLocks noGrp="1"/>
          </p:cNvSpPr>
          <p:nvPr>
            <p:ph type="title"/>
          </p:nvPr>
        </p:nvSpPr>
        <p:spPr>
          <a:xfrm>
            <a:off x="956826" y="1112969"/>
            <a:ext cx="3937298" cy="4166010"/>
          </a:xfrm>
        </p:spPr>
        <p:txBody>
          <a:bodyPr>
            <a:normAutofit/>
          </a:bodyPr>
          <a:lstStyle/>
          <a:p>
            <a:r>
              <a:rPr lang="en-US" dirty="0"/>
              <a:t>The Right to the Highest Attainable Standard of Health – CRPD Article 25</a:t>
            </a:r>
          </a:p>
        </p:txBody>
      </p:sp>
      <p:sp>
        <p:nvSpPr>
          <p:cNvPr id="23" name="Freeform: Shape 2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9E7353A-A6ED-4B9A-8482-99CE999949DC}"/>
              </a:ext>
            </a:extLst>
          </p:cNvPr>
          <p:cNvSpPr>
            <a:spLocks noGrp="1"/>
          </p:cNvSpPr>
          <p:nvPr>
            <p:ph idx="1"/>
          </p:nvPr>
        </p:nvSpPr>
        <p:spPr>
          <a:xfrm>
            <a:off x="6096000" y="820880"/>
            <a:ext cx="5257799" cy="4889350"/>
          </a:xfrm>
        </p:spPr>
        <p:txBody>
          <a:bodyPr anchor="t">
            <a:normAutofit/>
          </a:bodyPr>
          <a:lstStyle/>
          <a:p>
            <a:pPr>
              <a:spcAft>
                <a:spcPts val="600"/>
              </a:spcAft>
              <a:buFont typeface="Calibri" pitchFamily="34" charset="0"/>
              <a:buAutoNum type="alphaLcParenR" startAt="4"/>
            </a:pPr>
            <a:r>
              <a:rPr lang="en-US" altLang="en-US" sz="1800" dirty="0"/>
              <a:t>Require health professionals to provide care of the same quality to persons with disabilities as to others, including on the basis of free and informed consent by, inter alia, raising awareness of the human rights, dignity, autonomy and needs of persons with disabilities through training and the promulgation of ethical standards for public and private health care;</a:t>
            </a:r>
          </a:p>
          <a:p>
            <a:pPr>
              <a:spcAft>
                <a:spcPts val="600"/>
              </a:spcAft>
              <a:buFont typeface="Calibri" pitchFamily="34" charset="0"/>
              <a:buAutoNum type="alphaLcParenR" startAt="4"/>
            </a:pPr>
            <a:r>
              <a:rPr lang="en-US" altLang="en-US" sz="1800" dirty="0"/>
              <a:t>Prohibit discrimination against persons with disabilities in the provision of health insurance, and life insurance where such insurance is permitted by national law, which shall be provided in a fair and reasonable manner;</a:t>
            </a:r>
          </a:p>
          <a:p>
            <a:pPr>
              <a:spcAft>
                <a:spcPts val="600"/>
              </a:spcAft>
              <a:buFont typeface="Calibri" pitchFamily="34" charset="0"/>
              <a:buAutoNum type="alphaLcParenR" startAt="4"/>
            </a:pPr>
            <a:r>
              <a:rPr lang="en-US" altLang="en-US" sz="1800" dirty="0"/>
              <a:t>Prevent discriminatory denial of health care or health services or food and fluids on the basis of disability.</a:t>
            </a:r>
          </a:p>
        </p:txBody>
      </p:sp>
      <p:sp>
        <p:nvSpPr>
          <p:cNvPr id="29" name="Freeform: Shape 2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112A0208-A95A-483C-AC4E-B32519040CA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627953599"/>
      </p:ext>
    </p:extLst>
  </p:cSld>
  <p:clrMapOvr>
    <a:masterClrMapping/>
  </p:clrMapOvr>
  <mc:AlternateContent xmlns:mc="http://schemas.openxmlformats.org/markup-compatibility/2006" xmlns:p14="http://schemas.microsoft.com/office/powerpoint/2010/main">
    <mc:Choice Requires="p14">
      <p:transition spd="slow" p14:dur="2000" advTm="60892"/>
    </mc:Choice>
    <mc:Fallback xmlns="">
      <p:transition spd="slow" advTm="60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4A5B0F-1EAE-44DC-AB60-5F668324DD54}"/>
              </a:ext>
            </a:extLst>
          </p:cNvPr>
          <p:cNvSpPr>
            <a:spLocks noGrp="1"/>
          </p:cNvSpPr>
          <p:nvPr>
            <p:ph type="title"/>
          </p:nvPr>
        </p:nvSpPr>
        <p:spPr>
          <a:xfrm>
            <a:off x="956826" y="1112969"/>
            <a:ext cx="3937298" cy="4166010"/>
          </a:xfrm>
        </p:spPr>
        <p:txBody>
          <a:bodyPr>
            <a:normAutofit/>
          </a:bodyPr>
          <a:lstStyle/>
          <a:p>
            <a:r>
              <a:rPr lang="en-US" dirty="0"/>
              <a:t>AAAQ Framework – Tool for identifying elements of the right to health</a:t>
            </a:r>
            <a:endParaRPr lang="en-US" dirty="0">
              <a:solidFill>
                <a:srgbClr val="FFFFFF"/>
              </a:solidFill>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AF67AAF-2F37-4345-B221-CBD1457B08FF}"/>
              </a:ext>
            </a:extLst>
          </p:cNvPr>
          <p:cNvSpPr>
            <a:spLocks noGrp="1"/>
          </p:cNvSpPr>
          <p:nvPr>
            <p:ph idx="1"/>
          </p:nvPr>
        </p:nvSpPr>
        <p:spPr>
          <a:xfrm>
            <a:off x="6096000" y="820880"/>
            <a:ext cx="5257799" cy="4889350"/>
          </a:xfrm>
        </p:spPr>
        <p:txBody>
          <a:bodyPr anchor="t">
            <a:normAutofit/>
          </a:bodyPr>
          <a:lstStyle/>
          <a:p>
            <a:endParaRPr lang="en-US" sz="2600" dirty="0"/>
          </a:p>
          <a:p>
            <a:endParaRPr lang="en-US" sz="26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extBox 12">
            <a:extLst>
              <a:ext uri="{FF2B5EF4-FFF2-40B4-BE49-F238E27FC236}">
                <a16:creationId xmlns:a16="http://schemas.microsoft.com/office/drawing/2014/main" id="{01AEC7FB-B050-46B8-96D1-1BBFC250DFD8}"/>
              </a:ext>
            </a:extLst>
          </p:cNvPr>
          <p:cNvSpPr txBox="1"/>
          <p:nvPr/>
        </p:nvSpPr>
        <p:spPr>
          <a:xfrm>
            <a:off x="5607378" y="1259753"/>
            <a:ext cx="6094428" cy="4708981"/>
          </a:xfrm>
          <a:prstGeom prst="rect">
            <a:avLst/>
          </a:prstGeom>
          <a:noFill/>
        </p:spPr>
        <p:txBody>
          <a:bodyPr wrap="square">
            <a:spAutoFit/>
          </a:bodyPr>
          <a:lstStyle/>
          <a:p>
            <a:pPr marL="0" indent="0">
              <a:spcAft>
                <a:spcPts val="1200"/>
              </a:spcAft>
              <a:defRPr/>
            </a:pPr>
            <a:r>
              <a:rPr lang="en-US" sz="1800" b="1" dirty="0"/>
              <a:t>Availability: </a:t>
            </a:r>
            <a:r>
              <a:rPr lang="en-US" sz="1800" dirty="0"/>
              <a:t>Health facilities, goods, and services must be available in adequate numbers through a State, including adequate numbers of health care providers trained to provide disability-specific support and mental health-related services.</a:t>
            </a:r>
          </a:p>
          <a:p>
            <a:pPr marL="0" indent="0">
              <a:defRPr/>
            </a:pPr>
            <a:r>
              <a:rPr lang="en-US" sz="1800" b="1" dirty="0"/>
              <a:t>Accessibility:</a:t>
            </a:r>
            <a:r>
              <a:rPr lang="en-US" sz="1800" dirty="0"/>
              <a:t> Includes four overlapping dimensions:</a:t>
            </a:r>
          </a:p>
          <a:p>
            <a:pPr>
              <a:buFont typeface="Arial" panose="020B0604020202020204" pitchFamily="34" charset="0"/>
              <a:buChar char="•"/>
              <a:defRPr/>
            </a:pPr>
            <a:r>
              <a:rPr lang="en-US" sz="1800" dirty="0"/>
              <a:t>Non-discrimination</a:t>
            </a:r>
          </a:p>
          <a:p>
            <a:pPr>
              <a:buFont typeface="Arial" panose="020B0604020202020204" pitchFamily="34" charset="0"/>
              <a:buChar char="•"/>
              <a:defRPr/>
            </a:pPr>
            <a:r>
              <a:rPr lang="en-US" sz="1800" dirty="0"/>
              <a:t>Physical accessibility</a:t>
            </a:r>
          </a:p>
          <a:p>
            <a:pPr>
              <a:buFont typeface="Arial" panose="020B0604020202020204" pitchFamily="34" charset="0"/>
              <a:buChar char="•"/>
              <a:defRPr/>
            </a:pPr>
            <a:r>
              <a:rPr lang="en-US" sz="1800" dirty="0"/>
              <a:t>Economic accessibility</a:t>
            </a:r>
          </a:p>
          <a:p>
            <a:pPr>
              <a:spcAft>
                <a:spcPts val="1200"/>
              </a:spcAft>
              <a:buFont typeface="Arial" panose="020B0604020202020204" pitchFamily="34" charset="0"/>
              <a:buChar char="•"/>
              <a:defRPr/>
            </a:pPr>
            <a:r>
              <a:rPr lang="en-US" sz="1800" dirty="0"/>
              <a:t>Information accessibility</a:t>
            </a:r>
          </a:p>
          <a:p>
            <a:pPr marL="0" indent="0">
              <a:spcAft>
                <a:spcPts val="1200"/>
              </a:spcAft>
              <a:defRPr/>
            </a:pPr>
            <a:r>
              <a:rPr lang="en-US" sz="1800" b="1" dirty="0"/>
              <a:t>Acceptability: </a:t>
            </a:r>
            <a:r>
              <a:rPr lang="en-US" sz="1800" dirty="0"/>
              <a:t>Health care facilities, goods, and services provided to persons with disabilities must be culturally acceptable and respectful of medical ethics.</a:t>
            </a:r>
          </a:p>
          <a:p>
            <a:pPr marL="0" indent="0">
              <a:spcAft>
                <a:spcPts val="1200"/>
              </a:spcAft>
              <a:defRPr/>
            </a:pPr>
            <a:r>
              <a:rPr lang="en-US" sz="1800" b="1" dirty="0"/>
              <a:t>Quality: </a:t>
            </a:r>
            <a:r>
              <a:rPr lang="en-US" sz="1800" dirty="0"/>
              <a:t>Health care facilities, goods, and services provided to persons with disabilities must be of good quality, as well as scientifically and medically appropriate. </a:t>
            </a:r>
          </a:p>
        </p:txBody>
      </p:sp>
      <p:pic>
        <p:nvPicPr>
          <p:cNvPr id="5" name="Audio 4">
            <a:hlinkClick r:id="" action="ppaction://media"/>
            <a:extLst>
              <a:ext uri="{FF2B5EF4-FFF2-40B4-BE49-F238E27FC236}">
                <a16:creationId xmlns:a16="http://schemas.microsoft.com/office/drawing/2014/main" id="{1113F37A-EA76-4DB6-B1BA-BAC8DAAE95C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1246822601"/>
      </p:ext>
    </p:extLst>
  </p:cSld>
  <p:clrMapOvr>
    <a:masterClrMapping/>
  </p:clrMapOvr>
  <mc:AlternateContent xmlns:mc="http://schemas.openxmlformats.org/markup-compatibility/2006" xmlns:p14="http://schemas.microsoft.com/office/powerpoint/2010/main">
    <mc:Choice Requires="p14">
      <p:transition spd="slow" p14:dur="2000" advTm="73222"/>
    </mc:Choice>
    <mc:Fallback xmlns="">
      <p:transition spd="slow" advTm="7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5E0014-A743-44E4-A276-99B24885B47D}"/>
              </a:ext>
            </a:extLst>
          </p:cNvPr>
          <p:cNvSpPr>
            <a:spLocks noGrp="1"/>
          </p:cNvSpPr>
          <p:nvPr>
            <p:ph type="title"/>
          </p:nvPr>
        </p:nvSpPr>
        <p:spPr>
          <a:xfrm>
            <a:off x="5894962" y="479493"/>
            <a:ext cx="5458838" cy="1325563"/>
          </a:xfrm>
        </p:spPr>
        <p:txBody>
          <a:bodyPr>
            <a:normAutofit/>
          </a:bodyPr>
          <a:lstStyle/>
          <a:p>
            <a:r>
              <a:rPr lang="en-US" sz="2800" dirty="0"/>
              <a:t>Respect, Protect and Fulfill – An Interpretive Framework to Identify State Obligations </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405EB533-EA20-1D4D-A94F-CE072880AC57}"/>
              </a:ext>
            </a:extLst>
          </p:cNvPr>
          <p:cNvSpPr>
            <a:spLocks noGrp="1"/>
          </p:cNvSpPr>
          <p:nvPr>
            <p:ph idx="1"/>
          </p:nvPr>
        </p:nvSpPr>
        <p:spPr/>
        <p:txBody>
          <a:bodyPr/>
          <a:lstStyle/>
          <a:p>
            <a:r>
              <a:rPr lang="en-US" dirty="0"/>
              <a:t>Obligation to </a:t>
            </a:r>
            <a:r>
              <a:rPr lang="en-US" b="1" dirty="0"/>
              <a:t>respect</a:t>
            </a:r>
            <a:r>
              <a:rPr lang="en-US" dirty="0"/>
              <a:t>: </a:t>
            </a:r>
          </a:p>
          <a:p>
            <a:pPr lvl="1"/>
            <a:r>
              <a:rPr lang="en-US" dirty="0"/>
              <a:t>States must refrain from denying or limiting equal access to health care services, as well as to the underlying determinants of health for persons with disabilities. </a:t>
            </a:r>
          </a:p>
          <a:p>
            <a:pPr lvl="1"/>
            <a:r>
              <a:rPr lang="en-US" u="sng" dirty="0"/>
              <a:t>Example: </a:t>
            </a:r>
            <a:r>
              <a:rPr lang="en-US" dirty="0"/>
              <a:t>The State repeals a law that discriminates against persons with disabilities in their access to health care and adopts a law that recognizes that persons with disabilities in public or private institutions, such as hospitals or prisons, may not be denied access to health care and related support services, or water and sanitation</a:t>
            </a:r>
          </a:p>
          <a:p>
            <a:endParaRPr lang="en-US" dirty="0"/>
          </a:p>
        </p:txBody>
      </p:sp>
      <p:pic>
        <p:nvPicPr>
          <p:cNvPr id="4" name="Audio 3">
            <a:hlinkClick r:id="" action="ppaction://media"/>
            <a:extLst>
              <a:ext uri="{FF2B5EF4-FFF2-40B4-BE49-F238E27FC236}">
                <a16:creationId xmlns:a16="http://schemas.microsoft.com/office/drawing/2014/main" id="{40097472-44AE-4314-A3A7-74E7FEDB64B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683062263"/>
      </p:ext>
    </p:extLst>
  </p:cSld>
  <p:clrMapOvr>
    <a:masterClrMapping/>
  </p:clrMapOvr>
  <mc:AlternateContent xmlns:mc="http://schemas.openxmlformats.org/markup-compatibility/2006" xmlns:p14="http://schemas.microsoft.com/office/powerpoint/2010/main">
    <mc:Choice Requires="p14">
      <p:transition spd="slow" p14:dur="2000" advTm="51953"/>
    </mc:Choice>
    <mc:Fallback xmlns="">
      <p:transition spd="slow" advTm="51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5E0014-A743-44E4-A276-99B24885B47D}"/>
              </a:ext>
            </a:extLst>
          </p:cNvPr>
          <p:cNvSpPr>
            <a:spLocks noGrp="1"/>
          </p:cNvSpPr>
          <p:nvPr>
            <p:ph type="title"/>
          </p:nvPr>
        </p:nvSpPr>
        <p:spPr>
          <a:xfrm>
            <a:off x="5894962" y="479493"/>
            <a:ext cx="5458838" cy="1325563"/>
          </a:xfrm>
        </p:spPr>
        <p:txBody>
          <a:bodyPr>
            <a:normAutofit/>
          </a:bodyPr>
          <a:lstStyle/>
          <a:p>
            <a:r>
              <a:rPr lang="en-US" sz="2800" dirty="0"/>
              <a:t>Respect, Protect and Fulfill – An Interpretive Framework to Identify State Obligations </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405EB533-EA20-1D4D-A94F-CE072880AC57}"/>
              </a:ext>
            </a:extLst>
          </p:cNvPr>
          <p:cNvSpPr>
            <a:spLocks noGrp="1"/>
          </p:cNvSpPr>
          <p:nvPr>
            <p:ph idx="1"/>
          </p:nvPr>
        </p:nvSpPr>
        <p:spPr/>
        <p:txBody>
          <a:bodyPr>
            <a:normAutofit fontScale="92500" lnSpcReduction="10000"/>
          </a:bodyPr>
          <a:lstStyle/>
          <a:p>
            <a:r>
              <a:rPr lang="en-US" dirty="0"/>
              <a:t>Obligation to </a:t>
            </a:r>
            <a:r>
              <a:rPr lang="en-US" b="1" dirty="0"/>
              <a:t>protect</a:t>
            </a:r>
            <a:r>
              <a:rPr lang="en-US" dirty="0"/>
              <a:t>: </a:t>
            </a:r>
          </a:p>
          <a:p>
            <a:pPr lvl="1"/>
            <a:r>
              <a:rPr lang="en-US" dirty="0"/>
              <a:t>States must take all appropriate measures to ensure that third parties, such as health clinic professionals, service provider organizations, or others do not harm the right to health of persons with disabilities. </a:t>
            </a:r>
          </a:p>
          <a:p>
            <a:pPr lvl="1"/>
            <a:r>
              <a:rPr lang="en-US" u="sng" dirty="0"/>
              <a:t>Example</a:t>
            </a:r>
            <a:r>
              <a:rPr lang="en-US" dirty="0"/>
              <a:t>: The State takes measures to ensure that health care providers do not discriminate against persons with disabilities in the provision of health care. </a:t>
            </a:r>
          </a:p>
          <a:p>
            <a:pPr lvl="1"/>
            <a:r>
              <a:rPr lang="en-US" u="sng" dirty="0"/>
              <a:t>Example</a:t>
            </a:r>
            <a:r>
              <a:rPr lang="en-US" dirty="0"/>
              <a:t>: The State adopts specific measures to ensure that persons with disabilities are effectively reached in public health </a:t>
            </a:r>
            <a:r>
              <a:rPr lang="en-US" dirty="0" err="1"/>
              <a:t>programmes</a:t>
            </a:r>
            <a:r>
              <a:rPr lang="en-US" dirty="0"/>
              <a:t>, such as infectious disease prevention education.</a:t>
            </a:r>
          </a:p>
          <a:p>
            <a:pPr lvl="1"/>
            <a:r>
              <a:rPr lang="en-US" u="sng" dirty="0"/>
              <a:t>Example</a:t>
            </a:r>
            <a:r>
              <a:rPr lang="en-US" dirty="0"/>
              <a:t>: The State provides reasonable accommodations to ensure equal access to health services for persons who are deaf in the form of on-call sign language interpreter services at medical facilities.</a:t>
            </a:r>
          </a:p>
          <a:p>
            <a:pPr lvl="1"/>
            <a:r>
              <a:rPr lang="en-US" u="sng" dirty="0"/>
              <a:t>Example</a:t>
            </a:r>
            <a:r>
              <a:rPr lang="en-US" dirty="0"/>
              <a:t>: The State investigates reports of discriminatory treatment of patients with disabilities. </a:t>
            </a:r>
          </a:p>
          <a:p>
            <a:endParaRPr lang="en-US" dirty="0"/>
          </a:p>
        </p:txBody>
      </p:sp>
      <p:pic>
        <p:nvPicPr>
          <p:cNvPr id="7" name="Audio 6">
            <a:hlinkClick r:id="" action="ppaction://media"/>
            <a:extLst>
              <a:ext uri="{FF2B5EF4-FFF2-40B4-BE49-F238E27FC236}">
                <a16:creationId xmlns:a16="http://schemas.microsoft.com/office/drawing/2014/main" id="{6BD171B7-4AF7-4D61-ABC4-2135EA3A676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662484089"/>
      </p:ext>
    </p:extLst>
  </p:cSld>
  <p:clrMapOvr>
    <a:masterClrMapping/>
  </p:clrMapOvr>
  <mc:AlternateContent xmlns:mc="http://schemas.openxmlformats.org/markup-compatibility/2006" xmlns:p14="http://schemas.microsoft.com/office/powerpoint/2010/main">
    <mc:Choice Requires="p14">
      <p:transition spd="slow" p14:dur="2000" advTm="70523"/>
    </mc:Choice>
    <mc:Fallback xmlns="">
      <p:transition spd="slow" advTm="70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5E0014-A743-44E4-A276-99B24885B47D}"/>
              </a:ext>
            </a:extLst>
          </p:cNvPr>
          <p:cNvSpPr>
            <a:spLocks noGrp="1"/>
          </p:cNvSpPr>
          <p:nvPr>
            <p:ph type="title"/>
          </p:nvPr>
        </p:nvSpPr>
        <p:spPr>
          <a:xfrm>
            <a:off x="5894962" y="479493"/>
            <a:ext cx="5458838" cy="1325563"/>
          </a:xfrm>
        </p:spPr>
        <p:txBody>
          <a:bodyPr>
            <a:normAutofit/>
          </a:bodyPr>
          <a:lstStyle/>
          <a:p>
            <a:r>
              <a:rPr lang="en-US" sz="2800" dirty="0"/>
              <a:t>Respect, Protect and Fulfill – An Interpretive Framework to Identify State Obligations </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405EB533-EA20-1D4D-A94F-CE072880AC57}"/>
              </a:ext>
            </a:extLst>
          </p:cNvPr>
          <p:cNvSpPr>
            <a:spLocks noGrp="1"/>
          </p:cNvSpPr>
          <p:nvPr>
            <p:ph idx="1"/>
          </p:nvPr>
        </p:nvSpPr>
        <p:spPr/>
        <p:txBody>
          <a:bodyPr>
            <a:normAutofit fontScale="92500"/>
          </a:bodyPr>
          <a:lstStyle/>
          <a:p>
            <a:r>
              <a:rPr lang="en-US" dirty="0"/>
              <a:t>Obligation to</a:t>
            </a:r>
            <a:r>
              <a:rPr lang="en-US" b="1" dirty="0"/>
              <a:t> fulfill</a:t>
            </a:r>
            <a:r>
              <a:rPr lang="en-US" dirty="0"/>
              <a:t>: </a:t>
            </a:r>
          </a:p>
          <a:p>
            <a:pPr lvl="1"/>
            <a:r>
              <a:rPr lang="en-US" dirty="0"/>
              <a:t>States must be proactive in their adoption and implementation of measures to give effect to the principles of equal access and non-discrimination in health care provisions. </a:t>
            </a:r>
          </a:p>
          <a:p>
            <a:pPr lvl="1"/>
            <a:r>
              <a:rPr lang="en-US" u="sng" dirty="0"/>
              <a:t>Example</a:t>
            </a:r>
            <a:r>
              <a:rPr lang="en-US" dirty="0"/>
              <a:t>: The State provides disability training to health care providers to help them understand how to effectively accommodate consumers with disabilities. </a:t>
            </a:r>
          </a:p>
          <a:p>
            <a:pPr lvl="1"/>
            <a:r>
              <a:rPr lang="en-US" u="sng" dirty="0"/>
              <a:t>Example</a:t>
            </a:r>
            <a:r>
              <a:rPr lang="en-US" dirty="0"/>
              <a:t>: The State provides information on dental services in accessible formats for persons with disabilities, such as plain language for persons with intellectual disabilities. </a:t>
            </a:r>
          </a:p>
          <a:p>
            <a:pPr lvl="1"/>
            <a:r>
              <a:rPr lang="en-US" u="sng" dirty="0"/>
              <a:t>Example</a:t>
            </a:r>
            <a:r>
              <a:rPr lang="en-US" dirty="0"/>
              <a:t>: The State ensures that the right to health of persons with physical and mental disabilities is adequately reflected in their national health strategy, plan of action, and other policies, such as national poverty reduction plans</a:t>
            </a:r>
          </a:p>
          <a:p>
            <a:endParaRPr lang="en-US" dirty="0"/>
          </a:p>
        </p:txBody>
      </p:sp>
      <p:pic>
        <p:nvPicPr>
          <p:cNvPr id="5" name="Audio 4">
            <a:hlinkClick r:id="" action="ppaction://media"/>
            <a:extLst>
              <a:ext uri="{FF2B5EF4-FFF2-40B4-BE49-F238E27FC236}">
                <a16:creationId xmlns:a16="http://schemas.microsoft.com/office/drawing/2014/main" id="{04B7F563-91E2-432F-B3D3-300969D927E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2772401528"/>
      </p:ext>
    </p:extLst>
  </p:cSld>
  <p:clrMapOvr>
    <a:masterClrMapping/>
  </p:clrMapOvr>
  <mc:AlternateContent xmlns:mc="http://schemas.openxmlformats.org/markup-compatibility/2006" xmlns:p14="http://schemas.microsoft.com/office/powerpoint/2010/main">
    <mc:Choice Requires="p14">
      <p:transition spd="slow" p14:dur="2000" advTm="59708"/>
    </mc:Choice>
    <mc:Fallback xmlns="">
      <p:transition spd="slow" advTm="5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0BAF-10A6-432F-AA48-6701DB360801}"/>
              </a:ext>
            </a:extLst>
          </p:cNvPr>
          <p:cNvSpPr>
            <a:spLocks noGrp="1"/>
          </p:cNvSpPr>
          <p:nvPr>
            <p:ph type="title"/>
          </p:nvPr>
        </p:nvSpPr>
        <p:spPr/>
        <p:txBody>
          <a:bodyPr/>
          <a:lstStyle/>
          <a:p>
            <a:r>
              <a:rPr lang="en-US" dirty="0"/>
              <a:t>Other Legal Frameworks</a:t>
            </a:r>
          </a:p>
        </p:txBody>
      </p:sp>
      <p:sp>
        <p:nvSpPr>
          <p:cNvPr id="3" name="Content Placeholder 2">
            <a:extLst>
              <a:ext uri="{FF2B5EF4-FFF2-40B4-BE49-F238E27FC236}">
                <a16:creationId xmlns:a16="http://schemas.microsoft.com/office/drawing/2014/main" id="{E58BC5EC-1AB1-4DC4-A3DF-B3CE49766EC0}"/>
              </a:ext>
            </a:extLst>
          </p:cNvPr>
          <p:cNvSpPr>
            <a:spLocks noGrp="1"/>
          </p:cNvSpPr>
          <p:nvPr>
            <p:ph idx="1"/>
          </p:nvPr>
        </p:nvSpPr>
        <p:spPr/>
        <p:txBody>
          <a:bodyPr>
            <a:normAutofit/>
          </a:bodyPr>
          <a:lstStyle/>
          <a:p>
            <a:r>
              <a:rPr lang="en-US" dirty="0"/>
              <a:t>Article 25(1) of the Universal Declaration of Human Rights (UDHR)</a:t>
            </a:r>
          </a:p>
          <a:p>
            <a:r>
              <a:rPr lang="en-US" dirty="0"/>
              <a:t>Article 12 of the International Covenant on Economic, Social and Cultural Rights (ICESCR)</a:t>
            </a:r>
          </a:p>
          <a:p>
            <a:r>
              <a:rPr lang="en-US" dirty="0"/>
              <a:t>Committee on Economic, Social and Cultural Rights, which monitors implementation of the ICESCR, issued General Comment 14 </a:t>
            </a:r>
          </a:p>
          <a:p>
            <a:r>
              <a:rPr lang="en-US" dirty="0"/>
              <a:t>Declaration on the Rights of Disabled Persons (1975)</a:t>
            </a:r>
          </a:p>
          <a:p>
            <a:r>
              <a:rPr lang="en-US" dirty="0"/>
              <a:t>Standard Rules on the Equalization of Opportunities for Persons with Disabilities (1993)</a:t>
            </a:r>
          </a:p>
          <a:p>
            <a:endParaRPr lang="en-US" dirty="0"/>
          </a:p>
        </p:txBody>
      </p:sp>
      <p:pic>
        <p:nvPicPr>
          <p:cNvPr id="10" name="Audio 9">
            <a:hlinkClick r:id="" action="ppaction://media"/>
            <a:extLst>
              <a:ext uri="{FF2B5EF4-FFF2-40B4-BE49-F238E27FC236}">
                <a16:creationId xmlns:a16="http://schemas.microsoft.com/office/drawing/2014/main" id="{5316A132-D41C-45EF-882A-C2120AEAB9D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1460164232"/>
      </p:ext>
    </p:extLst>
  </p:cSld>
  <p:clrMapOvr>
    <a:masterClrMapping/>
  </p:clrMapOvr>
  <mc:AlternateContent xmlns:mc="http://schemas.openxmlformats.org/markup-compatibility/2006" xmlns:p14="http://schemas.microsoft.com/office/powerpoint/2010/main">
    <mc:Choice Requires="p14">
      <p:transition spd="med" p14:dur="700" advTm="49909">
        <p:fade/>
      </p:transition>
    </mc:Choice>
    <mc:Fallback xmlns="">
      <p:transition spd="med" advTm="499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F316A-3420-484B-A62B-145F08338AAB}"/>
              </a:ext>
            </a:extLst>
          </p:cNvPr>
          <p:cNvSpPr>
            <a:spLocks noGrp="1"/>
          </p:cNvSpPr>
          <p:nvPr>
            <p:ph type="title"/>
          </p:nvPr>
        </p:nvSpPr>
        <p:spPr/>
        <p:txBody>
          <a:bodyPr/>
          <a:lstStyle/>
          <a:p>
            <a:r>
              <a:rPr lang="en-US" dirty="0"/>
              <a:t>Sustainable DEVELOPMENT GOAL 3</a:t>
            </a:r>
          </a:p>
        </p:txBody>
      </p:sp>
      <p:sp>
        <p:nvSpPr>
          <p:cNvPr id="3" name="Content Placeholder 2">
            <a:extLst>
              <a:ext uri="{FF2B5EF4-FFF2-40B4-BE49-F238E27FC236}">
                <a16:creationId xmlns:a16="http://schemas.microsoft.com/office/drawing/2014/main" id="{56DC2515-167D-4471-AE9F-B209512AD83E}"/>
              </a:ext>
            </a:extLst>
          </p:cNvPr>
          <p:cNvSpPr>
            <a:spLocks noGrp="1"/>
          </p:cNvSpPr>
          <p:nvPr>
            <p:ph idx="1"/>
          </p:nvPr>
        </p:nvSpPr>
        <p:spPr/>
        <p:txBody>
          <a:bodyPr>
            <a:normAutofit fontScale="92500" lnSpcReduction="10000"/>
          </a:bodyPr>
          <a:lstStyle/>
          <a:p>
            <a:r>
              <a:rPr lang="en-US" b="1" i="1" dirty="0"/>
              <a:t>Ensure healthy lives and promote well-being for all at all ages</a:t>
            </a:r>
          </a:p>
          <a:p>
            <a:r>
              <a:rPr lang="en-US" dirty="0"/>
              <a:t>SDG 3 alignment with CRPD Articles:</a:t>
            </a:r>
          </a:p>
          <a:p>
            <a:pPr lvl="1"/>
            <a:r>
              <a:rPr lang="en-US" dirty="0"/>
              <a:t>6 – Women with disabilities</a:t>
            </a:r>
          </a:p>
          <a:p>
            <a:pPr lvl="1"/>
            <a:r>
              <a:rPr lang="en-US" dirty="0"/>
              <a:t>7- Children with disabilities</a:t>
            </a:r>
          </a:p>
          <a:p>
            <a:pPr lvl="1"/>
            <a:r>
              <a:rPr lang="en-US" dirty="0"/>
              <a:t>8-Awareness-raising</a:t>
            </a:r>
          </a:p>
          <a:p>
            <a:pPr lvl="1"/>
            <a:r>
              <a:rPr lang="en-US" dirty="0"/>
              <a:t>9 - Accessibility</a:t>
            </a:r>
          </a:p>
          <a:p>
            <a:pPr lvl="1"/>
            <a:r>
              <a:rPr lang="en-US" dirty="0"/>
              <a:t>10 – Right to life</a:t>
            </a:r>
          </a:p>
          <a:p>
            <a:pPr lvl="1"/>
            <a:r>
              <a:rPr lang="en-US" dirty="0"/>
              <a:t>11- Situations of risk and humanitarian emergencies </a:t>
            </a:r>
          </a:p>
          <a:p>
            <a:pPr lvl="1"/>
            <a:r>
              <a:rPr lang="en-US" dirty="0"/>
              <a:t>23 - Respect for home and family</a:t>
            </a:r>
          </a:p>
          <a:p>
            <a:pPr lvl="1"/>
            <a:r>
              <a:rPr lang="en-US" b="1" dirty="0"/>
              <a:t>25 – Health</a:t>
            </a:r>
          </a:p>
          <a:p>
            <a:pPr lvl="1"/>
            <a:r>
              <a:rPr lang="en-US" dirty="0"/>
              <a:t>31- Statistics and Data Collection</a:t>
            </a:r>
          </a:p>
          <a:p>
            <a:pPr lvl="1"/>
            <a:r>
              <a:rPr lang="en-US" b="1" dirty="0"/>
              <a:t>32 – International Cooperation</a:t>
            </a:r>
          </a:p>
        </p:txBody>
      </p:sp>
      <p:pic>
        <p:nvPicPr>
          <p:cNvPr id="5" name="Audio 4">
            <a:hlinkClick r:id="" action="ppaction://media"/>
            <a:extLst>
              <a:ext uri="{FF2B5EF4-FFF2-40B4-BE49-F238E27FC236}">
                <a16:creationId xmlns:a16="http://schemas.microsoft.com/office/drawing/2014/main" id="{6A7FFA72-F819-4558-AB7E-CBB250D72EC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3156511893"/>
      </p:ext>
    </p:extLst>
  </p:cSld>
  <p:clrMapOvr>
    <a:masterClrMapping/>
  </p:clrMapOvr>
  <mc:AlternateContent xmlns:mc="http://schemas.openxmlformats.org/markup-compatibility/2006">
    <mc:Choice xmlns:p14="http://schemas.microsoft.com/office/powerpoint/2010/main" Requires="p14">
      <p:transition spd="med" p14:dur="700" advTm="113621">
        <p:fade/>
      </p:transition>
    </mc:Choice>
    <mc:Fallback>
      <p:transition spd="med" advTm="1136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4AF96-0E7F-4A27-A870-9E967C84757E}"/>
              </a:ext>
            </a:extLst>
          </p:cNvPr>
          <p:cNvSpPr>
            <a:spLocks noGrp="1"/>
          </p:cNvSpPr>
          <p:nvPr>
            <p:ph type="title"/>
          </p:nvPr>
        </p:nvSpPr>
        <p:spPr>
          <a:xfrm>
            <a:off x="6217001" y="204581"/>
            <a:ext cx="4897119" cy="4131747"/>
          </a:xfrm>
          <a:noFill/>
        </p:spPr>
        <p:txBody>
          <a:bodyPr vert="horz" lIns="91440" tIns="45720" rIns="91440" bIns="45720" rtlCol="0" anchor="b">
            <a:normAutofit/>
          </a:bodyPr>
          <a:lstStyle/>
          <a:p>
            <a:pPr marL="457200" indent="-457200"/>
            <a:r>
              <a:rPr lang="en-US" sz="2000" b="1" kern="1200" dirty="0">
                <a:solidFill>
                  <a:schemeClr val="tx1"/>
                </a:solidFill>
                <a:latin typeface="+mj-lt"/>
                <a:ea typeface="+mj-ea"/>
                <a:cs typeface="+mj-cs"/>
              </a:rPr>
              <a:t>Learning Objectives</a:t>
            </a:r>
            <a:br>
              <a:rPr lang="en-US" sz="2000" b="1" kern="1200" dirty="0">
                <a:solidFill>
                  <a:schemeClr val="tx1"/>
                </a:solidFill>
                <a:latin typeface="+mj-lt"/>
                <a:ea typeface="+mj-ea"/>
                <a:cs typeface="+mj-cs"/>
              </a:rPr>
            </a:br>
            <a:br>
              <a:rPr lang="en-US" sz="2000" kern="1200" dirty="0">
                <a:solidFill>
                  <a:schemeClr val="tx1"/>
                </a:solidFill>
                <a:latin typeface="+mj-lt"/>
                <a:ea typeface="+mj-ea"/>
                <a:cs typeface="+mj-cs"/>
              </a:rPr>
            </a:br>
            <a:r>
              <a:rPr lang="en-US" sz="2000" kern="1200" dirty="0">
                <a:solidFill>
                  <a:schemeClr val="tx1"/>
                </a:solidFill>
                <a:latin typeface="+mj-lt"/>
                <a:ea typeface="+mj-ea"/>
                <a:cs typeface="+mj-cs"/>
              </a:rPr>
              <a:t>1. </a:t>
            </a:r>
            <a:r>
              <a:rPr lang="en-US" altLang="en-US" sz="2000" kern="1200" dirty="0">
                <a:solidFill>
                  <a:schemeClr val="tx1"/>
                </a:solidFill>
                <a:latin typeface="+mj-lt"/>
                <a:ea typeface="+mj-ea"/>
                <a:cs typeface="+mj-cs"/>
              </a:rPr>
              <a:t>Provide a brief introduction to the Right to Health</a:t>
            </a:r>
            <a:br>
              <a:rPr lang="en-US" altLang="en-US" sz="2000" kern="1200" dirty="0">
                <a:solidFill>
                  <a:schemeClr val="tx1"/>
                </a:solidFill>
                <a:latin typeface="+mj-lt"/>
                <a:ea typeface="+mj-ea"/>
                <a:cs typeface="+mj-cs"/>
              </a:rPr>
            </a:br>
            <a:r>
              <a:rPr lang="en-US" altLang="en-US" sz="2000" kern="1200" dirty="0">
                <a:solidFill>
                  <a:schemeClr val="tx1"/>
                </a:solidFill>
                <a:latin typeface="+mj-lt"/>
                <a:ea typeface="+mj-ea"/>
                <a:cs typeface="+mj-cs"/>
              </a:rPr>
              <a:t>2. Discuss the current situation related to health for persons with disabilities</a:t>
            </a:r>
            <a:br>
              <a:rPr lang="en-US" altLang="en-US" sz="2000" kern="1200" dirty="0">
                <a:solidFill>
                  <a:schemeClr val="tx1"/>
                </a:solidFill>
                <a:latin typeface="+mj-lt"/>
                <a:ea typeface="+mj-ea"/>
                <a:cs typeface="+mj-cs"/>
              </a:rPr>
            </a:br>
            <a:r>
              <a:rPr lang="en-US" altLang="en-US" sz="2000" kern="1200" dirty="0">
                <a:solidFill>
                  <a:schemeClr val="tx1"/>
                </a:solidFill>
                <a:latin typeface="+mj-lt"/>
                <a:ea typeface="+mj-ea"/>
                <a:cs typeface="+mj-cs"/>
              </a:rPr>
              <a:t>3. Consider some proven leadership and governance practices that can strengthen our role as advocates</a:t>
            </a:r>
            <a:br>
              <a:rPr lang="en-US" altLang="en-US" sz="2000" kern="1200" dirty="0">
                <a:solidFill>
                  <a:schemeClr val="tx1"/>
                </a:solidFill>
                <a:latin typeface="+mj-lt"/>
                <a:ea typeface="+mj-ea"/>
                <a:cs typeface="+mj-cs"/>
              </a:rPr>
            </a:br>
            <a:r>
              <a:rPr lang="en-US" altLang="en-US" sz="2000" kern="1200" dirty="0">
                <a:solidFill>
                  <a:schemeClr val="tx1"/>
                </a:solidFill>
                <a:latin typeface="+mj-lt"/>
                <a:ea typeface="+mj-ea"/>
                <a:cs typeface="+mj-cs"/>
              </a:rPr>
              <a:t>4. Develop a shared vision of success and identify some actions we can take now to improve the right to health in our communities.</a:t>
            </a:r>
            <a:endParaRPr lang="en-US" sz="2000" kern="1200" dirty="0">
              <a:solidFill>
                <a:schemeClr val="tx1"/>
              </a:solidFill>
              <a:latin typeface="+mj-lt"/>
              <a:ea typeface="+mj-ea"/>
              <a:cs typeface="+mj-cs"/>
            </a:endParaRPr>
          </a:p>
        </p:txBody>
      </p:sp>
      <p:sp>
        <p:nvSpPr>
          <p:cNvPr id="17" name="Rectangle 16">
            <a:extLst>
              <a:ext uri="{FF2B5EF4-FFF2-40B4-BE49-F238E27FC236}">
                <a16:creationId xmlns:a16="http://schemas.microsoft.com/office/drawing/2014/main" id="{8AD13924-DC7C-4339-B194-8A4EFFBF2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10758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Bullseye">
            <a:extLst>
              <a:ext uri="{FF2B5EF4-FFF2-40B4-BE49-F238E27FC236}">
                <a16:creationId xmlns:a16="http://schemas.microsoft.com/office/drawing/2014/main" id="{9121408B-9129-4C13-9776-2F80E76844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6500" y="1344157"/>
            <a:ext cx="4169664" cy="4169664"/>
          </a:xfrm>
          <a:prstGeom prst="rect">
            <a:avLst/>
          </a:prstGeom>
          <a:effectLst/>
        </p:spPr>
      </p:pic>
      <p:cxnSp>
        <p:nvCxnSpPr>
          <p:cNvPr id="21" name="Straight Connector 20">
            <a:extLst>
              <a:ext uri="{FF2B5EF4-FFF2-40B4-BE49-F238E27FC236}">
                <a16:creationId xmlns:a16="http://schemas.microsoft.com/office/drawing/2014/main" id="{492C71F2-7657-4A22-BE4C-647EEDE915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56400" y="44287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B77CF009-D85E-49F1-B9C0-47A0185D248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1370792443"/>
      </p:ext>
    </p:extLst>
  </p:cSld>
  <p:clrMapOvr>
    <a:masterClrMapping/>
  </p:clrMapOvr>
  <mc:AlternateContent xmlns:mc="http://schemas.openxmlformats.org/markup-compatibility/2006" xmlns:p14="http://schemas.microsoft.com/office/powerpoint/2010/main">
    <mc:Choice Requires="p14">
      <p:transition spd="slow" p14:dur="2000" advTm="42061"/>
    </mc:Choice>
    <mc:Fallback xmlns="">
      <p:transition spd="slow" advTm="4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C9B202-965D-4E23-B69C-F22B8E947F16}"/>
              </a:ext>
            </a:extLst>
          </p:cNvPr>
          <p:cNvSpPr>
            <a:spLocks noGrp="1"/>
          </p:cNvSpPr>
          <p:nvPr>
            <p:ph type="title"/>
          </p:nvPr>
        </p:nvSpPr>
        <p:spPr>
          <a:xfrm>
            <a:off x="686834" y="1153572"/>
            <a:ext cx="3200400" cy="4461163"/>
          </a:xfrm>
        </p:spPr>
        <p:txBody>
          <a:bodyPr>
            <a:normAutofit/>
          </a:bodyPr>
          <a:lstStyle/>
          <a:p>
            <a:r>
              <a:rPr lang="en-US" dirty="0"/>
              <a:t>Common Challenges for Stakeholders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6E3B71B-2AB7-4D51-9F9D-9E24EC06E50C}"/>
              </a:ext>
            </a:extLst>
          </p:cNvPr>
          <p:cNvSpPr>
            <a:spLocks noGrp="1"/>
          </p:cNvSpPr>
          <p:nvPr>
            <p:ph idx="1"/>
          </p:nvPr>
        </p:nvSpPr>
        <p:spPr>
          <a:xfrm>
            <a:off x="4447308" y="591344"/>
            <a:ext cx="6906491" cy="5585619"/>
          </a:xfrm>
        </p:spPr>
        <p:txBody>
          <a:bodyPr anchor="ctr">
            <a:normAutofit/>
          </a:bodyPr>
          <a:lstStyle/>
          <a:p>
            <a:pPr>
              <a:buFont typeface="Arial" panose="020B0604020202020204" pitchFamily="34" charset="0"/>
              <a:buChar char="•"/>
              <a:defRPr/>
            </a:pPr>
            <a:r>
              <a:rPr lang="en-GB" dirty="0"/>
              <a:t>Lack of awareness, knowledge, and understanding</a:t>
            </a:r>
          </a:p>
          <a:p>
            <a:pPr>
              <a:buFont typeface="Arial" panose="020B0604020202020204" pitchFamily="34" charset="0"/>
              <a:buChar char="•"/>
              <a:defRPr/>
            </a:pPr>
            <a:r>
              <a:rPr lang="en-GB" dirty="0"/>
              <a:t>Prejudice and stigma</a:t>
            </a:r>
          </a:p>
          <a:p>
            <a:pPr>
              <a:buFont typeface="Arial" panose="020B0604020202020204" pitchFamily="34" charset="0"/>
              <a:buChar char="•"/>
              <a:defRPr/>
            </a:pPr>
            <a:r>
              <a:rPr lang="en-GB" dirty="0"/>
              <a:t>Inadequate policies and standards</a:t>
            </a:r>
          </a:p>
          <a:p>
            <a:pPr>
              <a:buFont typeface="Arial" panose="020B0604020202020204" pitchFamily="34" charset="0"/>
              <a:buChar char="•"/>
              <a:defRPr/>
            </a:pPr>
            <a:r>
              <a:rPr lang="en-GB" dirty="0"/>
              <a:t>Limited availability of services</a:t>
            </a:r>
            <a:endParaRPr lang="en-US" dirty="0"/>
          </a:p>
          <a:p>
            <a:pPr>
              <a:buFont typeface="Arial" panose="020B0604020202020204" pitchFamily="34" charset="0"/>
              <a:buChar char="•"/>
              <a:defRPr/>
            </a:pPr>
            <a:r>
              <a:rPr lang="en-US" dirty="0"/>
              <a:t>Physical and attitudinal barriers to health services</a:t>
            </a:r>
          </a:p>
          <a:p>
            <a:pPr>
              <a:buFont typeface="Arial" panose="020B0604020202020204" pitchFamily="34" charset="0"/>
              <a:buChar char="•"/>
              <a:defRPr/>
            </a:pPr>
            <a:r>
              <a:rPr lang="en-US" dirty="0"/>
              <a:t>Exclusion of persons with disabilities from decision-making</a:t>
            </a:r>
          </a:p>
          <a:p>
            <a:pPr>
              <a:buFont typeface="Arial" panose="020B0604020202020204" pitchFamily="34" charset="0"/>
              <a:buChar char="•"/>
              <a:defRPr/>
            </a:pPr>
            <a:r>
              <a:rPr lang="en-US" dirty="0"/>
              <a:t>Inadequate funding </a:t>
            </a:r>
          </a:p>
          <a:p>
            <a:pPr>
              <a:buFont typeface="Arial" panose="020B0604020202020204" pitchFamily="34" charset="0"/>
              <a:buChar char="•"/>
              <a:defRPr/>
            </a:pPr>
            <a:r>
              <a:rPr lang="en-US" dirty="0"/>
              <a:t>Lack of data and evidence</a:t>
            </a:r>
          </a:p>
          <a:p>
            <a:pPr>
              <a:buFont typeface="Arial" panose="020B0604020202020204" pitchFamily="34" charset="0"/>
              <a:buChar char="•"/>
              <a:defRPr/>
            </a:pPr>
            <a:endParaRPr lang="en-US" dirty="0"/>
          </a:p>
          <a:p>
            <a:endParaRPr lang="en-US" dirty="0"/>
          </a:p>
        </p:txBody>
      </p:sp>
      <p:pic>
        <p:nvPicPr>
          <p:cNvPr id="23" name="Audio 22">
            <a:hlinkClick r:id="" action="ppaction://media"/>
            <a:extLst>
              <a:ext uri="{FF2B5EF4-FFF2-40B4-BE49-F238E27FC236}">
                <a16:creationId xmlns:a16="http://schemas.microsoft.com/office/drawing/2014/main" id="{A5E2577F-5C34-4062-8B75-88C232A52F9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1097462282"/>
      </p:ext>
    </p:extLst>
  </p:cSld>
  <p:clrMapOvr>
    <a:masterClrMapping/>
  </p:clrMapOvr>
  <mc:AlternateContent xmlns:mc="http://schemas.openxmlformats.org/markup-compatibility/2006" xmlns:p14="http://schemas.microsoft.com/office/powerpoint/2010/main">
    <mc:Choice Requires="p14">
      <p:transition spd="slow" p14:dur="2000" advTm="234818"/>
    </mc:Choice>
    <mc:Fallback xmlns="">
      <p:transition spd="slow" advTm="234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A282DF-CF4C-4D91-9459-8AE4D5F82611}"/>
              </a:ext>
            </a:extLst>
          </p:cNvPr>
          <p:cNvSpPr>
            <a:spLocks noGrp="1"/>
          </p:cNvSpPr>
          <p:nvPr>
            <p:ph type="title"/>
          </p:nvPr>
        </p:nvSpPr>
        <p:spPr>
          <a:xfrm>
            <a:off x="1171074" y="1396686"/>
            <a:ext cx="3240506" cy="4064628"/>
          </a:xfrm>
        </p:spPr>
        <p:txBody>
          <a:bodyPr>
            <a:normAutofit/>
          </a:bodyPr>
          <a:lstStyle/>
          <a:p>
            <a:r>
              <a:rPr lang="en-US" dirty="0"/>
              <a:t>Action Towards Inclusion</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3CB7754-0C48-42A3-8509-37C7A55FFD3D}"/>
              </a:ext>
            </a:extLst>
          </p:cNvPr>
          <p:cNvSpPr>
            <a:spLocks noGrp="1"/>
          </p:cNvSpPr>
          <p:nvPr>
            <p:ph idx="1"/>
          </p:nvPr>
        </p:nvSpPr>
        <p:spPr>
          <a:xfrm>
            <a:off x="5370153" y="1526033"/>
            <a:ext cx="5536397" cy="3935281"/>
          </a:xfrm>
        </p:spPr>
        <p:txBody>
          <a:bodyPr>
            <a:normAutofit lnSpcReduction="10000"/>
          </a:bodyPr>
          <a:lstStyle/>
          <a:p>
            <a:pPr>
              <a:buFont typeface="Arial" panose="020B0604020202020204" pitchFamily="34" charset="0"/>
              <a:buChar char="•"/>
              <a:defRPr/>
            </a:pPr>
            <a:r>
              <a:rPr lang="en-US" sz="2000" dirty="0"/>
              <a:t>Ensure persons with disabilities are aware of their rights and how to exercise their rights</a:t>
            </a:r>
          </a:p>
          <a:p>
            <a:pPr>
              <a:buFont typeface="Arial" panose="020B0604020202020204" pitchFamily="34" charset="0"/>
              <a:buChar char="•"/>
              <a:defRPr/>
            </a:pPr>
            <a:r>
              <a:rPr lang="en-US" sz="2000" dirty="0"/>
              <a:t>Establish partnerships with mainstream health organizations and advocates</a:t>
            </a:r>
          </a:p>
          <a:p>
            <a:pPr>
              <a:buFont typeface="Arial" panose="020B0604020202020204" pitchFamily="34" charset="0"/>
              <a:buChar char="•"/>
              <a:defRPr/>
            </a:pPr>
            <a:r>
              <a:rPr lang="en-US" sz="2000" dirty="0"/>
              <a:t>Raise public awareness and address misconceptions, stigma, and lack of knowledge</a:t>
            </a:r>
          </a:p>
          <a:p>
            <a:pPr>
              <a:buFont typeface="Arial" panose="020B0604020202020204" pitchFamily="34" charset="0"/>
              <a:buChar char="•"/>
              <a:defRPr/>
            </a:pPr>
            <a:r>
              <a:rPr lang="en-US" sz="2000" dirty="0"/>
              <a:t>Increase capacity of all stakeholders working in the health sector, including government officials, NGOs that implement health programs, and health care providers</a:t>
            </a:r>
          </a:p>
          <a:p>
            <a:pPr>
              <a:buFont typeface="Arial" panose="020B0604020202020204" pitchFamily="34" charset="0"/>
              <a:buChar char="•"/>
              <a:defRPr/>
            </a:pPr>
            <a:r>
              <a:rPr lang="en-US" sz="2000" dirty="0"/>
              <a:t>Conduct research to inform data driven policies</a:t>
            </a:r>
          </a:p>
          <a:p>
            <a:pPr>
              <a:buFont typeface="Arial" panose="020B0604020202020204" pitchFamily="34" charset="0"/>
              <a:buChar char="•"/>
              <a:defRPr/>
            </a:pPr>
            <a:r>
              <a:rPr lang="en-US" sz="2000" dirty="0"/>
              <a:t>Advocate for a range of financing options to make healthcare affordable</a:t>
            </a:r>
          </a:p>
          <a:p>
            <a:endParaRPr lang="en-US" sz="2000" dirty="0"/>
          </a:p>
        </p:txBody>
      </p:sp>
      <p:pic>
        <p:nvPicPr>
          <p:cNvPr id="6" name="Audio 5">
            <a:hlinkClick r:id="" action="ppaction://media"/>
            <a:extLst>
              <a:ext uri="{FF2B5EF4-FFF2-40B4-BE49-F238E27FC236}">
                <a16:creationId xmlns:a16="http://schemas.microsoft.com/office/drawing/2014/main" id="{25E76EC0-AA85-4A41-93C5-07D05506C8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481039414"/>
      </p:ext>
    </p:extLst>
  </p:cSld>
  <p:clrMapOvr>
    <a:masterClrMapping/>
  </p:clrMapOvr>
  <mc:AlternateContent xmlns:mc="http://schemas.openxmlformats.org/markup-compatibility/2006" xmlns:p14="http://schemas.microsoft.com/office/powerpoint/2010/main">
    <mc:Choice Requires="p14">
      <p:transition spd="slow" p14:dur="2000" advTm="71869"/>
    </mc:Choice>
    <mc:Fallback xmlns="">
      <p:transition spd="slow" advTm="71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A282DF-CF4C-4D91-9459-8AE4D5F82611}"/>
              </a:ext>
            </a:extLst>
          </p:cNvPr>
          <p:cNvSpPr>
            <a:spLocks noGrp="1"/>
          </p:cNvSpPr>
          <p:nvPr>
            <p:ph type="title"/>
          </p:nvPr>
        </p:nvSpPr>
        <p:spPr>
          <a:xfrm>
            <a:off x="1171074" y="1396686"/>
            <a:ext cx="3240506" cy="4064628"/>
          </a:xfrm>
        </p:spPr>
        <p:txBody>
          <a:bodyPr>
            <a:normAutofit/>
          </a:bodyPr>
          <a:lstStyle/>
          <a:p>
            <a:r>
              <a:rPr lang="en-US" sz="3600" dirty="0">
                <a:latin typeface="Arial" panose="020B0604020202020204" pitchFamily="34" charset="0"/>
              </a:rPr>
              <a:t>Engagement of Multiple Stakeholders and Sectors</a:t>
            </a:r>
            <a:endParaRPr lang="en-US" sz="3600" dirty="0"/>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3CB7754-0C48-42A3-8509-37C7A55FFD3D}"/>
              </a:ext>
            </a:extLst>
          </p:cNvPr>
          <p:cNvSpPr>
            <a:spLocks noGrp="1"/>
          </p:cNvSpPr>
          <p:nvPr>
            <p:ph idx="1"/>
          </p:nvPr>
        </p:nvSpPr>
        <p:spPr>
          <a:xfrm>
            <a:off x="5370153" y="1526033"/>
            <a:ext cx="5536397" cy="3935281"/>
          </a:xfrm>
        </p:spPr>
        <p:txBody>
          <a:bodyPr>
            <a:normAutofit fontScale="92500" lnSpcReduction="10000"/>
          </a:bodyPr>
          <a:lstStyle/>
          <a:p>
            <a:pPr marL="0" indent="0">
              <a:buNone/>
            </a:pPr>
            <a:r>
              <a:rPr lang="en-US" sz="2000" dirty="0"/>
              <a:t>“</a:t>
            </a:r>
            <a:r>
              <a:rPr lang="en-US" sz="2000" dirty="0">
                <a:latin typeface="Times New Roman" panose="02020603050405020304" pitchFamily="18" charset="0"/>
              </a:rPr>
              <a:t>A broad range of stakeholders play a role in the provision of health care for per-sons with disabilities, including health policy makers (note: often responsibilities are split between ministries of health and social affairs), public and private service providers, local governments, NGOs, DPOs, and traditional medicine or informal health care providers. In order to strengthen capacities and (polit-</a:t>
            </a:r>
            <a:r>
              <a:rPr lang="en-US" sz="2000" dirty="0" err="1">
                <a:latin typeface="Times New Roman" panose="02020603050405020304" pitchFamily="18" charset="0"/>
              </a:rPr>
              <a:t>ical</a:t>
            </a:r>
            <a:r>
              <a:rPr lang="en-US" sz="2000" dirty="0">
                <a:latin typeface="Times New Roman" panose="02020603050405020304" pitchFamily="18" charset="0"/>
              </a:rPr>
              <a:t>) ownership for the inclusion of persons with disabilities in health services and programming it is crucial to build alliances with different stakeholders and engage these from local to national levels. At the same time, it is important to leverage existing relationships with government partners and to develop strong linkages between the health and disability sector.”</a:t>
            </a:r>
          </a:p>
        </p:txBody>
      </p:sp>
      <p:pic>
        <p:nvPicPr>
          <p:cNvPr id="5" name="Picture 4" descr="Source: GIZ">
            <a:hlinkClick r:id="rId5"/>
            <a:extLst>
              <a:ext uri="{FF2B5EF4-FFF2-40B4-BE49-F238E27FC236}">
                <a16:creationId xmlns:a16="http://schemas.microsoft.com/office/drawing/2014/main" id="{602BE2A7-2065-41FE-84A6-434375F7E2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0167" y="5257800"/>
            <a:ext cx="3028541" cy="880268"/>
          </a:xfrm>
          <a:prstGeom prst="rect">
            <a:avLst/>
          </a:prstGeom>
        </p:spPr>
      </p:pic>
      <p:pic>
        <p:nvPicPr>
          <p:cNvPr id="6" name="Audio 5">
            <a:hlinkClick r:id="" action="ppaction://media"/>
            <a:extLst>
              <a:ext uri="{FF2B5EF4-FFF2-40B4-BE49-F238E27FC236}">
                <a16:creationId xmlns:a16="http://schemas.microsoft.com/office/drawing/2014/main" id="{1B6EBC32-3E99-4D93-9C51-F190506180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227189282"/>
      </p:ext>
    </p:extLst>
  </p:cSld>
  <p:clrMapOvr>
    <a:masterClrMapping/>
  </p:clrMapOvr>
  <mc:AlternateContent xmlns:mc="http://schemas.openxmlformats.org/markup-compatibility/2006" xmlns:p14="http://schemas.microsoft.com/office/powerpoint/2010/main">
    <mc:Choice Requires="p14">
      <p:transition spd="slow" p14:dur="2000" advTm="71527"/>
    </mc:Choice>
    <mc:Fallback xmlns="">
      <p:transition spd="slow" advTm="71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A282DF-CF4C-4D91-9459-8AE4D5F82611}"/>
              </a:ext>
            </a:extLst>
          </p:cNvPr>
          <p:cNvSpPr>
            <a:spLocks noGrp="1"/>
          </p:cNvSpPr>
          <p:nvPr>
            <p:ph type="title"/>
          </p:nvPr>
        </p:nvSpPr>
        <p:spPr>
          <a:xfrm>
            <a:off x="1171074" y="1396686"/>
            <a:ext cx="3240506" cy="4064628"/>
          </a:xfrm>
        </p:spPr>
        <p:txBody>
          <a:bodyPr>
            <a:normAutofit/>
          </a:bodyPr>
          <a:lstStyle/>
          <a:p>
            <a:r>
              <a:rPr lang="en-US" sz="3600" dirty="0">
                <a:latin typeface="Arial" panose="020B0604020202020204" pitchFamily="34" charset="0"/>
              </a:rPr>
              <a:t>Inclusion Checklist</a:t>
            </a:r>
            <a:endParaRPr lang="en-US" sz="3600" dirty="0"/>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3CB7754-0C48-42A3-8509-37C7A55FFD3D}"/>
              </a:ext>
            </a:extLst>
          </p:cNvPr>
          <p:cNvSpPr>
            <a:spLocks noGrp="1"/>
          </p:cNvSpPr>
          <p:nvPr>
            <p:ph idx="1"/>
          </p:nvPr>
        </p:nvSpPr>
        <p:spPr>
          <a:xfrm>
            <a:off x="5370153" y="1526033"/>
            <a:ext cx="5536397" cy="3935281"/>
          </a:xfrm>
        </p:spPr>
        <p:txBody>
          <a:bodyPr>
            <a:normAutofit fontScale="85000" lnSpcReduction="10000"/>
          </a:bodyPr>
          <a:lstStyle/>
          <a:p>
            <a:r>
              <a:rPr lang="en-US" sz="2000" dirty="0">
                <a:latin typeface="Arial" panose="020B0604020202020204" pitchFamily="34" charset="0"/>
              </a:rPr>
              <a:t>GOVERNANCE How do laws, policies and/or plans support access to (general and disability- specific) healthcare and assistive technologies for persons with disabilities in the country? How effective are they? </a:t>
            </a:r>
          </a:p>
          <a:p>
            <a:r>
              <a:rPr lang="en-US" sz="2000" dirty="0">
                <a:latin typeface="Arial" panose="020B0604020202020204" pitchFamily="34" charset="0"/>
              </a:rPr>
              <a:t>INFORMATION What systems are in place in the health sector to record data on disability including impairment type, age, gender and other demographic factors? </a:t>
            </a:r>
          </a:p>
          <a:p>
            <a:r>
              <a:rPr lang="en-US" sz="2000" dirty="0">
                <a:latin typeface="Arial" panose="020B0604020202020204" pitchFamily="34" charset="0"/>
              </a:rPr>
              <a:t>HUMAN RESOURCES Who are key actors in the delivery of health services for women and men, girls and boys with disabilities? How aware are health personnel about disability issues and persons with disabilities’ right to healthcare, and strategies to address related barriers? Which competences need to be strengthened to enhance disability inclusion skills among health care professionals? </a:t>
            </a:r>
          </a:p>
        </p:txBody>
      </p:sp>
      <p:pic>
        <p:nvPicPr>
          <p:cNvPr id="5" name="Picture 4" descr="Source: GIZ">
            <a:hlinkClick r:id="rId6"/>
            <a:extLst>
              <a:ext uri="{FF2B5EF4-FFF2-40B4-BE49-F238E27FC236}">
                <a16:creationId xmlns:a16="http://schemas.microsoft.com/office/drawing/2014/main" id="{602BE2A7-2065-41FE-84A6-434375F7E2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8352" y="5428760"/>
            <a:ext cx="2440356" cy="709308"/>
          </a:xfrm>
          <a:prstGeom prst="rect">
            <a:avLst/>
          </a:prstGeom>
        </p:spPr>
      </p:pic>
      <p:pic>
        <p:nvPicPr>
          <p:cNvPr id="9" name="Audio 8">
            <a:hlinkClick r:id="" action="ppaction://media"/>
            <a:extLst>
              <a:ext uri="{FF2B5EF4-FFF2-40B4-BE49-F238E27FC236}">
                <a16:creationId xmlns:a16="http://schemas.microsoft.com/office/drawing/2014/main" id="{BFA5AC5F-CCAC-4224-A919-A60AFA77F03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1979742840"/>
      </p:ext>
    </p:extLst>
  </p:cSld>
  <p:clrMapOvr>
    <a:masterClrMapping/>
  </p:clrMapOvr>
  <mc:AlternateContent xmlns:mc="http://schemas.openxmlformats.org/markup-compatibility/2006" xmlns:p14="http://schemas.microsoft.com/office/powerpoint/2010/main">
    <mc:Choice Requires="p14">
      <p:transition spd="slow" p14:dur="2000" advTm="60126"/>
    </mc:Choice>
    <mc:Fallback xmlns="">
      <p:transition spd="slow" advTm="6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A282DF-CF4C-4D91-9459-8AE4D5F82611}"/>
              </a:ext>
            </a:extLst>
          </p:cNvPr>
          <p:cNvSpPr>
            <a:spLocks noGrp="1"/>
          </p:cNvSpPr>
          <p:nvPr>
            <p:ph type="title"/>
          </p:nvPr>
        </p:nvSpPr>
        <p:spPr>
          <a:xfrm>
            <a:off x="1171074" y="1396686"/>
            <a:ext cx="3240506" cy="4064628"/>
          </a:xfrm>
        </p:spPr>
        <p:txBody>
          <a:bodyPr>
            <a:normAutofit/>
          </a:bodyPr>
          <a:lstStyle/>
          <a:p>
            <a:r>
              <a:rPr lang="en-US" sz="3600" dirty="0">
                <a:latin typeface="Arial" panose="020B0604020202020204" pitchFamily="34" charset="0"/>
              </a:rPr>
              <a:t>Inclusion Checklist</a:t>
            </a:r>
            <a:br>
              <a:rPr lang="en-US" sz="3600" dirty="0">
                <a:latin typeface="Arial" panose="020B0604020202020204" pitchFamily="34" charset="0"/>
              </a:rPr>
            </a:br>
            <a:r>
              <a:rPr lang="en-US" sz="3600" dirty="0">
                <a:latin typeface="Arial" panose="020B0604020202020204" pitchFamily="34" charset="0"/>
              </a:rPr>
              <a:t>Continued</a:t>
            </a:r>
            <a:endParaRPr lang="en-US" sz="3600" dirty="0"/>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3CB7754-0C48-42A3-8509-37C7A55FFD3D}"/>
              </a:ext>
            </a:extLst>
          </p:cNvPr>
          <p:cNvSpPr>
            <a:spLocks noGrp="1"/>
          </p:cNvSpPr>
          <p:nvPr>
            <p:ph idx="1"/>
          </p:nvPr>
        </p:nvSpPr>
        <p:spPr>
          <a:xfrm>
            <a:off x="5370153" y="1526033"/>
            <a:ext cx="5536397" cy="3935281"/>
          </a:xfrm>
        </p:spPr>
        <p:txBody>
          <a:bodyPr>
            <a:normAutofit fontScale="77500" lnSpcReduction="20000"/>
          </a:bodyPr>
          <a:lstStyle/>
          <a:p>
            <a:r>
              <a:rPr lang="en-US" sz="2000" dirty="0">
                <a:latin typeface="Arial" panose="020B0604020202020204" pitchFamily="34" charset="0"/>
              </a:rPr>
              <a:t>SERVICE DELIVERY How accessible and responsive is the delivery of health care services (general and disability-specific) for women and men, girls and boys with disabilities and their needs? What are key barriers? Which interventions or services exist to improve the accessibility of healthcare services? </a:t>
            </a:r>
          </a:p>
          <a:p>
            <a:r>
              <a:rPr lang="en-US" sz="2000" dirty="0">
                <a:latin typeface="Arial" panose="020B0604020202020204" pitchFamily="34" charset="0"/>
              </a:rPr>
              <a:t>FINANCING How are persons with disabilities targeted in financing schemes and national plans for universal health coverage? Which measures exist to reduce or remove out-of-pocket payments for persons with disabilities?</a:t>
            </a:r>
          </a:p>
          <a:p>
            <a:r>
              <a:rPr lang="en-US" sz="2000" dirty="0">
                <a:latin typeface="Arial" panose="020B0604020202020204" pitchFamily="34" charset="0"/>
              </a:rPr>
              <a:t>TECHNOLOGIES What is the level of availability and quality of affordable assistive technologies (e.g. mobility aids, hearing aids) Which procurement mechanisms for assistive technologies are in place and how effective are they? How effective are existing models of service provision and referral? How accessible are available eHealth solutions for person with disabilities</a:t>
            </a:r>
            <a:endParaRPr lang="en-US" sz="2000" dirty="0"/>
          </a:p>
        </p:txBody>
      </p:sp>
      <p:pic>
        <p:nvPicPr>
          <p:cNvPr id="5" name="Picture 4" descr="Source: GIZ">
            <a:hlinkClick r:id="rId6"/>
            <a:extLst>
              <a:ext uri="{FF2B5EF4-FFF2-40B4-BE49-F238E27FC236}">
                <a16:creationId xmlns:a16="http://schemas.microsoft.com/office/drawing/2014/main" id="{602BE2A7-2065-41FE-84A6-434375F7E2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8564" y="5327092"/>
            <a:ext cx="2790144" cy="810976"/>
          </a:xfrm>
          <a:prstGeom prst="rect">
            <a:avLst/>
          </a:prstGeom>
        </p:spPr>
      </p:pic>
      <p:pic>
        <p:nvPicPr>
          <p:cNvPr id="4" name="Audio 3">
            <a:hlinkClick r:id="" action="ppaction://media"/>
            <a:extLst>
              <a:ext uri="{FF2B5EF4-FFF2-40B4-BE49-F238E27FC236}">
                <a16:creationId xmlns:a16="http://schemas.microsoft.com/office/drawing/2014/main" id="{478A26CE-0B3F-4295-AA7D-AD47BD05BF1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1185854818"/>
      </p:ext>
    </p:extLst>
  </p:cSld>
  <p:clrMapOvr>
    <a:masterClrMapping/>
  </p:clrMapOvr>
  <mc:AlternateContent xmlns:mc="http://schemas.openxmlformats.org/markup-compatibility/2006" xmlns:p14="http://schemas.microsoft.com/office/powerpoint/2010/main">
    <mc:Choice Requires="p14">
      <p:transition spd="slow" p14:dur="2000" advTm="77518"/>
    </mc:Choice>
    <mc:Fallback xmlns="">
      <p:transition spd="slow" advTm="77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58A10-CDC1-47B8-9AA5-F6C9EE4E32C5}"/>
              </a:ext>
            </a:extLst>
          </p:cNvPr>
          <p:cNvSpPr>
            <a:spLocks noGrp="1"/>
          </p:cNvSpPr>
          <p:nvPr>
            <p:ph type="title"/>
          </p:nvPr>
        </p:nvSpPr>
        <p:spPr/>
        <p:txBody>
          <a:bodyPr/>
          <a:lstStyle/>
          <a:p>
            <a:r>
              <a:rPr lang="en-US" dirty="0"/>
              <a:t>Article 32 – International Cooperation </a:t>
            </a:r>
            <a:br>
              <a:rPr lang="en-US" dirty="0"/>
            </a:br>
            <a:r>
              <a:rPr lang="en-US" dirty="0"/>
              <a:t>Country Examples</a:t>
            </a:r>
          </a:p>
        </p:txBody>
      </p:sp>
      <p:sp>
        <p:nvSpPr>
          <p:cNvPr id="3" name="Content Placeholder 2">
            <a:extLst>
              <a:ext uri="{FF2B5EF4-FFF2-40B4-BE49-F238E27FC236}">
                <a16:creationId xmlns:a16="http://schemas.microsoft.com/office/drawing/2014/main" id="{B9D31EAB-8796-4F96-B591-55764E9D99E1}"/>
              </a:ext>
            </a:extLst>
          </p:cNvPr>
          <p:cNvSpPr>
            <a:spLocks noGrp="1"/>
          </p:cNvSpPr>
          <p:nvPr>
            <p:ph idx="1"/>
          </p:nvPr>
        </p:nvSpPr>
        <p:spPr/>
        <p:txBody>
          <a:bodyPr>
            <a:normAutofit fontScale="92500" lnSpcReduction="20000"/>
          </a:bodyPr>
          <a:lstStyle/>
          <a:p>
            <a:r>
              <a:rPr lang="en-US" dirty="0"/>
              <a:t>Angola – </a:t>
            </a:r>
          </a:p>
          <a:p>
            <a:pPr lvl="1"/>
            <a:r>
              <a:rPr lang="en-US" dirty="0"/>
              <a:t>The World Health Organization (WHO) supports the national health development process, encourages efforts to achieve the highest attainable standard of health for all and helps to implement the national strategy.</a:t>
            </a:r>
          </a:p>
          <a:p>
            <a:pPr lvl="1"/>
            <a:r>
              <a:rPr lang="en-US" dirty="0"/>
              <a:t>UNICEF supports a specific mandate to support the country in its commitment to ensuring that all children benefit from public policies and strategies on health, education, nutrition, and access to drinking water…</a:t>
            </a:r>
          </a:p>
          <a:p>
            <a:r>
              <a:rPr lang="en-US" dirty="0"/>
              <a:t>Iraq –</a:t>
            </a:r>
          </a:p>
          <a:p>
            <a:pPr lvl="1"/>
            <a:r>
              <a:rPr lang="en-US" dirty="0"/>
              <a:t>The government works in coordination with WHO, UNICEF, UNDP, and the UN Population Fund. A USAID-supported primary health care project is also under way to improve the planning of primary health care activities for individuals with disabilities (data, early identification, etc.)</a:t>
            </a:r>
          </a:p>
          <a:p>
            <a:r>
              <a:rPr lang="en-US" dirty="0"/>
              <a:t>India –</a:t>
            </a:r>
          </a:p>
          <a:p>
            <a:pPr lvl="1"/>
            <a:r>
              <a:rPr lang="en-US" dirty="0"/>
              <a:t>USAID has funded programs that focus on healthcare issues, polio eradication, HIV/AIDS, child survival and infectious diseases.</a:t>
            </a:r>
          </a:p>
        </p:txBody>
      </p:sp>
      <p:pic>
        <p:nvPicPr>
          <p:cNvPr id="6" name="Audio 5">
            <a:hlinkClick r:id="" action="ppaction://media"/>
            <a:extLst>
              <a:ext uri="{FF2B5EF4-FFF2-40B4-BE49-F238E27FC236}">
                <a16:creationId xmlns:a16="http://schemas.microsoft.com/office/drawing/2014/main" id="{1BED5ED7-6780-4136-95C6-1D0CA59DA02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468843902"/>
      </p:ext>
    </p:extLst>
  </p:cSld>
  <p:clrMapOvr>
    <a:masterClrMapping/>
  </p:clrMapOvr>
  <mc:AlternateContent xmlns:mc="http://schemas.openxmlformats.org/markup-compatibility/2006" xmlns:p14="http://schemas.microsoft.com/office/powerpoint/2010/main">
    <mc:Choice Requires="p14">
      <p:transition spd="slow" p14:dur="2000" advTm="82414"/>
    </mc:Choice>
    <mc:Fallback xmlns="">
      <p:transition spd="slow" advTm="82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B49A23-C03B-4E0E-9163-1D668DB2456C}"/>
              </a:ext>
            </a:extLst>
          </p:cNvPr>
          <p:cNvSpPr>
            <a:spLocks noGrp="1"/>
          </p:cNvSpPr>
          <p:nvPr>
            <p:ph type="title"/>
          </p:nvPr>
        </p:nvSpPr>
        <p:spPr>
          <a:xfrm>
            <a:off x="686834" y="1153572"/>
            <a:ext cx="3200400" cy="4461163"/>
          </a:xfrm>
        </p:spPr>
        <p:txBody>
          <a:bodyPr>
            <a:normAutofit/>
          </a:bodyPr>
          <a:lstStyle/>
          <a:p>
            <a:r>
              <a:rPr lang="en-US">
                <a:solidFill>
                  <a:srgbClr val="FFFFFF"/>
                </a:solidFill>
              </a:rPr>
              <a:t>Additional Resources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EF5E434-1464-41E4-AB2A-AB0750CF7862}"/>
              </a:ext>
            </a:extLst>
          </p:cNvPr>
          <p:cNvSpPr>
            <a:spLocks noGrp="1"/>
          </p:cNvSpPr>
          <p:nvPr>
            <p:ph idx="1"/>
          </p:nvPr>
        </p:nvSpPr>
        <p:spPr>
          <a:xfrm>
            <a:off x="4447308" y="152400"/>
            <a:ext cx="6906491" cy="6515100"/>
          </a:xfrm>
        </p:spPr>
        <p:txBody>
          <a:bodyPr anchor="ctr">
            <a:normAutofit/>
          </a:bodyPr>
          <a:lstStyle/>
          <a:p>
            <a:pPr marL="0" indent="0">
              <a:spcAft>
                <a:spcPts val="0"/>
              </a:spcAft>
              <a:buNone/>
              <a:defRPr/>
            </a:pPr>
            <a:r>
              <a:rPr lang="en-US" sz="1100" b="1" i="1" dirty="0"/>
              <a:t>World Report on Disability </a:t>
            </a:r>
            <a:r>
              <a:rPr lang="en-US" sz="1100" b="1" dirty="0"/>
              <a:t>by World Health Organization &amp; World Bank </a:t>
            </a:r>
            <a:r>
              <a:rPr lang="en-US" sz="1100" dirty="0"/>
              <a:t>(2011). First ever world report on disability with comprehensive coverage of health issues. </a:t>
            </a:r>
            <a:r>
              <a:rPr lang="en-US" sz="1100" dirty="0">
                <a:hlinkClick r:id="rId6"/>
              </a:rPr>
              <a:t>http://whqlibdoc.who.int/publications/2011/9789240685215_eng.pdf</a:t>
            </a:r>
            <a:endParaRPr lang="en-US" sz="1100" b="1" i="1" dirty="0"/>
          </a:p>
          <a:p>
            <a:pPr marL="0" indent="0">
              <a:spcAft>
                <a:spcPts val="0"/>
              </a:spcAft>
              <a:buNone/>
              <a:defRPr/>
            </a:pPr>
            <a:r>
              <a:rPr lang="en-US" sz="1100" b="1" i="1" dirty="0"/>
              <a:t>Leading Change Practices to Improve Health </a:t>
            </a:r>
            <a:r>
              <a:rPr lang="en-US" sz="1100" b="1" dirty="0"/>
              <a:t>by Management Sciences for Health (MSH). </a:t>
            </a:r>
            <a:r>
              <a:rPr lang="en-US" sz="1100" dirty="0"/>
              <a:t>This issue of The Manager focuses on leading changes in practices that improve health. It spells out key success factors for change and presents the five phases of a change process. It offers ways to work with people’s responses to change and provides a change agent’s guide to action to carry out a successful change effort. </a:t>
            </a:r>
            <a:r>
              <a:rPr lang="en-US" sz="1100" dirty="0">
                <a:hlinkClick r:id="rId7"/>
              </a:rPr>
              <a:t>https://www.msh.org/sites/msh.org/files/v13_n3_en.pdf</a:t>
            </a:r>
            <a:r>
              <a:rPr lang="en-US" sz="1100" dirty="0"/>
              <a:t> </a:t>
            </a:r>
            <a:endParaRPr lang="en-US" sz="1100" b="1" i="1" dirty="0"/>
          </a:p>
          <a:p>
            <a:pPr marL="0" indent="0">
              <a:spcAft>
                <a:spcPts val="0"/>
              </a:spcAft>
              <a:buNone/>
              <a:defRPr/>
            </a:pPr>
            <a:r>
              <a:rPr lang="en-US" sz="1100" b="1" i="1" dirty="0"/>
              <a:t>Promoting sexual and reproductive health for persons with disabilities</a:t>
            </a:r>
            <a:r>
              <a:rPr lang="en-US" sz="1100" b="1" dirty="0"/>
              <a:t> by WHO &amp; UNFPA. </a:t>
            </a:r>
            <a:r>
              <a:rPr lang="en-US" sz="1100" dirty="0"/>
              <a:t>This guidance note addresses issues of sexual and reproductive health (SRH) programming for persons with disabilities. </a:t>
            </a:r>
            <a:r>
              <a:rPr lang="en-US" sz="1100" dirty="0">
                <a:hlinkClick r:id="rId8"/>
              </a:rPr>
              <a:t>http://whqlibdoc.who.int/publications/2009/9789241598682_eng.pdf</a:t>
            </a:r>
            <a:r>
              <a:rPr lang="en-US" sz="1100" dirty="0"/>
              <a:t> </a:t>
            </a:r>
            <a:endParaRPr lang="en-US" sz="1100" b="1" i="1" dirty="0"/>
          </a:p>
          <a:p>
            <a:pPr marL="0" indent="0">
              <a:spcAft>
                <a:spcPts val="600"/>
              </a:spcAft>
              <a:buNone/>
              <a:defRPr/>
            </a:pPr>
            <a:r>
              <a:rPr lang="en-US" sz="1100" b="1" i="1" dirty="0"/>
              <a:t>A Health Handbook for Women with Disabilities </a:t>
            </a:r>
            <a:r>
              <a:rPr lang="en-US" sz="1100" b="1" dirty="0"/>
              <a:t>by Hesperian Health Guides. </a:t>
            </a:r>
            <a:r>
              <a:rPr lang="en-US" sz="1100" dirty="0"/>
              <a:t>Developed with the participation of women with disabilities in 42 countries, this guide helps women with disabilities to overcome the barriers of social stigma and inadequate care to improve their general health, self-esteem, and independence. </a:t>
            </a:r>
            <a:r>
              <a:rPr lang="en-US" sz="1100" u="sng" dirty="0">
                <a:hlinkClick r:id="rId9"/>
              </a:rPr>
              <a:t>http://hesperian.org/books-and-resources/</a:t>
            </a:r>
            <a:r>
              <a:rPr lang="en-US" sz="1100" dirty="0"/>
              <a:t> </a:t>
            </a:r>
          </a:p>
          <a:p>
            <a:pPr marL="0" indent="0">
              <a:spcAft>
                <a:spcPts val="0"/>
              </a:spcAft>
              <a:buNone/>
              <a:defRPr/>
            </a:pPr>
            <a:r>
              <a:rPr lang="en-US" sz="1100" b="1" i="1" dirty="0"/>
              <a:t>WHO Action Plan 2014-2021 “Better Health for Persons with Disabilities”</a:t>
            </a:r>
            <a:r>
              <a:rPr lang="en-US" sz="1100" b="1" dirty="0"/>
              <a:t> .</a:t>
            </a:r>
            <a:r>
              <a:rPr lang="en-US" sz="1100" dirty="0"/>
              <a:t>The Disability Action Plan outlines measures to assist Member States to align their national health and rehabilitation policies and plans with the CRPD. </a:t>
            </a:r>
            <a:r>
              <a:rPr lang="en-US" sz="1100" dirty="0">
                <a:hlinkClick r:id="rId10"/>
              </a:rPr>
              <a:t>http://www.who.int/disabilities/policies/actionplan/disability_action_plan_en.pdf</a:t>
            </a:r>
            <a:r>
              <a:rPr lang="en-US" sz="1100" dirty="0"/>
              <a:t> </a:t>
            </a:r>
            <a:endParaRPr lang="en-US" sz="1100" b="1" i="1" dirty="0"/>
          </a:p>
          <a:p>
            <a:pPr marL="0" indent="0">
              <a:spcAft>
                <a:spcPts val="0"/>
              </a:spcAft>
              <a:buNone/>
              <a:defRPr/>
            </a:pPr>
            <a:r>
              <a:rPr lang="en-US" sz="1100" b="1" i="1" dirty="0" err="1"/>
              <a:t>QualityRights</a:t>
            </a:r>
            <a:r>
              <a:rPr lang="en-US" sz="1100" b="1" i="1" dirty="0"/>
              <a:t> Tool Kit </a:t>
            </a:r>
            <a:r>
              <a:rPr lang="en-US" sz="1100" b="1" dirty="0"/>
              <a:t>by World Health Organization .</a:t>
            </a:r>
            <a:r>
              <a:rPr lang="en-US" sz="1100" dirty="0"/>
              <a:t>Provides countries with practical information and tools for assessing and improving quality and human rights standards in mental health and social care facilities. The Toolkit is based on the United Nations Convention on the Rights of Persons with Disabilities. </a:t>
            </a:r>
            <a:r>
              <a:rPr lang="en-US" sz="1100" dirty="0">
                <a:hlinkClick r:id="rId11"/>
              </a:rPr>
              <a:t>http://www.who.int/mental_health/publications/QualityRights_toolkit/en/</a:t>
            </a:r>
            <a:r>
              <a:rPr lang="en-US" sz="1100" dirty="0"/>
              <a:t> </a:t>
            </a:r>
          </a:p>
          <a:p>
            <a:pPr marL="0" indent="0">
              <a:spcAft>
                <a:spcPts val="600"/>
              </a:spcAft>
              <a:buNone/>
              <a:defRPr/>
            </a:pPr>
            <a:r>
              <a:rPr lang="en-US" sz="1100" b="1" i="1" dirty="0"/>
              <a:t>Human Rights Yes! Action and Advocacy on the Rights of Persons with Disabilities</a:t>
            </a:r>
          </a:p>
          <a:p>
            <a:pPr marL="0" indent="0">
              <a:spcAft>
                <a:spcPts val="600"/>
              </a:spcAft>
              <a:buNone/>
              <a:defRPr/>
            </a:pPr>
            <a:r>
              <a:rPr lang="en-US" sz="1100" b="1" i="1" dirty="0"/>
              <a:t>Disability and Development Report: Realizing the Sustainable Development Goals by, for and with persons with disabilities</a:t>
            </a:r>
            <a:r>
              <a:rPr lang="en-US" sz="1100" dirty="0"/>
              <a:t>: </a:t>
            </a:r>
            <a:r>
              <a:rPr lang="en-US" sz="1100" dirty="0">
                <a:hlinkClick r:id="rId12"/>
              </a:rPr>
              <a:t>https://social.un.org/publications/UN-Flagship-Report-Disability-Final.pdf</a:t>
            </a:r>
            <a:endParaRPr lang="en-US" sz="1100" dirty="0"/>
          </a:p>
          <a:p>
            <a:pPr marL="0" indent="0">
              <a:spcAft>
                <a:spcPts val="600"/>
              </a:spcAft>
              <a:buNone/>
              <a:defRPr/>
            </a:pPr>
            <a:endParaRPr lang="en-US" sz="1100" dirty="0"/>
          </a:p>
        </p:txBody>
      </p:sp>
      <p:pic>
        <p:nvPicPr>
          <p:cNvPr id="13" name="Audio 12">
            <a:hlinkClick r:id="" action="ppaction://media"/>
            <a:extLst>
              <a:ext uri="{FF2B5EF4-FFF2-40B4-BE49-F238E27FC236}">
                <a16:creationId xmlns:a16="http://schemas.microsoft.com/office/drawing/2014/main" id="{95075137-806E-4356-B47B-4693E2C34C7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387518658"/>
      </p:ext>
    </p:extLst>
  </p:cSld>
  <p:clrMapOvr>
    <a:masterClrMapping/>
  </p:clrMapOvr>
  <mc:AlternateContent xmlns:mc="http://schemas.openxmlformats.org/markup-compatibility/2006" xmlns:p14="http://schemas.microsoft.com/office/powerpoint/2010/main">
    <mc:Choice Requires="p14">
      <p:transition spd="slow" p14:dur="2000" advTm="18585"/>
    </mc:Choice>
    <mc:Fallback xmlns="">
      <p:transition spd="slow" advTm="18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B49A23-C03B-4E0E-9163-1D668DB2456C}"/>
              </a:ext>
            </a:extLst>
          </p:cNvPr>
          <p:cNvSpPr>
            <a:spLocks noGrp="1"/>
          </p:cNvSpPr>
          <p:nvPr>
            <p:ph type="title"/>
          </p:nvPr>
        </p:nvSpPr>
        <p:spPr>
          <a:xfrm>
            <a:off x="686834" y="1153572"/>
            <a:ext cx="3200400" cy="4461163"/>
          </a:xfrm>
        </p:spPr>
        <p:txBody>
          <a:bodyPr>
            <a:normAutofit/>
          </a:bodyPr>
          <a:lstStyle/>
          <a:p>
            <a:r>
              <a:rPr lang="en-US">
                <a:solidFill>
                  <a:srgbClr val="FFFFFF"/>
                </a:solidFill>
              </a:rPr>
              <a:t>Additional Resources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EF5E434-1464-41E4-AB2A-AB0750CF7862}"/>
              </a:ext>
            </a:extLst>
          </p:cNvPr>
          <p:cNvSpPr>
            <a:spLocks noGrp="1"/>
          </p:cNvSpPr>
          <p:nvPr>
            <p:ph idx="1"/>
          </p:nvPr>
        </p:nvSpPr>
        <p:spPr>
          <a:xfrm>
            <a:off x="4447308" y="152400"/>
            <a:ext cx="6906491" cy="6515100"/>
          </a:xfrm>
        </p:spPr>
        <p:txBody>
          <a:bodyPr anchor="ctr">
            <a:normAutofit/>
          </a:bodyPr>
          <a:lstStyle/>
          <a:p>
            <a:pPr marL="342900" marR="0" lvl="0" indent="-342900">
              <a:lnSpc>
                <a:spcPct val="100000"/>
              </a:lnSpc>
              <a:spcBef>
                <a:spcPts val="0"/>
              </a:spcBef>
              <a:buFont typeface="Symbol" panose="05050102010706020507" pitchFamily="18" charset="2"/>
              <a:buChar char=""/>
            </a:pPr>
            <a:r>
              <a:rPr lang="en-US" sz="1100" dirty="0">
                <a:latin typeface="Times New Roman" panose="02020603050405020304" pitchFamily="18" charset="0"/>
                <a:ea typeface="Times New Roman" panose="02020603050405020304" pitchFamily="18" charset="0"/>
                <a:cs typeface="Arial" panose="020B0604020202020204" pitchFamily="34" charset="0"/>
              </a:rPr>
              <a:t>Constitution of the World Health </a:t>
            </a:r>
            <a:r>
              <a:rPr lang="en-US" sz="1100" dirty="0" err="1">
                <a:latin typeface="Times New Roman" panose="02020603050405020304" pitchFamily="18" charset="0"/>
                <a:ea typeface="Times New Roman" panose="02020603050405020304" pitchFamily="18" charset="0"/>
                <a:cs typeface="Arial" panose="020B0604020202020204" pitchFamily="34" charset="0"/>
              </a:rPr>
              <a:t>Organisation</a:t>
            </a:r>
            <a:r>
              <a:rPr lang="en-US" sz="1100" dirty="0">
                <a:latin typeface="Times New Roman" panose="02020603050405020304" pitchFamily="18" charset="0"/>
                <a:ea typeface="Times New Roman" panose="02020603050405020304" pitchFamily="18" charset="0"/>
                <a:cs typeface="Arial" panose="020B0604020202020204" pitchFamily="34" charset="0"/>
              </a:rPr>
              <a:t>: </a:t>
            </a:r>
            <a:r>
              <a:rPr lang="en-US" sz="1100" u="sng" dirty="0">
                <a:solidFill>
                  <a:srgbClr val="0000FF"/>
                </a:solidFill>
                <a:latin typeface="Times New Roman" panose="02020603050405020304" pitchFamily="18" charset="0"/>
                <a:ea typeface="Times New Roman" panose="02020603050405020304" pitchFamily="18" charset="0"/>
                <a:cs typeface="Arial" panose="020B0604020202020204" pitchFamily="34" charset="0"/>
                <a:hlinkClick r:id="rId5"/>
              </a:rPr>
              <a:t>http://www.who.int/governance/eb/who_constitution_en.pdf</a:t>
            </a:r>
            <a:endParaRPr lang="en-US" sz="1100" dirty="0">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gn="just">
              <a:lnSpc>
                <a:spcPct val="100000"/>
              </a:lnSpc>
              <a:spcBef>
                <a:spcPts val="0"/>
              </a:spcBef>
              <a:buFont typeface="Symbol" panose="05050102010706020507" pitchFamily="18" charset="2"/>
              <a:buChar char=""/>
            </a:pPr>
            <a:r>
              <a:rPr lang="en-US" sz="1100" dirty="0">
                <a:latin typeface="Times New Roman" panose="02020603050405020304" pitchFamily="18" charset="0"/>
                <a:ea typeface="Times New Roman" panose="02020603050405020304" pitchFamily="18" charset="0"/>
                <a:cs typeface="Arial" panose="020B0604020202020204" pitchFamily="34" charset="0"/>
              </a:rPr>
              <a:t>Office of the High Commissioner for Human Rights/World Health Organization, </a:t>
            </a:r>
            <a:r>
              <a:rPr lang="en-US" sz="1100" i="1" dirty="0">
                <a:latin typeface="Times New Roman" panose="02020603050405020304" pitchFamily="18" charset="0"/>
                <a:ea typeface="Times New Roman" panose="02020603050405020304" pitchFamily="18" charset="0"/>
                <a:cs typeface="Arial" panose="020B0604020202020204" pitchFamily="34" charset="0"/>
              </a:rPr>
              <a:t>The Right to Health, Fact Sheet No. 31</a:t>
            </a:r>
            <a:r>
              <a:rPr lang="en-US" sz="1100" dirty="0">
                <a:latin typeface="Times New Roman" panose="02020603050405020304" pitchFamily="18" charset="0"/>
                <a:ea typeface="Times New Roman" panose="02020603050405020304" pitchFamily="18" charset="0"/>
                <a:cs typeface="Arial" panose="020B0604020202020204" pitchFamily="34" charset="0"/>
              </a:rPr>
              <a:t>, </a:t>
            </a:r>
            <a:r>
              <a:rPr lang="en-US" sz="1100" i="1" dirty="0">
                <a:latin typeface="Times New Roman" panose="02020603050405020304" pitchFamily="18" charset="0"/>
                <a:ea typeface="Times New Roman" panose="02020603050405020304" pitchFamily="18" charset="0"/>
                <a:cs typeface="Arial" panose="020B0604020202020204" pitchFamily="34" charset="0"/>
              </a:rPr>
              <a:t>online at:</a:t>
            </a:r>
            <a:r>
              <a:rPr lang="en-US" sz="1100" dirty="0">
                <a:latin typeface="Times New Roman" panose="02020603050405020304" pitchFamily="18" charset="0"/>
                <a:ea typeface="Times New Roman" panose="02020603050405020304" pitchFamily="18" charset="0"/>
                <a:cs typeface="Arial" panose="020B0604020202020204" pitchFamily="34" charset="0"/>
              </a:rPr>
              <a:t>  http://www.ohchr.org/Documents/Publications/Factsheet31.pdf</a:t>
            </a:r>
            <a:endParaRPr lang="en-US" sz="1100" dirty="0">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buFont typeface="Symbol" panose="05050102010706020507" pitchFamily="18" charset="2"/>
              <a:buChar char=""/>
            </a:pPr>
            <a:r>
              <a:rPr lang="en-GB" sz="1100" dirty="0">
                <a:latin typeface="Times New Roman" panose="02020603050405020304" pitchFamily="18" charset="0"/>
                <a:ea typeface="Times New Roman" panose="02020603050405020304" pitchFamily="18" charset="0"/>
                <a:cs typeface="Arial" panose="020B0604020202020204" pitchFamily="34" charset="0"/>
              </a:rPr>
              <a:t>Report of the Special Rapporteur on the Right to Health, Mental Disability and the Right to Health, (11 Feb 2005), available at:</a:t>
            </a:r>
            <a:endParaRPr lang="en-US" sz="1100" dirty="0">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buFont typeface="Symbol" panose="05050102010706020507" pitchFamily="18" charset="2"/>
              <a:buChar char=""/>
            </a:pPr>
            <a:r>
              <a:rPr lang="en-GB" sz="1100" dirty="0">
                <a:latin typeface="Times New Roman" panose="02020603050405020304" pitchFamily="18" charset="0"/>
                <a:ea typeface="Times New Roman" panose="02020603050405020304" pitchFamily="18" charset="0"/>
                <a:cs typeface="Arial" panose="020B0604020202020204" pitchFamily="34" charset="0"/>
              </a:rPr>
              <a:t>UNFPA, </a:t>
            </a:r>
            <a:r>
              <a:rPr lang="en-GB" sz="1100" i="1" dirty="0">
                <a:latin typeface="Times New Roman" panose="02020603050405020304" pitchFamily="18" charset="0"/>
                <a:ea typeface="Times New Roman" panose="02020603050405020304" pitchFamily="18" charset="0"/>
                <a:cs typeface="Arial" panose="020B0604020202020204" pitchFamily="34" charset="0"/>
              </a:rPr>
              <a:t>Emerging Issues:  Sexual and Reproductive health of Women with Disabilities</a:t>
            </a:r>
            <a:r>
              <a:rPr lang="en-GB" sz="1100" dirty="0">
                <a:latin typeface="Times New Roman" panose="02020603050405020304" pitchFamily="18" charset="0"/>
                <a:ea typeface="Times New Roman" panose="02020603050405020304" pitchFamily="18" charset="0"/>
                <a:cs typeface="Arial" panose="020B0604020202020204" pitchFamily="34" charset="0"/>
              </a:rPr>
              <a:t> (200???)http://www.unfpa.org/upload/lib_pub_file/741_filename_UNFPA_DisFact_web_sp-1.pdf </a:t>
            </a:r>
            <a:endParaRPr lang="en-US" sz="1100" dirty="0">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buFont typeface="Symbol" panose="05050102010706020507" pitchFamily="18" charset="2"/>
              <a:buChar char=""/>
            </a:pPr>
            <a:r>
              <a:rPr lang="en-GB" sz="1100" dirty="0">
                <a:latin typeface="Times New Roman" panose="02020603050405020304" pitchFamily="18" charset="0"/>
                <a:ea typeface="Times New Roman" panose="02020603050405020304" pitchFamily="18" charset="0"/>
                <a:cs typeface="Arial" panose="020B0604020202020204" pitchFamily="34" charset="0"/>
              </a:rPr>
              <a:t>CRPD Secretariat UN DESA, UNFPA, Wellesley </a:t>
            </a:r>
            <a:r>
              <a:rPr lang="en-GB" sz="1100" dirty="0" err="1">
                <a:latin typeface="Times New Roman" panose="02020603050405020304" pitchFamily="18" charset="0"/>
                <a:ea typeface="Times New Roman" panose="02020603050405020304" pitchFamily="18" charset="0"/>
                <a:cs typeface="Arial" panose="020B0604020202020204" pitchFamily="34" charset="0"/>
              </a:rPr>
              <a:t>Centers</a:t>
            </a:r>
            <a:r>
              <a:rPr lang="en-GB" sz="1100" dirty="0">
                <a:latin typeface="Times New Roman" panose="02020603050405020304" pitchFamily="18" charset="0"/>
                <a:ea typeface="Times New Roman" panose="02020603050405020304" pitchFamily="18" charset="0"/>
                <a:cs typeface="Arial" panose="020B0604020202020204" pitchFamily="34" charset="0"/>
              </a:rPr>
              <a:t> for Women</a:t>
            </a:r>
            <a:r>
              <a:rPr lang="en-GB" sz="1100" i="1" dirty="0">
                <a:latin typeface="Times New Roman" panose="02020603050405020304" pitchFamily="18" charset="0"/>
                <a:ea typeface="Times New Roman" panose="02020603050405020304" pitchFamily="18" charset="0"/>
                <a:cs typeface="Arial" panose="020B0604020202020204" pitchFamily="34" charset="0"/>
              </a:rPr>
              <a:t>, Disability Rights, Gender and Development:  A Resource Tool for Action</a:t>
            </a:r>
            <a:r>
              <a:rPr lang="en-GB" sz="1100" dirty="0">
                <a:latin typeface="Times New Roman" panose="02020603050405020304" pitchFamily="18" charset="0"/>
                <a:ea typeface="Times New Roman" panose="02020603050405020304" pitchFamily="18" charset="0"/>
                <a:cs typeface="Arial" panose="020B0604020202020204" pitchFamily="34" charset="0"/>
              </a:rPr>
              <a:t> (2008), http://www.wcwonline.org/pdf/free/UNRPDWCWmanual.pdf</a:t>
            </a:r>
            <a:endParaRPr lang="en-US" sz="1100" dirty="0">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buFont typeface="Symbol" panose="05050102010706020507" pitchFamily="18" charset="2"/>
              <a:buChar char=""/>
            </a:pPr>
            <a:r>
              <a:rPr lang="en-US" sz="1100" dirty="0">
                <a:latin typeface="Times New Roman" panose="02020603050405020304" pitchFamily="18" charset="0"/>
                <a:ea typeface="Times New Roman" panose="02020603050405020304" pitchFamily="18" charset="0"/>
                <a:cs typeface="Arial" panose="020B0604020202020204" pitchFamily="34" charset="0"/>
              </a:rPr>
              <a:t>OHCHR &amp; UNAIDS (2006), International Guidelines on HIV/AIDS and Human Rights: Consolidated Version (Geneva: OHCHR &amp; UNAIDS), </a:t>
            </a:r>
            <a:r>
              <a:rPr lang="en-US" sz="1100" i="1" dirty="0">
                <a:latin typeface="Times New Roman" panose="02020603050405020304" pitchFamily="18" charset="0"/>
                <a:ea typeface="Times New Roman" panose="02020603050405020304" pitchFamily="18" charset="0"/>
                <a:cs typeface="Arial" panose="020B0604020202020204" pitchFamily="34" charset="0"/>
              </a:rPr>
              <a:t>available at</a:t>
            </a:r>
            <a:r>
              <a:rPr lang="en-US" sz="1100" dirty="0">
                <a:latin typeface="Times New Roman" panose="02020603050405020304" pitchFamily="18" charset="0"/>
                <a:ea typeface="Times New Roman" panose="02020603050405020304" pitchFamily="18" charset="0"/>
                <a:cs typeface="Arial" panose="020B0604020202020204" pitchFamily="34" charset="0"/>
              </a:rPr>
              <a:t> </a:t>
            </a:r>
            <a:r>
              <a:rPr lang="en-US" sz="1100" dirty="0">
                <a:solidFill>
                  <a:srgbClr val="0000FF"/>
                </a:solidFill>
                <a:latin typeface="Times New Roman" panose="02020603050405020304" pitchFamily="18" charset="0"/>
                <a:ea typeface="Times New Roman" panose="02020603050405020304" pitchFamily="18" charset="0"/>
                <a:cs typeface="Arial" panose="020B0604020202020204" pitchFamily="34" charset="0"/>
                <a:hlinkClick r:id="rId6"/>
              </a:rPr>
              <a:t>http://data.unaids.org/Publications/IRC-pub07/jc1252-internguidelines_en.pdf</a:t>
            </a:r>
            <a:endParaRPr lang="en-US" sz="1100" dirty="0">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buFont typeface="Symbol" panose="05050102010706020507" pitchFamily="18" charset="2"/>
              <a:buChar char=""/>
            </a:pPr>
            <a:r>
              <a:rPr lang="en-US" sz="1100" dirty="0">
                <a:latin typeface="Times New Roman" panose="02020603050405020304" pitchFamily="18" charset="0"/>
                <a:ea typeface="Times New Roman" panose="02020603050405020304" pitchFamily="18" charset="0"/>
                <a:cs typeface="Arial" panose="020B0604020202020204" pitchFamily="34" charset="0"/>
              </a:rPr>
              <a:t>UNAIDS, WHO, and OHCHR (2009), Disability and HIV Policy Brief, available at </a:t>
            </a:r>
            <a:r>
              <a:rPr lang="en-US" sz="1100" dirty="0">
                <a:solidFill>
                  <a:srgbClr val="0000FF"/>
                </a:solidFill>
                <a:latin typeface="Times New Roman" panose="02020603050405020304" pitchFamily="18" charset="0"/>
                <a:ea typeface="Times New Roman" panose="02020603050405020304" pitchFamily="18" charset="0"/>
                <a:cs typeface="Arial" panose="020B0604020202020204" pitchFamily="34" charset="0"/>
                <a:hlinkClick r:id="rId7"/>
              </a:rPr>
              <a:t>http://data.unaids.org/pub/Manual/2009/jc1632_pol_brief_disability_long_en.pdf</a:t>
            </a:r>
            <a:r>
              <a:rPr lang="en-US" sz="1100" dirty="0">
                <a:latin typeface="Times New Roman" panose="02020603050405020304" pitchFamily="18" charset="0"/>
                <a:ea typeface="Times New Roman" panose="02020603050405020304" pitchFamily="18" charset="0"/>
                <a:cs typeface="Arial" panose="020B0604020202020204" pitchFamily="34" charset="0"/>
              </a:rPr>
              <a:t>.</a:t>
            </a:r>
            <a:endParaRPr lang="en-US" sz="1100" dirty="0">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buFont typeface="Symbol" panose="05050102010706020507" pitchFamily="18" charset="2"/>
              <a:buChar char=""/>
            </a:pPr>
            <a:r>
              <a:rPr lang="en-US" sz="1100" dirty="0">
                <a:latin typeface="Times New Roman" panose="02020603050405020304" pitchFamily="18" charset="0"/>
                <a:ea typeface="Times New Roman" panose="02020603050405020304" pitchFamily="18" charset="0"/>
                <a:cs typeface="Arial" panose="020B0604020202020204" pitchFamily="34" charset="0"/>
              </a:rPr>
              <a:t>Nuremberg Code (1947).  </a:t>
            </a:r>
            <a:endParaRPr lang="en-US" sz="1100" dirty="0">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buFont typeface="Symbol" panose="05050102010706020507" pitchFamily="18" charset="2"/>
              <a:buChar char=""/>
            </a:pPr>
            <a:r>
              <a:rPr lang="en-US" sz="1100" dirty="0" err="1">
                <a:latin typeface="Times New Roman" panose="02020603050405020304" pitchFamily="18" charset="0"/>
                <a:ea typeface="Times New Roman" panose="02020603050405020304" pitchFamily="18" charset="0"/>
                <a:cs typeface="Arial" panose="020B0604020202020204" pitchFamily="34" charset="0"/>
              </a:rPr>
              <a:t>Groce</a:t>
            </a:r>
            <a:r>
              <a:rPr lang="en-US" sz="1100" dirty="0">
                <a:latin typeface="Times New Roman" panose="02020603050405020304" pitchFamily="18" charset="0"/>
                <a:ea typeface="Times New Roman" panose="02020603050405020304" pitchFamily="18" charset="0"/>
                <a:cs typeface="Arial" panose="020B0604020202020204" pitchFamily="34" charset="0"/>
              </a:rPr>
              <a:t>, Nora E. (2005), ‘HIV/AIDS and Disability’, Health and Human Rights, Vol. 8, No. 2, pp. 215-225.</a:t>
            </a:r>
            <a:endParaRPr lang="en-US" sz="1100" dirty="0">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buFont typeface="Symbol" panose="05050102010706020507" pitchFamily="18" charset="2"/>
              <a:buChar char=""/>
            </a:pPr>
            <a:r>
              <a:rPr lang="en-US" sz="1100" dirty="0" err="1">
                <a:latin typeface="Times New Roman" panose="02020603050405020304" pitchFamily="18" charset="0"/>
                <a:ea typeface="Times New Roman" panose="02020603050405020304" pitchFamily="18" charset="0"/>
                <a:cs typeface="Arial" panose="020B0604020202020204" pitchFamily="34" charset="0"/>
              </a:rPr>
              <a:t>Groce</a:t>
            </a:r>
            <a:r>
              <a:rPr lang="en-US" sz="1100" dirty="0">
                <a:latin typeface="Times New Roman" panose="02020603050405020304" pitchFamily="18" charset="0"/>
                <a:ea typeface="Times New Roman" panose="02020603050405020304" pitchFamily="18" charset="0"/>
                <a:cs typeface="Arial" panose="020B0604020202020204" pitchFamily="34" charset="0"/>
              </a:rPr>
              <a:t>, Nora, et al (2004), HIV/AIDS and Disability: Capturing Hidden Voices (New Haven, Connecticut: World Bank Group/Yale School of Public Health), available at </a:t>
            </a:r>
            <a:r>
              <a:rPr lang="en-US" sz="1100" dirty="0">
                <a:solidFill>
                  <a:srgbClr val="0000FF"/>
                </a:solidFill>
                <a:latin typeface="Times New Roman" panose="02020603050405020304" pitchFamily="18" charset="0"/>
                <a:ea typeface="Times New Roman" panose="02020603050405020304" pitchFamily="18" charset="0"/>
                <a:cs typeface="Arial" panose="020B0604020202020204" pitchFamily="34" charset="0"/>
                <a:hlinkClick r:id="rId8"/>
              </a:rPr>
              <a:t>http://globalsurvey.med.yale.edu</a:t>
            </a:r>
            <a:r>
              <a:rPr lang="en-US" sz="1100" dirty="0">
                <a:latin typeface="Times New Roman" panose="02020603050405020304" pitchFamily="18" charset="0"/>
                <a:ea typeface="Times New Roman" panose="02020603050405020304" pitchFamily="18" charset="0"/>
                <a:cs typeface="Arial" panose="020B0604020202020204" pitchFamily="34" charset="0"/>
              </a:rPr>
              <a:t>.</a:t>
            </a:r>
            <a:endParaRPr lang="en-US" sz="1100" dirty="0">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buFont typeface="Symbol" panose="05050102010706020507" pitchFamily="18" charset="2"/>
              <a:buChar char=""/>
            </a:pPr>
            <a:r>
              <a:rPr lang="en-US" sz="1100" dirty="0">
                <a:latin typeface="Times New Roman" panose="02020603050405020304" pitchFamily="18" charset="0"/>
                <a:ea typeface="Times New Roman" panose="02020603050405020304" pitchFamily="18" charset="0"/>
                <a:cs typeface="Arial" panose="020B0604020202020204" pitchFamily="34" charset="0"/>
              </a:rPr>
              <a:t>Disability Rights Advocates: http://www.dralegal.org/projects/health_access/index.php </a:t>
            </a:r>
            <a:endParaRPr lang="en-US" sz="1100" dirty="0">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buFont typeface="Symbol" panose="05050102010706020507" pitchFamily="18" charset="2"/>
              <a:buChar char=""/>
            </a:pPr>
            <a:r>
              <a:rPr lang="en-US" sz="1100" i="1" dirty="0">
                <a:latin typeface="Times New Roman" panose="02020603050405020304" pitchFamily="18" charset="0"/>
                <a:ea typeface="Times New Roman" panose="02020603050405020304" pitchFamily="18" charset="0"/>
                <a:cs typeface="Arial" panose="020B0604020202020204" pitchFamily="34" charset="0"/>
              </a:rPr>
              <a:t>Removing Barriers to Health Care: A Guide for Health Professionals</a:t>
            </a:r>
            <a:r>
              <a:rPr lang="en-US" sz="1100" dirty="0">
                <a:latin typeface="Times New Roman" panose="02020603050405020304" pitchFamily="18" charset="0"/>
                <a:ea typeface="Times New Roman" panose="02020603050405020304" pitchFamily="18" charset="0"/>
                <a:cs typeface="Arial" panose="020B0604020202020204" pitchFamily="34" charset="0"/>
              </a:rPr>
              <a:t>. The Center for</a:t>
            </a:r>
            <a:r>
              <a:rPr lang="en-US" sz="1100" i="1" dirty="0">
                <a:latin typeface="Times New Roman" panose="02020603050405020304" pitchFamily="18" charset="0"/>
                <a:ea typeface="Times New Roman" panose="02020603050405020304" pitchFamily="18" charset="0"/>
                <a:cs typeface="Arial" panose="020B0604020202020204" pitchFamily="34" charset="0"/>
              </a:rPr>
              <a:t> </a:t>
            </a:r>
            <a:r>
              <a:rPr lang="en-US" sz="1100" dirty="0">
                <a:latin typeface="Times New Roman" panose="02020603050405020304" pitchFamily="18" charset="0"/>
                <a:ea typeface="Times New Roman" panose="02020603050405020304" pitchFamily="18" charset="0"/>
                <a:cs typeface="Arial" panose="020B0604020202020204" pitchFamily="34" charset="0"/>
              </a:rPr>
              <a:t>Universal Design and The North Carolina Office on Disability and Health: http://www.fpg.unc.edu/~ncodh/rbar </a:t>
            </a:r>
            <a:endParaRPr lang="en-US" sz="1100" dirty="0">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buFont typeface="Symbol" panose="05050102010706020507" pitchFamily="18" charset="2"/>
              <a:buChar char=""/>
            </a:pPr>
            <a:r>
              <a:rPr lang="en-US" sz="1100" i="1" dirty="0">
                <a:latin typeface="Times New Roman" panose="02020603050405020304" pitchFamily="18" charset="0"/>
                <a:ea typeface="Times New Roman" panose="02020603050405020304" pitchFamily="18" charset="0"/>
                <a:cs typeface="Arial" panose="020B0604020202020204" pitchFamily="34" charset="0"/>
              </a:rPr>
              <a:t>The Right to Health: Fundamental Concepts and The American Disability Experience</a:t>
            </a:r>
            <a:r>
              <a:rPr lang="en-US" sz="1100" dirty="0">
                <a:latin typeface="Times New Roman" panose="02020603050405020304" pitchFamily="18" charset="0"/>
                <a:ea typeface="Times New Roman" panose="02020603050405020304" pitchFamily="18" charset="0"/>
                <a:cs typeface="Arial" panose="020B0604020202020204" pitchFamily="34" charset="0"/>
              </a:rPr>
              <a:t>.</a:t>
            </a:r>
            <a:r>
              <a:rPr lang="en-US" sz="1100" i="1" dirty="0">
                <a:latin typeface="Times New Roman" panose="02020603050405020304" pitchFamily="18" charset="0"/>
                <a:ea typeface="Times New Roman" panose="02020603050405020304" pitchFamily="18" charset="0"/>
                <a:cs typeface="Arial" panose="020B0604020202020204" pitchFamily="34" charset="0"/>
              </a:rPr>
              <a:t> </a:t>
            </a:r>
            <a:r>
              <a:rPr lang="en-US" sz="1100" dirty="0">
                <a:latin typeface="Times New Roman" panose="02020603050405020304" pitchFamily="18" charset="0"/>
                <a:ea typeface="Times New Roman" panose="02020603050405020304" pitchFamily="18" charset="0"/>
                <a:cs typeface="Arial" panose="020B0604020202020204" pitchFamily="34" charset="0"/>
              </a:rPr>
              <a:t>National Council on Disability, 2005: http://www.ncd.gov/newsroom/publications/2005/ righttohealth.htm</a:t>
            </a:r>
            <a:endParaRPr lang="en-US" sz="1100" dirty="0">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buFont typeface="Symbol" panose="05050102010706020507" pitchFamily="18" charset="2"/>
              <a:buChar char=""/>
            </a:pPr>
            <a:r>
              <a:rPr lang="en-US" sz="1100" dirty="0">
                <a:latin typeface="Times New Roman" panose="02020603050405020304" pitchFamily="18" charset="0"/>
                <a:ea typeface="Times New Roman" panose="02020603050405020304" pitchFamily="18" charset="0"/>
                <a:cs typeface="Arial" panose="020B0604020202020204" pitchFamily="34" charset="0"/>
              </a:rPr>
              <a:t>Special Rapporteur on the Right of Everyone to the Enjoyment of the Highest Attainable Standard of Physical and Mental Health: http://www.ohchr.org/english/issues/health/right </a:t>
            </a:r>
          </a:p>
          <a:p>
            <a:pPr marL="342900" marR="0" lvl="0" indent="-342900">
              <a:lnSpc>
                <a:spcPct val="100000"/>
              </a:lnSpc>
              <a:spcBef>
                <a:spcPts val="0"/>
              </a:spcBef>
              <a:buFont typeface="Symbol" panose="05050102010706020507" pitchFamily="18" charset="2"/>
              <a:buChar char=""/>
            </a:pPr>
            <a:r>
              <a:rPr lang="en-US" sz="1100" dirty="0">
                <a:latin typeface="Times New Roman" panose="02020603050405020304" pitchFamily="18" charset="0"/>
                <a:ea typeface="Times New Roman" panose="02020603050405020304" pitchFamily="18" charset="0"/>
                <a:cs typeface="Arial" panose="020B0604020202020204" pitchFamily="34" charset="0"/>
              </a:rPr>
              <a:t>World Medical Association Declaration of Lisbon on the Rights of the Patient: http://www.wma.net/e/policy/l4.htm </a:t>
            </a:r>
          </a:p>
          <a:p>
            <a:pPr marL="342900" marR="0" lvl="0" indent="-342900">
              <a:lnSpc>
                <a:spcPct val="100000"/>
              </a:lnSpc>
              <a:spcBef>
                <a:spcPts val="0"/>
              </a:spcBef>
              <a:buFont typeface="Symbol" panose="05050102010706020507" pitchFamily="18" charset="2"/>
              <a:buChar char=""/>
            </a:pPr>
            <a:r>
              <a:rPr lang="da-DK" sz="1100" dirty="0"/>
              <a:t>Toolkit on Disability in Africa Inclusive Health Services for People with Disabilities, United Nations, </a:t>
            </a:r>
            <a:r>
              <a:rPr lang="da-DK" sz="1100" i="1" dirty="0"/>
              <a:t>DSPD, DESA online at: </a:t>
            </a:r>
            <a:r>
              <a:rPr lang="da-DK" sz="1100" dirty="0">
                <a:hlinkClick r:id="rId9"/>
              </a:rPr>
              <a:t>mod_10.indd (un.org)</a:t>
            </a:r>
            <a:endParaRPr lang="da-DK" sz="1100" dirty="0"/>
          </a:p>
          <a:p>
            <a:pPr marL="342900" marR="0" lvl="0" indent="-342900">
              <a:lnSpc>
                <a:spcPct val="100000"/>
              </a:lnSpc>
              <a:spcBef>
                <a:spcPts val="0"/>
              </a:spcBef>
              <a:buFont typeface="Symbol" panose="05050102010706020507" pitchFamily="18" charset="2"/>
              <a:buChar char=""/>
            </a:pPr>
            <a:r>
              <a:rPr lang="da-DK" sz="1100" dirty="0"/>
              <a:t>Including Persons wiht Disabilities  in Health Projects and Programmes, Duetsche Gesellschaft fur Internationale Zusammenarbeit (GIZ) GmbH, </a:t>
            </a:r>
            <a:r>
              <a:rPr lang="da-DK" sz="1100" i="1" dirty="0"/>
              <a:t>online at:</a:t>
            </a:r>
            <a:r>
              <a:rPr lang="en-US" sz="1100" dirty="0">
                <a:hlinkClick r:id="rId10"/>
              </a:rPr>
              <a:t> 14_190220_Broschuere_Health_EN_barrierefrei.pdf (giz.de)</a:t>
            </a:r>
            <a:endParaRPr lang="en-US" sz="1100" i="1" dirty="0"/>
          </a:p>
        </p:txBody>
      </p:sp>
      <p:pic>
        <p:nvPicPr>
          <p:cNvPr id="4" name="Audio 3">
            <a:hlinkClick r:id="" action="ppaction://media"/>
            <a:extLst>
              <a:ext uri="{FF2B5EF4-FFF2-40B4-BE49-F238E27FC236}">
                <a16:creationId xmlns:a16="http://schemas.microsoft.com/office/drawing/2014/main" id="{19179A35-1208-4DE7-90BB-9FA177209CD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474910276"/>
      </p:ext>
    </p:extLst>
  </p:cSld>
  <p:clrMapOvr>
    <a:masterClrMapping/>
  </p:clrMapOvr>
  <mc:AlternateContent xmlns:mc="http://schemas.openxmlformats.org/markup-compatibility/2006" xmlns:p14="http://schemas.microsoft.com/office/powerpoint/2010/main">
    <mc:Choice Requires="p14">
      <p:transition spd="slow" p14:dur="2000" advTm="6082"/>
    </mc:Choice>
    <mc:Fallback xmlns="">
      <p:transition spd="slow" advTm="6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447583-5908-4FB7-B40A-0C267F4E9CB5}"/>
              </a:ext>
            </a:extLst>
          </p:cNvPr>
          <p:cNvSpPr>
            <a:spLocks noGrp="1"/>
          </p:cNvSpPr>
          <p:nvPr>
            <p:ph type="title"/>
          </p:nvPr>
        </p:nvSpPr>
        <p:spPr>
          <a:xfrm>
            <a:off x="5894962" y="479493"/>
            <a:ext cx="5458838" cy="1325563"/>
          </a:xfrm>
        </p:spPr>
        <p:txBody>
          <a:bodyPr>
            <a:normAutofit/>
          </a:bodyPr>
          <a:lstStyle/>
          <a:p>
            <a:r>
              <a:rPr lang="en-US" dirty="0"/>
              <a:t>Defining “Health”</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Health">
            <a:extLst>
              <a:ext uri="{FF2B5EF4-FFF2-40B4-BE49-F238E27FC236}">
                <a16:creationId xmlns:a16="http://schemas.microsoft.com/office/drawing/2014/main" id="{B5A90A85-1C42-4EFE-B02E-40D9A324D4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8C26E90C-963D-4A39-A85D-23383588DC4F}"/>
              </a:ext>
            </a:extLst>
          </p:cNvPr>
          <p:cNvSpPr>
            <a:spLocks noGrp="1"/>
          </p:cNvSpPr>
          <p:nvPr>
            <p:ph idx="1"/>
          </p:nvPr>
        </p:nvSpPr>
        <p:spPr>
          <a:xfrm>
            <a:off x="5894962" y="1984443"/>
            <a:ext cx="5458838" cy="4192520"/>
          </a:xfrm>
        </p:spPr>
        <p:txBody>
          <a:bodyPr>
            <a:normAutofit/>
          </a:bodyPr>
          <a:lstStyle/>
          <a:p>
            <a:pPr marL="0" indent="0">
              <a:defRPr/>
            </a:pPr>
            <a:r>
              <a:rPr lang="en-US" dirty="0"/>
              <a:t> Health is a state of complete </a:t>
            </a:r>
            <a:r>
              <a:rPr lang="en-US" b="1" dirty="0"/>
              <a:t>physical, mental, and social well-being</a:t>
            </a:r>
            <a:r>
              <a:rPr lang="en-US" dirty="0"/>
              <a:t> and not merely the absence of disease or infirmity.</a:t>
            </a:r>
          </a:p>
          <a:p>
            <a:pPr marL="0" indent="0">
              <a:buNone/>
              <a:defRPr/>
            </a:pPr>
            <a:endParaRPr lang="en-US" dirty="0"/>
          </a:p>
          <a:p>
            <a:pPr marL="0" indent="0">
              <a:buNone/>
              <a:defRPr/>
            </a:pPr>
            <a:r>
              <a:rPr lang="en-US" dirty="0"/>
              <a:t>- World Health Organization (WHO)</a:t>
            </a:r>
          </a:p>
        </p:txBody>
      </p:sp>
      <p:pic>
        <p:nvPicPr>
          <p:cNvPr id="9" name="Audio 8">
            <a:hlinkClick r:id="" action="ppaction://media"/>
            <a:extLst>
              <a:ext uri="{FF2B5EF4-FFF2-40B4-BE49-F238E27FC236}">
                <a16:creationId xmlns:a16="http://schemas.microsoft.com/office/drawing/2014/main" id="{0CFE0288-19F3-4E79-A671-5AA4D794C7D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1693767506"/>
      </p:ext>
    </p:extLst>
  </p:cSld>
  <p:clrMapOvr>
    <a:masterClrMapping/>
  </p:clrMapOvr>
  <mc:AlternateContent xmlns:mc="http://schemas.openxmlformats.org/markup-compatibility/2006" xmlns:p14="http://schemas.microsoft.com/office/powerpoint/2010/main">
    <mc:Choice Requires="p14">
      <p:transition spd="slow" p14:dur="2000" advTm="58501"/>
    </mc:Choice>
    <mc:Fallback xmlns="">
      <p:transition spd="slow" advTm="5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4A5B0F-1EAE-44DC-AB60-5F668324DD54}"/>
              </a:ext>
            </a:extLst>
          </p:cNvPr>
          <p:cNvSpPr>
            <a:spLocks noGrp="1"/>
          </p:cNvSpPr>
          <p:nvPr>
            <p:ph type="title"/>
          </p:nvPr>
        </p:nvSpPr>
        <p:spPr>
          <a:xfrm>
            <a:off x="956826" y="1112969"/>
            <a:ext cx="3937298" cy="4166010"/>
          </a:xfrm>
        </p:spPr>
        <p:txBody>
          <a:bodyPr>
            <a:normAutofit/>
          </a:bodyPr>
          <a:lstStyle/>
          <a:p>
            <a:r>
              <a:rPr lang="en-US" dirty="0"/>
              <a:t>What is disability in the context of health and human rights?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AF67AAF-2F37-4345-B221-CBD1457B08FF}"/>
              </a:ext>
            </a:extLst>
          </p:cNvPr>
          <p:cNvSpPr>
            <a:spLocks noGrp="1"/>
          </p:cNvSpPr>
          <p:nvPr>
            <p:ph idx="1"/>
          </p:nvPr>
        </p:nvSpPr>
        <p:spPr>
          <a:xfrm>
            <a:off x="6096000" y="820880"/>
            <a:ext cx="5257799" cy="4889350"/>
          </a:xfrm>
        </p:spPr>
        <p:txBody>
          <a:bodyPr anchor="t">
            <a:normAutofit/>
          </a:bodyPr>
          <a:lstStyle/>
          <a:p>
            <a:r>
              <a:rPr lang="en-US" sz="2600" dirty="0"/>
              <a:t>Disability is not a “health issue”</a:t>
            </a:r>
          </a:p>
          <a:p>
            <a:r>
              <a:rPr lang="en-US" sz="2600" dirty="0"/>
              <a:t>Persons with disabilities are not deemed “unhealthy” simply on the basis of having a disability</a:t>
            </a:r>
          </a:p>
          <a:p>
            <a:r>
              <a:rPr lang="en-US" sz="2600" dirty="0"/>
              <a:t>Disability should be understood from a socio-contextual perspective</a:t>
            </a:r>
          </a:p>
          <a:p>
            <a:r>
              <a:rPr lang="en-US" sz="2600" dirty="0"/>
              <a:t>Health in the context of disability should appreciate interrelationship between barriers in the environment and impairment.</a:t>
            </a:r>
          </a:p>
          <a:p>
            <a:endParaRPr lang="en-US" sz="26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Audio 4">
            <a:hlinkClick r:id="" action="ppaction://media"/>
            <a:extLst>
              <a:ext uri="{FF2B5EF4-FFF2-40B4-BE49-F238E27FC236}">
                <a16:creationId xmlns:a16="http://schemas.microsoft.com/office/drawing/2014/main" id="{863613FD-B1D4-4318-A41A-00DBCAE6EFE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1021373371"/>
      </p:ext>
    </p:extLst>
  </p:cSld>
  <p:clrMapOvr>
    <a:masterClrMapping/>
  </p:clrMapOvr>
  <mc:AlternateContent xmlns:mc="http://schemas.openxmlformats.org/markup-compatibility/2006" xmlns:p14="http://schemas.microsoft.com/office/powerpoint/2010/main">
    <mc:Choice Requires="p14">
      <p:transition spd="slow" p14:dur="2000" advTm="40389"/>
    </mc:Choice>
    <mc:Fallback xmlns="">
      <p:transition spd="slow" advTm="4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D6592-0D50-4302-8FDB-DDA03D39C34E}"/>
              </a:ext>
            </a:extLst>
          </p:cNvPr>
          <p:cNvSpPr>
            <a:spLocks noGrp="1"/>
          </p:cNvSpPr>
          <p:nvPr>
            <p:ph type="title"/>
          </p:nvPr>
        </p:nvSpPr>
        <p:spPr>
          <a:xfrm>
            <a:off x="838200" y="365125"/>
            <a:ext cx="5558489" cy="1325563"/>
          </a:xfrm>
        </p:spPr>
        <p:txBody>
          <a:bodyPr>
            <a:normAutofit/>
          </a:bodyPr>
          <a:lstStyle/>
          <a:p>
            <a:r>
              <a:rPr lang="en-US" dirty="0"/>
              <a:t>The Missing Billion Report</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0A8B19D-097B-443C-ADF1-C2FE2F6A4F8C}"/>
              </a:ext>
            </a:extLst>
          </p:cNvPr>
          <p:cNvSpPr>
            <a:spLocks noGrp="1"/>
          </p:cNvSpPr>
          <p:nvPr>
            <p:ph idx="1"/>
          </p:nvPr>
        </p:nvSpPr>
        <p:spPr>
          <a:xfrm>
            <a:off x="838200" y="1825625"/>
            <a:ext cx="5558489" cy="4351338"/>
          </a:xfrm>
        </p:spPr>
        <p:txBody>
          <a:bodyPr>
            <a:normAutofit/>
          </a:bodyPr>
          <a:lstStyle/>
          <a:p>
            <a:r>
              <a:rPr lang="en-US" dirty="0"/>
              <a:t>https://www.themissingbillion.org/</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36D860D-5429-4049-82F5-056ECB627D89}"/>
              </a:ext>
            </a:extLst>
          </p:cNvPr>
          <p:cNvSpPr txBox="1"/>
          <p:nvPr/>
        </p:nvSpPr>
        <p:spPr>
          <a:xfrm>
            <a:off x="636223" y="2859594"/>
            <a:ext cx="6182954" cy="2523768"/>
          </a:xfrm>
          <a:prstGeom prst="rect">
            <a:avLst/>
          </a:prstGeom>
          <a:noFill/>
        </p:spPr>
        <p:txBody>
          <a:bodyPr wrap="square" rtlCol="0">
            <a:spAutoFit/>
          </a:bodyPr>
          <a:lstStyle/>
          <a:p>
            <a:r>
              <a:rPr lang="en-US" sz="2800" dirty="0"/>
              <a:t>The Missing Billion report recommended that governments reform health plans and policies to remove barriers to health services and ensure access to assistive technologies and rehabilitation services.</a:t>
            </a:r>
          </a:p>
          <a:p>
            <a:pPr algn="just"/>
            <a:endParaRPr lang="en-US" dirty="0"/>
          </a:p>
        </p:txBody>
      </p:sp>
      <p:pic>
        <p:nvPicPr>
          <p:cNvPr id="19" name="Audio 18">
            <a:hlinkClick r:id="" action="ppaction://media"/>
            <a:extLst>
              <a:ext uri="{FF2B5EF4-FFF2-40B4-BE49-F238E27FC236}">
                <a16:creationId xmlns:a16="http://schemas.microsoft.com/office/drawing/2014/main" id="{03756657-A296-4965-966F-6C612006F25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4243285918"/>
      </p:ext>
    </p:extLst>
  </p:cSld>
  <p:clrMapOvr>
    <a:masterClrMapping/>
  </p:clrMapOvr>
  <mc:AlternateContent xmlns:mc="http://schemas.openxmlformats.org/markup-compatibility/2006" xmlns:p14="http://schemas.microsoft.com/office/powerpoint/2010/main">
    <mc:Choice Requires="p14">
      <p:transition spd="slow" p14:dur="2000" advTm="96581"/>
    </mc:Choice>
    <mc:Fallback xmlns="">
      <p:transition spd="slow" advTm="9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D6592-0D50-4302-8FDB-DDA03D39C34E}"/>
              </a:ext>
            </a:extLst>
          </p:cNvPr>
          <p:cNvSpPr>
            <a:spLocks noGrp="1"/>
          </p:cNvSpPr>
          <p:nvPr>
            <p:ph type="title"/>
          </p:nvPr>
        </p:nvSpPr>
        <p:spPr>
          <a:xfrm>
            <a:off x="838200" y="365125"/>
            <a:ext cx="5558489" cy="1325563"/>
          </a:xfrm>
        </p:spPr>
        <p:txBody>
          <a:bodyPr>
            <a:normAutofit/>
          </a:bodyPr>
          <a:lstStyle/>
          <a:p>
            <a:r>
              <a:rPr lang="en-US" dirty="0"/>
              <a:t>The Missing Billion Report Indicators</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0A8B19D-097B-443C-ADF1-C2FE2F6A4F8C}"/>
              </a:ext>
            </a:extLst>
          </p:cNvPr>
          <p:cNvSpPr>
            <a:spLocks noGrp="1"/>
          </p:cNvSpPr>
          <p:nvPr>
            <p:ph idx="1"/>
          </p:nvPr>
        </p:nvSpPr>
        <p:spPr>
          <a:xfrm>
            <a:off x="838200" y="1825625"/>
            <a:ext cx="5558489" cy="4351338"/>
          </a:xfrm>
        </p:spPr>
        <p:txBody>
          <a:bodyPr>
            <a:normAutofit fontScale="92500" lnSpcReduction="10000"/>
          </a:bodyPr>
          <a:lstStyle/>
          <a:p>
            <a:r>
              <a:rPr lang="en-US" dirty="0">
                <a:hlinkClick r:id="rId6"/>
              </a:rPr>
              <a:t>Missing Billion Overview Report June 2, 2020 (squarespace.com)</a:t>
            </a:r>
            <a:endParaRPr lang="en-US" dirty="0"/>
          </a:p>
          <a:p>
            <a:r>
              <a:rPr lang="en-US" dirty="0"/>
              <a:t>System (Governance, Leadership, Health Financing, Data &amp; Evidence)</a:t>
            </a:r>
          </a:p>
          <a:p>
            <a:r>
              <a:rPr lang="en-US" dirty="0"/>
              <a:t>Service Delivery (Autonomy, Awareness, Affordability, Human Resources, Health Facilities, Specialized Services, Assistive Technology)</a:t>
            </a:r>
          </a:p>
          <a:p>
            <a:r>
              <a:rPr lang="en-US" dirty="0"/>
              <a:t>Outputs (Effective Service Coverage)</a:t>
            </a:r>
          </a:p>
          <a:p>
            <a:r>
              <a:rPr lang="en-US" dirty="0"/>
              <a:t>Outcomes (Health Status)</a:t>
            </a:r>
          </a:p>
          <a:p>
            <a:endParaRPr lang="en-US"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1C29DADB-64B9-46EF-8EE4-620EF49FFBA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2227933957"/>
      </p:ext>
    </p:extLst>
  </p:cSld>
  <p:clrMapOvr>
    <a:masterClrMapping/>
  </p:clrMapOvr>
  <mc:AlternateContent xmlns:mc="http://schemas.openxmlformats.org/markup-compatibility/2006" xmlns:p14="http://schemas.microsoft.com/office/powerpoint/2010/main">
    <mc:Choice Requires="p14">
      <p:transition spd="slow" p14:dur="2000" advTm="267805"/>
    </mc:Choice>
    <mc:Fallback xmlns="">
      <p:transition spd="slow" advTm="267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329697C5-0114-40AC-960F-10848185DB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19103"/>
            <a:ext cx="12042474" cy="6619794"/>
          </a:xfrm>
          <a:prstGeom prst="rect">
            <a:avLst/>
          </a:prstGeom>
        </p:spPr>
      </p:pic>
      <p:pic>
        <p:nvPicPr>
          <p:cNvPr id="6" name="Audio 5">
            <a:hlinkClick r:id="" action="ppaction://media"/>
            <a:extLst>
              <a:ext uri="{FF2B5EF4-FFF2-40B4-BE49-F238E27FC236}">
                <a16:creationId xmlns:a16="http://schemas.microsoft.com/office/drawing/2014/main" id="{8CCF5FE2-5FDE-458D-A625-2A12680CF23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302621038"/>
      </p:ext>
    </p:extLst>
  </p:cSld>
  <p:clrMapOvr>
    <a:masterClrMapping/>
  </p:clrMapOvr>
  <mc:AlternateContent xmlns:mc="http://schemas.openxmlformats.org/markup-compatibility/2006" xmlns:p14="http://schemas.microsoft.com/office/powerpoint/2010/main">
    <mc:Choice Requires="p14">
      <p:transition spd="slow" p14:dur="2000" advTm="76612"/>
    </mc:Choice>
    <mc:Fallback xmlns="">
      <p:transition spd="slow" advTm="76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1CB11A-2791-4A91-99BC-3CD7D193171A}"/>
              </a:ext>
            </a:extLst>
          </p:cNvPr>
          <p:cNvSpPr>
            <a:spLocks noGrp="1"/>
          </p:cNvSpPr>
          <p:nvPr>
            <p:ph type="title"/>
          </p:nvPr>
        </p:nvSpPr>
        <p:spPr>
          <a:xfrm>
            <a:off x="956826" y="1112969"/>
            <a:ext cx="3937298" cy="4166010"/>
          </a:xfrm>
        </p:spPr>
        <p:txBody>
          <a:bodyPr>
            <a:normAutofit/>
          </a:bodyPr>
          <a:lstStyle/>
          <a:p>
            <a:r>
              <a:rPr lang="en-US" dirty="0"/>
              <a:t>The Global State of Health for Persons with Disabilities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3">
            <a:extLst>
              <a:ext uri="{FF2B5EF4-FFF2-40B4-BE49-F238E27FC236}">
                <a16:creationId xmlns:a16="http://schemas.microsoft.com/office/drawing/2014/main" id="{E7F6003E-7209-452A-AA60-4A2CC339CED3}"/>
              </a:ext>
            </a:extLst>
          </p:cNvPr>
          <p:cNvPicPr>
            <a:picLocks noGrp="1" noChangeAspect="1"/>
          </p:cNvPicPr>
          <p:nvPr>
            <p:ph idx="1"/>
          </p:nvPr>
        </p:nvPicPr>
        <p:blipFill>
          <a:blip r:embed="rId6" cstate="print"/>
          <a:srcRect/>
          <a:stretch>
            <a:fillRect/>
          </a:stretch>
        </p:blipFill>
        <p:spPr bwMode="auto">
          <a:xfrm>
            <a:off x="5512198" y="1257300"/>
            <a:ext cx="6385066" cy="4127549"/>
          </a:xfrm>
          <a:prstGeom prst="rect">
            <a:avLst/>
          </a:prstGeom>
          <a:noFill/>
          <a:ln w="9525">
            <a:noFill/>
            <a:miter lim="800000"/>
            <a:headEnd/>
            <a:tailEnd/>
          </a:ln>
        </p:spPr>
      </p:pic>
      <p:pic>
        <p:nvPicPr>
          <p:cNvPr id="6" name="Audio 5">
            <a:hlinkClick r:id="" action="ppaction://media"/>
            <a:extLst>
              <a:ext uri="{FF2B5EF4-FFF2-40B4-BE49-F238E27FC236}">
                <a16:creationId xmlns:a16="http://schemas.microsoft.com/office/drawing/2014/main" id="{73D81C62-87BC-468A-A8FF-2C95B0A0EDA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231008665"/>
      </p:ext>
    </p:extLst>
  </p:cSld>
  <p:clrMapOvr>
    <a:masterClrMapping/>
  </p:clrMapOvr>
  <mc:AlternateContent xmlns:mc="http://schemas.openxmlformats.org/markup-compatibility/2006" xmlns:p14="http://schemas.microsoft.com/office/powerpoint/2010/main">
    <mc:Choice Requires="p14">
      <p:transition spd="slow" p14:dur="2000" advTm="34421"/>
    </mc:Choice>
    <mc:Fallback xmlns="">
      <p:transition spd="slow" advTm="34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246F1A0-3126-4CB5-8220-4FEBCB9D99D6}"/>
              </a:ext>
            </a:extLst>
          </p:cNvPr>
          <p:cNvSpPr>
            <a:spLocks noGrp="1"/>
          </p:cNvSpPr>
          <p:nvPr>
            <p:ph type="title"/>
          </p:nvPr>
        </p:nvSpPr>
        <p:spPr>
          <a:xfrm>
            <a:off x="838201" y="3998018"/>
            <a:ext cx="3981854" cy="2216513"/>
          </a:xfrm>
        </p:spPr>
        <p:txBody>
          <a:bodyPr>
            <a:normAutofit/>
          </a:bodyPr>
          <a:lstStyle/>
          <a:p>
            <a:r>
              <a:rPr lang="en-US" dirty="0"/>
              <a:t>Global Data</a:t>
            </a:r>
          </a:p>
        </p:txBody>
      </p:sp>
      <p:sp>
        <p:nvSpPr>
          <p:cNvPr id="13" name="Arc 12">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4" descr="affordability">
            <a:extLst>
              <a:ext uri="{FF2B5EF4-FFF2-40B4-BE49-F238E27FC236}">
                <a16:creationId xmlns:a16="http://schemas.microsoft.com/office/drawing/2014/main" id="{5702524D-3714-4019-9083-7A6215904881}"/>
              </a:ext>
            </a:extLst>
          </p:cNvPr>
          <p:cNvPicPr>
            <a:picLocks noChangeAspect="1" noChangeArrowheads="1"/>
          </p:cNvPicPr>
          <p:nvPr/>
        </p:nvPicPr>
        <p:blipFill>
          <a:blip r:embed="rId6" cstate="print"/>
          <a:srcRect r="44717"/>
          <a:stretch>
            <a:fillRect/>
          </a:stretch>
        </p:blipFill>
        <p:spPr bwMode="auto">
          <a:xfrm>
            <a:off x="3546612" y="397076"/>
            <a:ext cx="8074149" cy="3322667"/>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p:spPr>
      </p:pic>
      <p:pic>
        <p:nvPicPr>
          <p:cNvPr id="3" name="Audio 2">
            <a:hlinkClick r:id="" action="ppaction://media"/>
            <a:extLst>
              <a:ext uri="{FF2B5EF4-FFF2-40B4-BE49-F238E27FC236}">
                <a16:creationId xmlns:a16="http://schemas.microsoft.com/office/drawing/2014/main" id="{D4497EA1-B592-4D9B-A28C-6B1BEEE057A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2819144686"/>
      </p:ext>
    </p:extLst>
  </p:cSld>
  <p:clrMapOvr>
    <a:masterClrMapping/>
  </p:clrMapOvr>
  <mc:AlternateContent xmlns:mc="http://schemas.openxmlformats.org/markup-compatibility/2006" xmlns:p14="http://schemas.microsoft.com/office/powerpoint/2010/main">
    <mc:Choice Requires="p14">
      <p:transition spd="slow" p14:dur="2000" advTm="16403"/>
    </mc:Choice>
    <mc:Fallback xmlns="">
      <p:transition spd="slow" advTm="16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8CD5E4B0EA8E45BE90BD9821653AA3" ma:contentTypeVersion="14" ma:contentTypeDescription="Create a new document." ma:contentTypeScope="" ma:versionID="4ab455da07dcf1b74cee03990e173c03">
  <xsd:schema xmlns:xsd="http://www.w3.org/2001/XMLSchema" xmlns:xs="http://www.w3.org/2001/XMLSchema" xmlns:p="http://schemas.microsoft.com/office/2006/metadata/properties" xmlns:ns3="bbb2777b-c671-40ff-b39d-275320bbf3d9" xmlns:ns4="8aab84bc-7e73-4294-8961-ee5ff4807333" targetNamespace="http://schemas.microsoft.com/office/2006/metadata/properties" ma:root="true" ma:fieldsID="14cc2900ce9feef2b93ccbb15474908b" ns3:_="" ns4:_="">
    <xsd:import namespace="bbb2777b-c671-40ff-b39d-275320bbf3d9"/>
    <xsd:import namespace="8aab84bc-7e73-4294-8961-ee5ff480733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2777b-c671-40ff-b39d-275320bbf3d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aab84bc-7e73-4294-8961-ee5ff4807333"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677D905-A84F-4589-994A-A85BFB9F1529}">
  <ds:schemaRefs>
    <ds:schemaRef ds:uri="http://schemas.microsoft.com/sharepoint/v3/contenttype/forms"/>
  </ds:schemaRefs>
</ds:datastoreItem>
</file>

<file path=customXml/itemProps2.xml><?xml version="1.0" encoding="utf-8"?>
<ds:datastoreItem xmlns:ds="http://schemas.openxmlformats.org/officeDocument/2006/customXml" ds:itemID="{949097C4-064A-43B8-91E0-8C5A04308C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b2777b-c671-40ff-b39d-275320bbf3d9"/>
    <ds:schemaRef ds:uri="8aab84bc-7e73-4294-8961-ee5ff48073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47B5C8-84C9-4368-B640-D1DB6D5D2F40}">
  <ds:schemaRefs>
    <ds:schemaRef ds:uri="http://schemas.microsoft.com/office/2006/metadata/properties"/>
    <ds:schemaRef ds:uri="bbb2777b-c671-40ff-b39d-275320bbf3d9"/>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8aab84bc-7e73-4294-8961-ee5ff4807333"/>
    <ds:schemaRef ds:uri="http://purl.org/dc/elements/1.1/"/>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5272</TotalTime>
  <Words>5708</Words>
  <Application>Microsoft Office PowerPoint</Application>
  <PresentationFormat>Widescreen</PresentationFormat>
  <Paragraphs>278</Paragraphs>
  <Slides>27</Slides>
  <Notes>22</Notes>
  <HiddenSlides>0</HiddenSlides>
  <MMClips>27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Cambria</vt:lpstr>
      <vt:lpstr>inherit</vt:lpstr>
      <vt:lpstr>Roboto</vt:lpstr>
      <vt:lpstr>Symbol</vt:lpstr>
      <vt:lpstr>Times New Roman</vt:lpstr>
      <vt:lpstr>Office Theme</vt:lpstr>
      <vt:lpstr>Module on the Right to Health for Persons with Disabilities </vt:lpstr>
      <vt:lpstr>Learning Objectives  1. Provide a brief introduction to the Right to Health 2. Discuss the current situation related to health for persons with disabilities 3. Consider some proven leadership and governance practices that can strengthen our role as advocates 4. Develop a shared vision of success and identify some actions we can take now to improve the right to health in our communities.</vt:lpstr>
      <vt:lpstr>Defining “Health”</vt:lpstr>
      <vt:lpstr>What is disability in the context of health and human rights?</vt:lpstr>
      <vt:lpstr>The Missing Billion Report</vt:lpstr>
      <vt:lpstr>The Missing Billion Report Indicators</vt:lpstr>
      <vt:lpstr>PowerPoint Presentation</vt:lpstr>
      <vt:lpstr>The Global State of Health for Persons with Disabilities</vt:lpstr>
      <vt:lpstr>Global Data</vt:lpstr>
      <vt:lpstr>State of Health for Persons with Disabilities Globally</vt:lpstr>
      <vt:lpstr>The Right to the Highest Attainable Standard of Health – CRPD Article 25</vt:lpstr>
      <vt:lpstr>The Right to the Highest Attainable Standard of Health – CRPD Article 25</vt:lpstr>
      <vt:lpstr>The Right to the Highest Attainable Standard of Health – CRPD Article 25</vt:lpstr>
      <vt:lpstr>AAAQ Framework – Tool for identifying elements of the right to health</vt:lpstr>
      <vt:lpstr>Respect, Protect and Fulfill – An Interpretive Framework to Identify State Obligations </vt:lpstr>
      <vt:lpstr>Respect, Protect and Fulfill – An Interpretive Framework to Identify State Obligations </vt:lpstr>
      <vt:lpstr>Respect, Protect and Fulfill – An Interpretive Framework to Identify State Obligations </vt:lpstr>
      <vt:lpstr>Other Legal Frameworks</vt:lpstr>
      <vt:lpstr>Sustainable DEVELOPMENT GOAL 3</vt:lpstr>
      <vt:lpstr>Common Challenges for Stakeholders</vt:lpstr>
      <vt:lpstr>Action Towards Inclusion</vt:lpstr>
      <vt:lpstr>Engagement of Multiple Stakeholders and Sectors</vt:lpstr>
      <vt:lpstr>Inclusion Checklist</vt:lpstr>
      <vt:lpstr>Inclusion Checklist Continued</vt:lpstr>
      <vt:lpstr>Article 32 – International Cooperation  Country Examples</vt:lpstr>
      <vt:lpstr>Additional Resources</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on Health</dc:title>
  <dc:creator>Janet E Lord</dc:creator>
  <cp:lastModifiedBy>Isabel Hodge</cp:lastModifiedBy>
  <cp:revision>55</cp:revision>
  <dcterms:created xsi:type="dcterms:W3CDTF">2021-02-23T22:21:41Z</dcterms:created>
  <dcterms:modified xsi:type="dcterms:W3CDTF">2021-09-28T21:48:18Z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0x0101004F8CD5E4B0EA8E45BE90BD9821653AA3</vt:lpwstr>
  </property>
  <property fmtid="{D5CDD505-2E9C-101B-9397-08002B2CF9AE}" pid="3" name="ArticulateGUID">
    <vt:lpwstr>CC96DB7E-5677-451D-AA2F-64A87E4D869B</vt:lpwstr>
  </property>
  <property fmtid="{D5CDD505-2E9C-101B-9397-08002B2CF9AE}" pid="4" name="ArticulatePath">
    <vt:lpwstr>Art 25 Module on Health 9 11 just needs audio</vt:lpwstr>
  </property>
</Properties>
</file>