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handoutMasterIdLst>
    <p:handoutMasterId r:id="rId19"/>
  </p:handoutMasterIdLst>
  <p:sldIdLst>
    <p:sldId id="256" r:id="rId5"/>
    <p:sldId id="270" r:id="rId6"/>
    <p:sldId id="275" r:id="rId7"/>
    <p:sldId id="272" r:id="rId8"/>
    <p:sldId id="294" r:id="rId9"/>
    <p:sldId id="283" r:id="rId10"/>
    <p:sldId id="292" r:id="rId11"/>
    <p:sldId id="295" r:id="rId12"/>
    <p:sldId id="296" r:id="rId13"/>
    <p:sldId id="257" r:id="rId14"/>
    <p:sldId id="266" r:id="rId15"/>
    <p:sldId id="297" r:id="rId16"/>
    <p:sldId id="290" r:id="rId17"/>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42D0B"/>
    <a:srgbClr val="76280B"/>
    <a:srgbClr val="F6BF73"/>
    <a:srgbClr val="F9D4A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70494" autoAdjust="0"/>
  </p:normalViewPr>
  <p:slideViewPr>
    <p:cSldViewPr snapToGrid="0">
      <p:cViewPr varScale="1">
        <p:scale>
          <a:sx n="95" d="100"/>
          <a:sy n="95" d="100"/>
        </p:scale>
        <p:origin x="58" y="600"/>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805758-D2E5-47F1-BDC8-64F96AB837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A4D7A7-60FE-4B51-8D3B-098FB2A1B3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866161-D383-45DC-9645-1D21647A8641}" type="datetimeFigureOut">
              <a:rPr lang="en-US" smtClean="0"/>
              <a:t>9/25/2021</a:t>
            </a:fld>
            <a:endParaRPr lang="en-US" dirty="0"/>
          </a:p>
        </p:txBody>
      </p:sp>
      <p:sp>
        <p:nvSpPr>
          <p:cNvPr id="4" name="Footer Placeholder 3">
            <a:extLst>
              <a:ext uri="{FF2B5EF4-FFF2-40B4-BE49-F238E27FC236}">
                <a16:creationId xmlns:a16="http://schemas.microsoft.com/office/drawing/2014/main" id="{0748030B-DA71-4B18-AA7C-F991BCB518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D65FCA-070F-4A6D-A2E0-D5EBEAABC9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4D2B8-7AFA-4F86-9DF3-A6BBE4E238C1}" type="slidenum">
              <a:rPr lang="en-US" smtClean="0"/>
              <a:t>‹#›</a:t>
            </a:fld>
            <a:endParaRPr lang="en-US" dirty="0"/>
          </a:p>
        </p:txBody>
      </p:sp>
    </p:spTree>
    <p:extLst>
      <p:ext uri="{BB962C8B-B14F-4D97-AF65-F5344CB8AC3E}">
        <p14:creationId xmlns:p14="http://schemas.microsoft.com/office/powerpoint/2010/main" val="369034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789D0-CA34-4934-A369-C3113E12A3EF}" type="datetimeFigureOut">
              <a:rPr lang="en-US" smtClean="0"/>
              <a:t>9/25/2021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79418-37EB-4378-AD22-89DBB000B0DA}" type="slidenum">
              <a:rPr lang="en-US" smtClean="0"/>
              <a:t>‹#›</a:t>
            </a:fld>
            <a:endParaRPr lang="en-US" dirty="0"/>
          </a:p>
        </p:txBody>
      </p:sp>
    </p:spTree>
    <p:extLst>
      <p:ext uri="{BB962C8B-B14F-4D97-AF65-F5344CB8AC3E}">
        <p14:creationId xmlns:p14="http://schemas.microsoft.com/office/powerpoint/2010/main" val="376464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1</a:t>
            </a:fld>
            <a:endParaRPr lang="en-US" dirty="0"/>
          </a:p>
        </p:txBody>
      </p:sp>
    </p:spTree>
    <p:extLst>
      <p:ext uri="{BB962C8B-B14F-4D97-AF65-F5344CB8AC3E}">
        <p14:creationId xmlns:p14="http://schemas.microsoft.com/office/powerpoint/2010/main" val="367464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In this next section will be looking at actions taken that implement the requirement established by Article 30 of the CRPD.</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10</a:t>
            </a:fld>
            <a:endParaRPr lang="en-US" dirty="0"/>
          </a:p>
        </p:txBody>
      </p:sp>
    </p:spTree>
    <p:extLst>
      <p:ext uri="{BB962C8B-B14F-4D97-AF65-F5344CB8AC3E}">
        <p14:creationId xmlns:p14="http://schemas.microsoft.com/office/powerpoint/2010/main" val="314473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endParaRPr lang="en-US" dirty="0"/>
          </a:p>
          <a:p>
            <a:r>
              <a:rPr lang="en-US" dirty="0"/>
              <a:t>The South African government, in 2011, formed the Universal Accessibility and Tourism Action Plan and Universal Accessibility in Tourism Declaration to help create access for persons with disabilities to cultural sites. Additionally, the National Parks in South Africa were undergone efforts to make their locations more accessible to persons with visual and physical impairments [presenter can click on the link to show the website detailing the accommodations provided for at the national parks – it is also here: https://www.sanparks.org/groups/disabilities/access_parks/access_parks.php]   </a:t>
            </a:r>
          </a:p>
          <a:p>
            <a:endParaRPr lang="en-US" dirty="0"/>
          </a:p>
          <a:p>
            <a:r>
              <a:rPr lang="en-US" dirty="0"/>
              <a:t>The Angolan International Paralympic Committee, has made significant progress in highlighting the achievements of athletes with disabilities from Angola and thereby raising awareness of persons with disabilities to the national consciousness of Angola.  Agitos Foundation, the development arm of the Angolan International Paralympic Committee, works globally to provide funding and grants, as well as non-financial support to programs that seek to make the world more inclusive through sport. In 2019, Agitos Foundation provided funding to 29  Para sport development projects around the world, including 19 National Paralympics Committees like the Ivory Cost  (para powerlifting), Myanmar (goalball) and Norway (para ice hockey).  [presenter can click on the link to show the website for the Angolan Paralympic Committee – it is also here: https://www.paralympic.org/agitos-foundation]</a:t>
            </a:r>
          </a:p>
          <a:p>
            <a:endParaRPr lang="en-US" dirty="0"/>
          </a:p>
          <a:p>
            <a:pPr algn="l"/>
            <a:r>
              <a:rPr lang="en-US" dirty="0"/>
              <a:t>The EU recognizes the importance of sport for persons with disabilities as part of the European disability strategy. Although improving access to sport opportunities for persons with disabilities there are a some barriers that still remain which prevent the full enjoyment of the right to participate in sport. To address these barriers and increase participation in sport for persons with disabilities the EU program called Erasmus+ has since 2014 supported 33 projects to allow persons with disabilities to practice </a:t>
            </a:r>
            <a:r>
              <a:rPr lang="en-US" sz="1800" b="0" i="0" u="none" strike="noStrike" baseline="0" dirty="0">
                <a:solidFill>
                  <a:srgbClr val="000000"/>
                </a:solidFill>
                <a:latin typeface="Myriad Pro"/>
              </a:rPr>
              <a:t> basketball, parachute jumping, athletics, water sports, snowboarding, kickboxing and boccia. </a:t>
            </a:r>
            <a:r>
              <a:rPr lang="en-US" sz="1800" dirty="0"/>
              <a:t>Erasmus+ has also supported projects that build</a:t>
            </a:r>
            <a:r>
              <a:rPr lang="en-US" sz="1800" b="0" i="0" u="none" strike="noStrike" baseline="0" dirty="0">
                <a:solidFill>
                  <a:srgbClr val="000000"/>
                </a:solidFill>
                <a:latin typeface="Myriad Pro"/>
              </a:rPr>
              <a:t> networks among sports organizations, publish toolkits of good practice and create sports events where disabled and non-disabled people can participate together.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11</a:t>
            </a:fld>
            <a:endParaRPr lang="en-US" dirty="0"/>
          </a:p>
        </p:txBody>
      </p:sp>
    </p:spTree>
    <p:extLst>
      <p:ext uri="{BB962C8B-B14F-4D97-AF65-F5344CB8AC3E}">
        <p14:creationId xmlns:p14="http://schemas.microsoft.com/office/powerpoint/2010/main" val="35259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In South Sudan, there are now 80 wheelchair basketball players, including 15 women, that gathered in the capital of Juba for a three week training programming that culminated a wheelchair basketball tournament in 2019. Also, in 2019 the ICRC along with the Bangladesh Basketball Foundation jointly hosted a “first-of-its-kind” wheelchair tournament in Bangladesh, which featured four men’s teams and two women’s teams.  In 2020 the ICRC announced plans to expand its sports programming for persons with disabilities to the countries of Guinea Bissau, Laos, Mali, Niger, Nigeria, Pakistan, Togo, Ukraine, and Vietnam. These types of programs promote social inclusion and work to eliminate social and attitudinal barriers thereby opening more opportunities for persons with disabilities to enjoy the full extent of their rights.</a:t>
            </a:r>
          </a:p>
        </p:txBody>
      </p:sp>
      <p:sp>
        <p:nvSpPr>
          <p:cNvPr id="4" name="Slide Number Placeholder 3"/>
          <p:cNvSpPr>
            <a:spLocks noGrp="1"/>
          </p:cNvSpPr>
          <p:nvPr>
            <p:ph type="sldNum" sz="quarter" idx="5"/>
          </p:nvPr>
        </p:nvSpPr>
        <p:spPr/>
        <p:txBody>
          <a:bodyPr/>
          <a:lstStyle/>
          <a:p>
            <a:fld id="{D5D79418-37EB-4378-AD22-89DBB000B0DA}" type="slidenum">
              <a:rPr lang="en-US" smtClean="0"/>
              <a:t>12</a:t>
            </a:fld>
            <a:endParaRPr lang="en-US" dirty="0"/>
          </a:p>
        </p:txBody>
      </p:sp>
    </p:spTree>
    <p:extLst>
      <p:ext uri="{BB962C8B-B14F-4D97-AF65-F5344CB8AC3E}">
        <p14:creationId xmlns:p14="http://schemas.microsoft.com/office/powerpoint/2010/main" val="94637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a:t>
            </a:r>
            <a:r>
              <a:rPr lang="en-US" b="1"/>
              <a:t>presenter:</a:t>
            </a:r>
          </a:p>
          <a:p>
            <a:endParaRPr lang="en-US" b="1" dirty="0"/>
          </a:p>
          <a:p>
            <a:pPr marL="285750" indent="-285750">
              <a:buFont typeface="Arial" panose="020B0604020202020204" pitchFamily="34" charset="0"/>
              <a:buChar char="•"/>
            </a:pPr>
            <a:r>
              <a:rPr lang="en-US" dirty="0"/>
              <a:t>Persons with disabilities have a right to participate on a equal basis with other </a:t>
            </a:r>
            <a:r>
              <a:rPr lang="en-US" dirty="0">
                <a:latin typeface="+mj-lt"/>
              </a:rPr>
              <a:t>in cultural life, recreational, leisure, and sporting activities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Participation in physical activity provides a number of benefits for persons with disabilities including:</a:t>
            </a:r>
            <a:endParaRPr lang="en-US" dirty="0"/>
          </a:p>
          <a:p>
            <a:pPr marL="742950" lvl="1" indent="-285750">
              <a:buFont typeface="Wingdings" panose="05000000000000000000" pitchFamily="2" charset="2"/>
              <a:buChar char="§"/>
            </a:pPr>
            <a:r>
              <a:rPr lang="en-US" dirty="0"/>
              <a:t>Physical and mental health benefits</a:t>
            </a:r>
          </a:p>
          <a:p>
            <a:pPr marL="742950" lvl="1" indent="-285750">
              <a:buFont typeface="Wingdings" panose="05000000000000000000" pitchFamily="2" charset="2"/>
              <a:buChar char="§"/>
            </a:pPr>
            <a:r>
              <a:rPr lang="en-US" dirty="0"/>
              <a:t>Social inclusion</a:t>
            </a:r>
          </a:p>
          <a:p>
            <a:pPr marL="742950" lvl="1" indent="-285750">
              <a:buFont typeface="Wingdings" panose="05000000000000000000" pitchFamily="2" charset="2"/>
              <a:buChar char="§"/>
            </a:pPr>
            <a:r>
              <a:rPr lang="en-US" dirty="0"/>
              <a:t>Promotes self-esteem</a:t>
            </a:r>
          </a:p>
          <a:p>
            <a:pPr marL="742950" lvl="1" indent="-285750">
              <a:buFont typeface="Wingdings" panose="05000000000000000000" pitchFamily="2" charset="2"/>
              <a:buChar char="§"/>
            </a:pPr>
            <a:r>
              <a:rPr lang="en-US" dirty="0"/>
              <a:t>Reduces isolation</a:t>
            </a:r>
          </a:p>
          <a:p>
            <a:pPr marL="742950" lvl="1" indent="-285750">
              <a:buFont typeface="Wingdings" panose="05000000000000000000" pitchFamily="2" charset="2"/>
              <a:buChar char="§"/>
            </a:pPr>
            <a:r>
              <a:rPr lang="en-US" dirty="0"/>
              <a:t>Provides a sense of community and belonging </a:t>
            </a:r>
          </a:p>
          <a:p>
            <a:pPr marL="742950" lvl="1" indent="-285750">
              <a:buFont typeface="Wingdings" panose="05000000000000000000" pitchFamily="2" charset="2"/>
              <a:buChar char="§"/>
            </a:pPr>
            <a:endParaRPr lang="en-US" dirty="0"/>
          </a:p>
          <a:p>
            <a:pPr marL="285750" indent="-285750">
              <a:buFont typeface="Arial" panose="020B0604020202020204" pitchFamily="34" charset="0"/>
              <a:buChar char="•"/>
            </a:pPr>
            <a:r>
              <a:rPr lang="en-US" dirty="0"/>
              <a:t>Articles 30 and 32 of the CRPD requires States to ensure not only that persons with disabilities have equal access to </a:t>
            </a:r>
            <a:r>
              <a:rPr lang="en-US" dirty="0">
                <a:latin typeface="+mj-lt"/>
              </a:rPr>
              <a:t>cultural life, recreational, leisure, and sporting activities, but also that funding and programming related to international development involving sport are also accessible and inclusive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Sport is powerful tool for inclusion, peacebuilding, and achieving the Sustainable Development Agenda</a:t>
            </a:r>
          </a:p>
          <a:p>
            <a:endParaRPr lang="en-US" b="0" dirty="0"/>
          </a:p>
        </p:txBody>
      </p:sp>
      <p:sp>
        <p:nvSpPr>
          <p:cNvPr id="4" name="Slide Number Placeholder 3"/>
          <p:cNvSpPr>
            <a:spLocks noGrp="1"/>
          </p:cNvSpPr>
          <p:nvPr>
            <p:ph type="sldNum" sz="quarter" idx="5"/>
          </p:nvPr>
        </p:nvSpPr>
        <p:spPr/>
        <p:txBody>
          <a:bodyPr/>
          <a:lstStyle/>
          <a:p>
            <a:fld id="{D5D79418-37EB-4378-AD22-89DBB000B0DA}" type="slidenum">
              <a:rPr lang="en-US" smtClean="0"/>
              <a:t>13</a:t>
            </a:fld>
            <a:endParaRPr lang="en-US" dirty="0"/>
          </a:p>
        </p:txBody>
      </p:sp>
    </p:spTree>
    <p:extLst>
      <p:ext uri="{BB962C8B-B14F-4D97-AF65-F5344CB8AC3E}">
        <p14:creationId xmlns:p14="http://schemas.microsoft.com/office/powerpoint/2010/main" val="95305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Key Content &amp; Learning Objectives </a:t>
            </a:r>
          </a:p>
          <a:p>
            <a:pPr marL="0" indent="0">
              <a:lnSpc>
                <a:spcPct val="150000"/>
              </a:lnSpc>
              <a:buFont typeface="Arial" panose="020B0604020202020204" pitchFamily="34" charset="0"/>
              <a:buNone/>
            </a:pPr>
            <a:r>
              <a:rPr lang="en-US" sz="1200" dirty="0"/>
              <a:t>This Module discusses access to sport, cultural life, leisure, and recreation activities in the specific context of the Convention on the Rights of Persons with Disabilities (CRPD). It aims:</a:t>
            </a:r>
          </a:p>
          <a:p>
            <a:pPr marL="0" indent="0">
              <a:lnSpc>
                <a:spcPct val="150000"/>
              </a:lnSpc>
              <a:buFont typeface="Arial" panose="020B0604020202020204" pitchFamily="34" charset="0"/>
              <a:buNone/>
            </a:pPr>
            <a:endParaRPr lang="en-US" sz="1200" dirty="0"/>
          </a:p>
          <a:p>
            <a:pPr marL="457200" indent="-228600">
              <a:lnSpc>
                <a:spcPct val="90000"/>
              </a:lnSpc>
              <a:spcAft>
                <a:spcPts val="600"/>
              </a:spcAft>
              <a:buSzPct val="70000"/>
              <a:buFont typeface="Arial" panose="020B0604020202020204" pitchFamily="34" charset="0"/>
              <a:buChar char="•"/>
            </a:pPr>
            <a:r>
              <a:rPr lang="en-US" sz="1200" kern="1200" dirty="0">
                <a:solidFill>
                  <a:schemeClr val="tx1"/>
                </a:solidFill>
                <a:latin typeface="+mn-lt"/>
                <a:ea typeface="+mn-ea"/>
                <a:cs typeface="+mn-cs"/>
              </a:rPr>
              <a:t>Understand the provisions on recreation, leisure, and sport in the UN Convention on the Rights of Persons with Disabilities</a:t>
            </a:r>
          </a:p>
          <a:p>
            <a:pPr marL="457200" indent="-228600">
              <a:lnSpc>
                <a:spcPct val="90000"/>
              </a:lnSpc>
              <a:spcAft>
                <a:spcPts val="600"/>
              </a:spcAft>
              <a:buSzPct val="70000"/>
              <a:buFont typeface="Arial" panose="020B0604020202020204" pitchFamily="34" charset="0"/>
              <a:buChar char="•"/>
            </a:pPr>
            <a:r>
              <a:rPr lang="en-US" sz="1200" kern="1200" dirty="0">
                <a:solidFill>
                  <a:schemeClr val="tx1"/>
                </a:solidFill>
                <a:latin typeface="+mn-lt"/>
                <a:ea typeface="+mn-ea"/>
                <a:cs typeface="+mn-cs"/>
              </a:rPr>
              <a:t>To understand the importance of access to recreation, sports, and leisure for persons with disabilities</a:t>
            </a:r>
          </a:p>
          <a:p>
            <a:pPr marL="457200" indent="-228600">
              <a:lnSpc>
                <a:spcPct val="90000"/>
              </a:lnSpc>
              <a:spcAft>
                <a:spcPts val="600"/>
              </a:spcAft>
              <a:buSzPct val="70000"/>
              <a:buFont typeface="Arial" panose="020B0604020202020204" pitchFamily="34" charset="0"/>
              <a:buChar char="•"/>
            </a:pPr>
            <a:r>
              <a:rPr lang="en-US" sz="1200" kern="1200" dirty="0">
                <a:solidFill>
                  <a:schemeClr val="tx1"/>
                </a:solidFill>
                <a:latin typeface="+mn-lt"/>
                <a:ea typeface="+mn-ea"/>
                <a:cs typeface="+mn-cs"/>
              </a:rPr>
              <a:t>Identify the ways in which the rights of persons with disabilities to participate in sports have been denied</a:t>
            </a:r>
          </a:p>
          <a:p>
            <a:pPr marL="457200" indent="-228600">
              <a:lnSpc>
                <a:spcPct val="90000"/>
              </a:lnSpc>
              <a:spcAft>
                <a:spcPts val="600"/>
              </a:spcAft>
              <a:buSzPct val="70000"/>
              <a:buFont typeface="Arial" panose="020B0604020202020204" pitchFamily="34" charset="0"/>
              <a:buChar char="•"/>
            </a:pPr>
            <a:r>
              <a:rPr lang="en-US" sz="1200" kern="1200" dirty="0">
                <a:solidFill>
                  <a:schemeClr val="tx1"/>
                </a:solidFill>
                <a:latin typeface="+mn-lt"/>
                <a:ea typeface="+mn-ea"/>
                <a:cs typeface="+mn-cs"/>
              </a:rPr>
              <a:t>To examine the emerging practice in the implementation of Article 30 of the CRPD</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2</a:t>
            </a:fld>
            <a:endParaRPr lang="en-US" dirty="0"/>
          </a:p>
        </p:txBody>
      </p:sp>
    </p:spTree>
    <p:extLst>
      <p:ext uri="{BB962C8B-B14F-4D97-AF65-F5344CB8AC3E}">
        <p14:creationId xmlns:p14="http://schemas.microsoft.com/office/powerpoint/2010/main" val="314473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This next section will examine the requirements of Articles 30 &amp; 32 of the CRPD in ensuring </a:t>
            </a:r>
            <a:r>
              <a:rPr lang="en-US" sz="1200" dirty="0"/>
              <a:t>access to sport, cultural life, leisure, and recreation activities </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3</a:t>
            </a:fld>
            <a:endParaRPr lang="en-US" dirty="0"/>
          </a:p>
        </p:txBody>
      </p:sp>
    </p:spTree>
    <p:extLst>
      <p:ext uri="{BB962C8B-B14F-4D97-AF65-F5344CB8AC3E}">
        <p14:creationId xmlns:p14="http://schemas.microsoft.com/office/powerpoint/2010/main" val="35816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Notes to presenter:</a:t>
            </a:r>
          </a:p>
          <a:p>
            <a:pPr marL="0" indent="0">
              <a:buNone/>
            </a:pPr>
            <a:endParaRPr lang="en-US" dirty="0"/>
          </a:p>
          <a:p>
            <a:pPr marL="0" indent="0">
              <a:buNone/>
            </a:pPr>
            <a:r>
              <a:rPr lang="en-US" dirty="0"/>
              <a:t>Article 30 establishes an obligation on States Parties to ensure that persons with disabilities are able to participate on a equal basis with other </a:t>
            </a:r>
            <a:r>
              <a:rPr lang="en-US" dirty="0">
                <a:latin typeface="+mj-lt"/>
              </a:rPr>
              <a:t>in cultural life, recreational, leisure, and sporting activities. This article provides States with five appropriate measures to meet this obligation by 1) encouraging and promoting the participation of persons with disabilities, to the fullest extent possible, in mainstream sporting activities at all levels, 2) ensuring persons with disabilities have an opportunity to develop and participate in disability-specific sporting and recreational activities and encourage the provision, on equal basis with others, of instruction, training and resources, 3) ensuring persons with disabilities have access to sporting, recreational tourism venues, 4) ensuring children with disabilities have equal access with other children to participate in play, recreation and leisure and sporting activities, including in the school system, 5) ensuring that persons with disabilities have access to services from those involved in organization of recreational, tourism, leisure and sporting activities</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4</a:t>
            </a:fld>
            <a:endParaRPr lang="en-US" dirty="0"/>
          </a:p>
        </p:txBody>
      </p:sp>
    </p:spTree>
    <p:extLst>
      <p:ext uri="{BB962C8B-B14F-4D97-AF65-F5344CB8AC3E}">
        <p14:creationId xmlns:p14="http://schemas.microsoft.com/office/powerpoint/2010/main" val="11852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lvl="0" indent="0">
              <a:buNone/>
            </a:pPr>
            <a:endParaRPr lang="en-US" dirty="0"/>
          </a:p>
          <a:p>
            <a:pPr marL="0" lvl="0" indent="0">
              <a:buNone/>
            </a:pPr>
            <a:r>
              <a:rPr lang="en-US" dirty="0"/>
              <a:t>Article 32 obligates States Parties to ensure that their international development programing and funding of such programming be inclusive and accessible to persons with disabilities. This obligation created by Article 32 has an important connection to the obligation spoken about in the previous slide with regard to Article 30 and the right of persons with disabilities to </a:t>
            </a:r>
            <a:r>
              <a:rPr lang="en-US" sz="1200" b="0" dirty="0">
                <a:solidFill>
                  <a:schemeClr val="tx1">
                    <a:lumMod val="95000"/>
                    <a:lumOff val="5000"/>
                  </a:schemeClr>
                </a:solidFill>
                <a:latin typeface="+mj-lt"/>
              </a:rPr>
              <a:t>participation in cultural life, recreation, leisure and sport.</a:t>
            </a:r>
          </a:p>
          <a:p>
            <a:pPr marL="0" lvl="0" indent="0">
              <a:buNone/>
            </a:pPr>
            <a:endParaRPr lang="en-US" sz="1200" b="0" dirty="0">
              <a:solidFill>
                <a:schemeClr val="tx1">
                  <a:lumMod val="95000"/>
                  <a:lumOff val="5000"/>
                </a:schemeClr>
              </a:solidFill>
              <a:latin typeface="+mj-lt"/>
            </a:endParaRPr>
          </a:p>
          <a:p>
            <a:pPr marL="0" lvl="0" indent="0">
              <a:buNone/>
            </a:pPr>
            <a:r>
              <a:rPr lang="en-US" sz="1200" b="0" dirty="0">
                <a:solidFill>
                  <a:schemeClr val="tx1">
                    <a:lumMod val="95000"/>
                    <a:lumOff val="5000"/>
                  </a:schemeClr>
                </a:solidFill>
                <a:latin typeface="+mj-lt"/>
              </a:rPr>
              <a:t>Sport is seen a catalyst towards advancing international development work and in turn has become an important part of the programming. There is growing recognition that sport helps the realization of development and peacebuilding programming as it promotes tolerance, respect, and empower minority groups, including persons with disabilities.</a:t>
            </a:r>
            <a:endParaRPr lang="en-US" b="0" dirty="0"/>
          </a:p>
          <a:p>
            <a:pPr marL="0" lvl="0" indent="0">
              <a:buNone/>
            </a:pPr>
            <a:endParaRPr lang="en-US" dirty="0"/>
          </a:p>
          <a:p>
            <a:pPr marL="0" lvl="0" indent="0">
              <a:buNone/>
            </a:pPr>
            <a:r>
              <a:rPr lang="en-US" dirty="0"/>
              <a:t>Together Article 30 and Article 32 of the CRPD recognize not only the importance of sport in the development programming, but also equal access on the basis with other to cultural life, leisure, and recreation, for persons with disabilities. The obligations mean that State Parties must ensure not only that people with disabilities have equal access sport, leisure, cultural life, and recreation activities as well as disability-sporting activities, but that those same States Parties must ensure that their international development programming promoting sport or their funding for such programs are also inclusive and accessible to persons with disabilities in those foreign countries that receive that funding. </a:t>
            </a:r>
          </a:p>
        </p:txBody>
      </p:sp>
      <p:sp>
        <p:nvSpPr>
          <p:cNvPr id="4" name="Slide Number Placeholder 3"/>
          <p:cNvSpPr>
            <a:spLocks noGrp="1"/>
          </p:cNvSpPr>
          <p:nvPr>
            <p:ph type="sldNum" sz="quarter" idx="5"/>
          </p:nvPr>
        </p:nvSpPr>
        <p:spPr/>
        <p:txBody>
          <a:bodyPr/>
          <a:lstStyle/>
          <a:p>
            <a:fld id="{D5D79418-37EB-4378-AD22-89DBB000B0DA}" type="slidenum">
              <a:rPr lang="en-US" smtClean="0"/>
              <a:t>5</a:t>
            </a:fld>
            <a:endParaRPr lang="en-US" dirty="0"/>
          </a:p>
        </p:txBody>
      </p:sp>
    </p:spTree>
    <p:extLst>
      <p:ext uri="{BB962C8B-B14F-4D97-AF65-F5344CB8AC3E}">
        <p14:creationId xmlns:p14="http://schemas.microsoft.com/office/powerpoint/2010/main" val="244389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j-lt"/>
              <a:ea typeface="+mj-ea"/>
              <a:cs typeface="+mj-cs"/>
            </a:endParaRPr>
          </a:p>
          <a:p>
            <a:r>
              <a:rPr lang="en-US" sz="1200" kern="1200" dirty="0">
                <a:solidFill>
                  <a:schemeClr val="tx1"/>
                </a:solidFill>
                <a:latin typeface="+mj-lt"/>
                <a:ea typeface="+mj-ea"/>
                <a:cs typeface="+mj-cs"/>
              </a:rPr>
              <a:t>This sub-title slide poses the following question: </a:t>
            </a:r>
            <a:r>
              <a:rPr lang="en-US" dirty="0"/>
              <a:t>What is the </a:t>
            </a:r>
            <a:r>
              <a:rPr lang="en-US" sz="1200" kern="1200" dirty="0">
                <a:solidFill>
                  <a:schemeClr val="tx1"/>
                </a:solidFill>
                <a:latin typeface="+mn-lt"/>
                <a:ea typeface="+mn-ea"/>
                <a:cs typeface="+mn-cs"/>
              </a:rPr>
              <a:t>importance of access to recreation, sports, and leisure for persons with disabilities?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6</a:t>
            </a:fld>
            <a:endParaRPr lang="en-US" dirty="0"/>
          </a:p>
        </p:txBody>
      </p:sp>
    </p:spTree>
    <p:extLst>
      <p:ext uri="{BB962C8B-B14F-4D97-AF65-F5344CB8AC3E}">
        <p14:creationId xmlns:p14="http://schemas.microsoft.com/office/powerpoint/2010/main" val="332728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pPr algn="l">
              <a:lnSpc>
                <a:spcPct val="170000"/>
              </a:lnSpc>
            </a:pPr>
            <a:r>
              <a:rPr lang="en-US" sz="1200" dirty="0"/>
              <a:t>According to the World Health Organization (WHO) “physical activity confers benefits for the following health outcomes: improved physical fitness (cardiorespiratory and muscular fitness), cardiometabolic health (blood pressure, </a:t>
            </a:r>
            <a:r>
              <a:rPr lang="en-US" sz="1200" dirty="0" err="1"/>
              <a:t>dyslipidaemia</a:t>
            </a:r>
            <a:r>
              <a:rPr lang="en-US" sz="1200" dirty="0"/>
              <a:t>, glucose, and insulin resistance), bone health, [and] cognitive outcomes (academic performance, executive function)”, and among youth with disabilities, physical activity results in improved cognition and may improve physical function in children with intellectual disabilities.</a:t>
            </a:r>
          </a:p>
          <a:p>
            <a:pPr algn="l">
              <a:lnSpc>
                <a:spcPct val="170000"/>
              </a:lnSpc>
            </a:pPr>
            <a:endParaRPr lang="en-US" sz="1200" dirty="0"/>
          </a:p>
          <a:p>
            <a:pPr algn="l">
              <a:lnSpc>
                <a:spcPct val="170000"/>
              </a:lnSpc>
            </a:pPr>
            <a:r>
              <a:rPr lang="en-US" sz="1200" dirty="0"/>
              <a:t>In addition to physical and health benefits, when persons with disabilities participate in recreation, sports, and leisure activities it enhances their self-esteem, social well-being through the development of better relationships. This in turn reduces their isolation and segregation creating a sense of belong in the community. Importantly, the participation of persons with disabilities in these activities also serves to breakdown barriers like social stigma and bias. </a:t>
            </a:r>
          </a:p>
          <a:p>
            <a:pPr algn="l">
              <a:lnSpc>
                <a:spcPct val="170000"/>
              </a:lnSpc>
            </a:pPr>
            <a:endParaRPr lang="en-US" sz="1200" dirty="0"/>
          </a:p>
          <a:p>
            <a:pPr algn="l">
              <a:lnSpc>
                <a:spcPct val="170000"/>
              </a:lnSpc>
            </a:pPr>
            <a:endParaRPr lang="en-US" sz="1200" dirty="0"/>
          </a:p>
          <a:p>
            <a:pPr algn="l">
              <a:lnSpc>
                <a:spcPct val="170000"/>
              </a:lnSpc>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7</a:t>
            </a:fld>
            <a:endParaRPr lang="en-US" dirty="0"/>
          </a:p>
        </p:txBody>
      </p:sp>
    </p:spTree>
    <p:extLst>
      <p:ext uri="{BB962C8B-B14F-4D97-AF65-F5344CB8AC3E}">
        <p14:creationId xmlns:p14="http://schemas.microsoft.com/office/powerpoint/2010/main" val="230408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r>
              <a:rPr lang="en-US" dirty="0"/>
              <a:t>Persons with disabilities on generally face much greater barriers than their non-disabled counterparts in accessing physical activity and sports, often due to a lack of accessible infrastructure, financial support, and appropriate assistive devices and technology.</a:t>
            </a:r>
          </a:p>
          <a:p>
            <a:endParaRPr lang="en-US" dirty="0"/>
          </a:p>
          <a:p>
            <a:r>
              <a:rPr lang="en-US" dirty="0"/>
              <a:t>For the most though part persons with disabilities have had to self-organize to engage in sport, through examples like the </a:t>
            </a:r>
            <a:r>
              <a:rPr lang="en-US" sz="1800" b="0" i="0" u="none" strike="noStrike" baseline="0" dirty="0">
                <a:solidFill>
                  <a:srgbClr val="000000"/>
                </a:solidFill>
                <a:latin typeface="Times New Roman" panose="02020603050405020304" pitchFamily="18" charset="0"/>
              </a:rPr>
              <a:t>Paralympic Games, the Special Olympics World Games and the Deaflympic Games. However, these events and structures do not have the same support from States and many other mainstream sports.</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Attitudinal and environmental barriers poses significantly limit on the ability of persons with disabilities to partake in </a:t>
            </a:r>
            <a:r>
              <a:rPr lang="en-US" sz="1800" kern="1200" dirty="0">
                <a:solidFill>
                  <a:schemeClr val="tx1"/>
                </a:solidFill>
                <a:latin typeface="+mn-lt"/>
                <a:ea typeface="+mn-ea"/>
                <a:cs typeface="+mn-cs"/>
              </a:rPr>
              <a:t>recreation, sports, and leisure activities. State legislation and regulations do not provide equal recognition of or access for persons with disabilities to physical activity, particularly with regarding to mainstream goods, services, training, and spaces thereby creating a segregated approached rather than the mainstream requirement outlined in Article 30.</a:t>
            </a:r>
          </a:p>
          <a:p>
            <a:endParaRPr lang="en-US" sz="1800" kern="1200" dirty="0">
              <a:solidFill>
                <a:schemeClr val="tx1"/>
              </a:solidFill>
              <a:latin typeface="+mn-lt"/>
              <a:ea typeface="+mn-ea"/>
              <a:cs typeface="+mn-cs"/>
            </a:endParaRPr>
          </a:p>
          <a:p>
            <a:r>
              <a:rPr lang="en-US" sz="1800" kern="1200" dirty="0">
                <a:solidFill>
                  <a:schemeClr val="tx1"/>
                </a:solidFill>
                <a:latin typeface="+mn-lt"/>
                <a:ea typeface="+mn-ea"/>
                <a:cs typeface="+mn-cs"/>
              </a:rPr>
              <a:t>Women and girls with disabilities are excluded from physical activities at a much higher rate than men or boys with disabilities as they face intersecting general-based and disability-based discrimination.  </a:t>
            </a:r>
            <a:r>
              <a:rPr lang="en-US" sz="1800" b="0" i="0" u="none" strike="noStrike" baseline="0" dirty="0">
                <a:solidFill>
                  <a:srgbClr val="000000"/>
                </a:solidFill>
                <a:latin typeface="Times New Roman" panose="02020603050405020304" pitchFamily="18" charset="0"/>
              </a:rPr>
              <a:t> </a:t>
            </a: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Private actors/ companies specifically in the areas of tourism, fitness, and wellness lack inclusive and accessible services and venues to allow persons with disabilities to enjoy </a:t>
            </a:r>
            <a:r>
              <a:rPr lang="en-US" sz="1200" kern="1200" dirty="0">
                <a:solidFill>
                  <a:schemeClr val="tx1"/>
                </a:solidFill>
                <a:latin typeface="+mn-lt"/>
                <a:ea typeface="+mn-ea"/>
                <a:cs typeface="+mn-cs"/>
              </a:rPr>
              <a:t>recreation, sports, and leisure activities.</a:t>
            </a: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8</a:t>
            </a:fld>
            <a:endParaRPr lang="en-US" dirty="0"/>
          </a:p>
        </p:txBody>
      </p:sp>
    </p:spTree>
    <p:extLst>
      <p:ext uri="{BB962C8B-B14F-4D97-AF65-F5344CB8AC3E}">
        <p14:creationId xmlns:p14="http://schemas.microsoft.com/office/powerpoint/2010/main" val="893066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United Nation recognizes the importance of and the effective contributions that sport has had on the promotion of education, health, development and peace. As such, sport is a vital part of the 2030 Agenda for Sustainable Development and the 17 goals established by the agenda. Additionally, this integration of sport into the SDGs also recognizes importance of including and providing access for persons with disabilities. Noted by the UN Office on Sport for Development and Peace: participation in sport offers opportunities to empower people with disabilities as it showcases ability, not disability, thus raising awareness and promoting respect. Sport is an effective tool at promoting inclusion regardless of age, race, sex, disability, sexual orientation, religion, or other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approach taken by the SDGs aligns with the obligations established by Articles 30 and 32 of the CRPD to ensure that persons with disabilities have access on an equal basis with others to </a:t>
            </a:r>
            <a:r>
              <a:rPr lang="en-US" sz="1200" kern="1200" dirty="0">
                <a:solidFill>
                  <a:schemeClr val="tx1"/>
                </a:solidFill>
                <a:latin typeface="+mn-lt"/>
                <a:ea typeface="+mn-ea"/>
                <a:cs typeface="+mn-cs"/>
              </a:rPr>
              <a:t>recreation, sports, and leisure activities. Most importantly, this access to sport allows persons with disabilities to realize their full potential and allow them to advocate for changes in society.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D79418-37EB-4378-AD22-89DBB000B0DA}" type="slidenum">
              <a:rPr lang="en-US" smtClean="0"/>
              <a:t>9</a:t>
            </a:fld>
            <a:endParaRPr lang="en-US" dirty="0"/>
          </a:p>
        </p:txBody>
      </p:sp>
    </p:spTree>
    <p:extLst>
      <p:ext uri="{BB962C8B-B14F-4D97-AF65-F5344CB8AC3E}">
        <p14:creationId xmlns:p14="http://schemas.microsoft.com/office/powerpoint/2010/main" val="1541831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26893-9059-400D-A708-615823828BC9}"/>
              </a:ext>
            </a:extLst>
          </p:cNvPr>
          <p:cNvGrpSpPr/>
          <p:nvPr userDrawn="1"/>
        </p:nvGrpSpPr>
        <p:grpSpPr bwMode="ltGray">
          <a:xfrm>
            <a:off x="7232499"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3"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39"/>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7"/>
            <a:ext cx="2743200" cy="365125"/>
          </a:xfrm>
        </p:spPr>
        <p:txBody>
          <a:bodyPr/>
          <a:lstStyle/>
          <a:p>
            <a:fld id="{616D6166-2B42-4F11-BAA6-8ABAE1BE810C}" type="datetimeFigureOut">
              <a:rPr lang="en-US" noProof="0" smtClean="0"/>
              <a:t>9/25/2021</a:t>
            </a:fld>
            <a:endParaRPr lang="en-US" noProof="0" dirty="0"/>
          </a:p>
        </p:txBody>
      </p:sp>
      <p:sp>
        <p:nvSpPr>
          <p:cNvPr id="5" name="Footer Placeholder 4"/>
          <p:cNvSpPr>
            <a:spLocks noGrp="1"/>
          </p:cNvSpPr>
          <p:nvPr>
            <p:ph type="ftr" sz="quarter" idx="11"/>
          </p:nvPr>
        </p:nvSpPr>
        <p:spPr>
          <a:xfrm>
            <a:off x="1242296" y="5936188"/>
            <a:ext cx="6870660" cy="365125"/>
          </a:xfrm>
        </p:spPr>
        <p:txBody>
          <a:bodyPr/>
          <a:lstStyle/>
          <a:p>
            <a:r>
              <a:rPr lang="en-US" noProof="0" dirty="0"/>
              <a:t>Add a footer</a:t>
            </a:r>
          </a:p>
        </p:txBody>
      </p:sp>
      <p:sp>
        <p:nvSpPr>
          <p:cNvPr id="12" name="Rectangle 11">
            <a:extLst>
              <a:ext uri="{FF2B5EF4-FFF2-40B4-BE49-F238E27FC236}">
                <a16:creationId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98DDA9-3997-4600-985C-44C2CABD0BA3}"/>
              </a:ext>
            </a:extLst>
          </p:cNvPr>
          <p:cNvSpPr/>
          <p:nvPr userDrawn="1"/>
        </p:nvSpPr>
        <p:spPr>
          <a:xfrm>
            <a:off x="10606797" y="2590077"/>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88896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2D2AED-B2EF-46D8-BC7C-81AE25C80786}"/>
              </a:ext>
            </a:extLst>
          </p:cNvPr>
          <p:cNvGrpSpPr/>
          <p:nvPr userDrawn="1"/>
        </p:nvGrpSpPr>
        <p:grpSpPr bwMode="ltGray">
          <a:xfrm>
            <a:off x="7232499"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73540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3"/>
            <a:ext cx="5608336" cy="35993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303581" y="5936187"/>
            <a:ext cx="2743200" cy="365125"/>
          </a:xfrm>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a:xfrm>
            <a:off x="2432921"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40074" y="753227"/>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2070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2" y="2336872"/>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303581" y="5936187"/>
            <a:ext cx="2743200" cy="365125"/>
          </a:xfrm>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a:xfrm>
            <a:off x="2432921"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40074" y="753227"/>
            <a:ext cx="1154151" cy="1090789"/>
          </a:xfrm>
        </p:spPr>
        <p:txBody>
          <a:bodyPr/>
          <a:lstStyle/>
          <a:p>
            <a:fld id="{9E3FA76C-C565-46B6-8652-D75785E2521F}" type="slidenum">
              <a:rPr lang="en-US" noProof="0" smtClean="0"/>
              <a:t>‹#›</a:t>
            </a:fld>
            <a:endParaRPr lang="en-US" noProof="0" dirty="0"/>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2"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27573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11309"/>
            <a:ext cx="1154151" cy="1090789"/>
          </a:xfrm>
        </p:spPr>
        <p:txBody>
          <a:bodyPr/>
          <a:lstStyle/>
          <a:p>
            <a:fld id="{9E3FA76C-C565-46B6-8652-D75785E2521F}" type="slidenum">
              <a:rPr lang="en-US" noProof="0" smtClean="0"/>
              <a:t>‹#›</a:t>
            </a:fld>
            <a:endParaRPr lang="en-US" noProof="0" dirty="0"/>
          </a:p>
        </p:txBody>
      </p:sp>
      <p:sp>
        <p:nvSpPr>
          <p:cNvPr id="13" name="SmartArt Placeholder 12">
            <a:extLst>
              <a:ext uri="{FF2B5EF4-FFF2-40B4-BE49-F238E27FC236}">
                <a16:creationId xmlns:a16="http://schemas.microsoft.com/office/drawing/2014/main" id="{DBD7FBFD-679C-4A5B-A176-220004B60453}"/>
              </a:ext>
            </a:extLst>
          </p:cNvPr>
          <p:cNvSpPr>
            <a:spLocks noGrp="1"/>
          </p:cNvSpPr>
          <p:nvPr>
            <p:ph type="dgm" sz="quarter" idx="13"/>
          </p:nvPr>
        </p:nvSpPr>
        <p:spPr>
          <a:xfrm>
            <a:off x="680321"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352599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11615"/>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251400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7FCAB52-C8F0-4659-9B95-C792632631CE}"/>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a:xfrm>
            <a:off x="10729455" y="4709925"/>
            <a:ext cx="1154151" cy="1090789"/>
          </a:xfrm>
        </p:spPr>
        <p:txBody>
          <a:bodyPr/>
          <a:lstStyle/>
          <a:p>
            <a:fld id="{9E3FA76C-C565-46B6-8652-D75785E2521F}" type="slidenum">
              <a:rPr lang="en-US" noProof="0" smtClean="0"/>
              <a:t>‹#›</a:t>
            </a:fld>
            <a:endParaRPr lang="en-US" noProof="0"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noProof="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noProof="0" dirty="0">
                <a:solidFill>
                  <a:schemeClr val="tx1"/>
                </a:solidFill>
                <a:effectLst/>
              </a:rPr>
              <a:t>”</a:t>
            </a:r>
          </a:p>
        </p:txBody>
      </p:sp>
    </p:spTree>
    <p:extLst>
      <p:ext uri="{BB962C8B-B14F-4D97-AF65-F5344CB8AC3E}">
        <p14:creationId xmlns:p14="http://schemas.microsoft.com/office/powerpoint/2010/main" val="33313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B2BD5A-C0EC-4AC1-BBF1-851D8321B964}"/>
              </a:ext>
            </a:extLst>
          </p:cNvPr>
          <p:cNvGrpSpPr/>
          <p:nvPr userDrawn="1"/>
        </p:nvGrpSpPr>
        <p:grpSpPr>
          <a:xfrm rot="5400000">
            <a:off x="188826" y="1282475"/>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5"/>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3"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9047994" y="5936187"/>
            <a:ext cx="2743200" cy="365125"/>
          </a:xfrm>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a:xfrm>
            <a:off x="2177334"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38697" y="4698039"/>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56893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FC60FB4-27C2-4896-9B64-2DFE33815CE2}"/>
              </a:ext>
            </a:extLst>
          </p:cNvPr>
          <p:cNvGrpSpPr/>
          <p:nvPr userDrawn="1"/>
        </p:nvGrpSpPr>
        <p:grpSpPr bwMode="ltGray">
          <a:xfrm>
            <a:off x="7232499"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3" name="Date Placeholder 2"/>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5283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7"/>
            <a:ext cx="2743200" cy="365125"/>
          </a:xfrm>
        </p:spPr>
        <p:txBody>
          <a:bodyPr/>
          <a:lstStyle/>
          <a:p>
            <a:fld id="{616D6166-2B42-4F11-BAA6-8ABAE1BE810C}" type="datetimeFigureOut">
              <a:rPr lang="en-US" noProof="0" smtClean="0"/>
              <a:t>9/25/2021</a:t>
            </a:fld>
            <a:endParaRPr lang="en-US" noProof="0" dirty="0"/>
          </a:p>
        </p:txBody>
      </p:sp>
      <p:sp>
        <p:nvSpPr>
          <p:cNvPr id="4" name="Footer Placeholder 3"/>
          <p:cNvSpPr>
            <a:spLocks noGrp="1"/>
          </p:cNvSpPr>
          <p:nvPr>
            <p:ph type="ftr" sz="quarter" idx="11"/>
          </p:nvPr>
        </p:nvSpPr>
        <p:spPr>
          <a:xfrm>
            <a:off x="2118596" y="5936188"/>
            <a:ext cx="6870660" cy="365125"/>
          </a:xfrm>
        </p:spPr>
        <p:txBody>
          <a:bodyPr/>
          <a:lstStyle/>
          <a:p>
            <a:r>
              <a:rPr lang="en-US" noProof="0" dirty="0"/>
              <a:t>Add a footer</a:t>
            </a:r>
          </a:p>
        </p:txBody>
      </p:sp>
      <p:sp>
        <p:nvSpPr>
          <p:cNvPr id="5" name="Slide Number Placeholder 4"/>
          <p:cNvSpPr>
            <a:spLocks noGrp="1"/>
          </p:cNvSpPr>
          <p:nvPr>
            <p:ph type="sldNum" sz="quarter" idx="12"/>
          </p:nvPr>
        </p:nvSpPr>
        <p:spPr>
          <a:xfrm>
            <a:off x="140493" y="748304"/>
            <a:ext cx="1154151" cy="1090789"/>
          </a:xfrm>
        </p:spPr>
        <p:txBody>
          <a:bodyPr/>
          <a:lstStyle/>
          <a:p>
            <a:fld id="{9E3FA76C-C565-46B6-8652-D75785E2521F}" type="slidenum">
              <a:rPr lang="en-US" noProof="0" smtClean="0"/>
              <a:t>‹#›</a:t>
            </a:fld>
            <a:endParaRPr lang="en-US" noProof="0" dirty="0"/>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noProof="0" dirty="0"/>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3"/>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Click to 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8"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Click to 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2530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bg bwMode="blackWhite">
      <p:bgRef idx="1003">
        <a:schemeClr val="bg2"/>
      </p:bgRef>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074DF2-6D4F-4B58-A82E-6322DB69A6CC}"/>
              </a:ext>
            </a:extLst>
          </p:cNvPr>
          <p:cNvGrpSpPr/>
          <p:nvPr userDrawn="1"/>
        </p:nvGrpSpPr>
        <p:grpSpPr bwMode="ltGray">
          <a:xfrm>
            <a:off x="7232499"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3" name="Date Placeholder 2"/>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202556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49" y="210185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49" y="3044624"/>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49" y="3987398"/>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49" y="4930171"/>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3526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729455" y="2869895"/>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5033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F5BF6C-5F7D-464E-B42E-D194CF355A7E}"/>
              </a:ext>
            </a:extLst>
          </p:cNvPr>
          <p:cNvGrpSpPr/>
          <p:nvPr userDrawn="1"/>
        </p:nvGrpSpPr>
        <p:grpSpPr bwMode="ltGray">
          <a:xfrm rot="5400000">
            <a:off x="7096454" y="1615369"/>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76272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5" y="2336873"/>
            <a:ext cx="4698358" cy="35993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7"/>
            <a:ext cx="2743200" cy="365125"/>
          </a:xfrm>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a:xfrm>
            <a:off x="2137646"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56705" y="753227"/>
            <a:ext cx="1154151" cy="1090789"/>
          </a:xfrm>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20697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0" y="2336873"/>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72713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7"/>
            <a:ext cx="2743200" cy="365125"/>
          </a:xfrm>
        </p:spPr>
        <p:txBody>
          <a:bodyPr/>
          <a:lstStyle/>
          <a:p>
            <a:fld id="{616D6166-2B42-4F11-BAA6-8ABAE1BE810C}" type="datetimeFigureOut">
              <a:rPr lang="en-US" noProof="0" smtClean="0"/>
              <a:t>9/25/2021</a:t>
            </a:fld>
            <a:endParaRPr lang="en-US" noProof="0" dirty="0"/>
          </a:p>
        </p:txBody>
      </p:sp>
      <p:sp>
        <p:nvSpPr>
          <p:cNvPr id="6" name="Footer Placeholder 5"/>
          <p:cNvSpPr>
            <a:spLocks noGrp="1"/>
          </p:cNvSpPr>
          <p:nvPr>
            <p:ph type="ftr" sz="quarter" idx="11"/>
          </p:nvPr>
        </p:nvSpPr>
        <p:spPr>
          <a:xfrm>
            <a:off x="2137646"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56705" y="753227"/>
            <a:ext cx="1154151" cy="1090789"/>
          </a:xfrm>
        </p:spPr>
        <p:txBody>
          <a:bodyPr/>
          <a:lstStyle/>
          <a:p>
            <a:fld id="{9E3FA76C-C565-46B6-8652-D75785E2521F}" type="slidenum">
              <a:rPr lang="en-US" noProof="0" smtClean="0"/>
              <a:t>‹#›</a:t>
            </a:fld>
            <a:endParaRPr lang="en-US" noProof="0" dirty="0"/>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4" y="2161725"/>
            <a:ext cx="9613861" cy="370264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1318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419934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9/25/2021</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19" y="2290763"/>
            <a:ext cx="8396362" cy="31003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46202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6D6166-2B42-4F11-BAA6-8ABAE1BE810C}" type="datetimeFigureOut">
              <a:rPr lang="en-US" noProof="0" smtClean="0"/>
              <a:t>9/25/2021</a:t>
            </a:fld>
            <a:endParaRPr lang="en-US" noProof="0"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noProof="0" dirty="0"/>
              <a:t>Add a footer</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832264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9" r:id="rId5"/>
    <p:sldLayoutId id="2147483665" r:id="rId6"/>
    <p:sldLayoutId id="2147483680" r:id="rId7"/>
    <p:sldLayoutId id="2147483666" r:id="rId8"/>
    <p:sldLayoutId id="2147483682" r:id="rId9"/>
    <p:sldLayoutId id="2147483667" r:id="rId10"/>
    <p:sldLayoutId id="2147483668" r:id="rId11"/>
    <p:sldLayoutId id="2147483681" r:id="rId12"/>
    <p:sldLayoutId id="2147483670" r:id="rId13"/>
    <p:sldLayoutId id="2147483671" r:id="rId14"/>
    <p:sldLayoutId id="2147483672" r:id="rId15"/>
    <p:sldLayoutId id="2147483673" r:id="rId16"/>
    <p:sldLayoutId id="2147483674" r:id="rId17"/>
    <p:sldLayoutId id="2147483678" r:id="rId18"/>
    <p:sldLayoutId id="2147483675"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sanparks.org/groups/disabilities/access_parks/access_parks.php" TargetMode="External"/><Relationship Id="rId3" Type="http://schemas.openxmlformats.org/officeDocument/2006/relationships/slideLayout" Target="../slideLayouts/slideLayout18.xml"/><Relationship Id="rId7" Type="http://schemas.openxmlformats.org/officeDocument/2006/relationships/image" Target="../media/image33.jpeg"/><Relationship Id="rId12"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sv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hyperlink" Target="https://www.paralympic.org/agitos-foundation" TargetMode="External"/><Relationship Id="rId4" Type="http://schemas.openxmlformats.org/officeDocument/2006/relationships/notesSlide" Target="../notesSlides/notesSlide11.xml"/><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38.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m4a"/><Relationship Id="rId7" Type="http://schemas.openxmlformats.org/officeDocument/2006/relationships/image" Target="../media/image15.sv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30.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Graphic 8" descr="Book icon">
            <a:extLst>
              <a:ext uri="{FF2B5EF4-FFF2-40B4-BE49-F238E27FC236}">
                <a16:creationId xmlns:a16="http://schemas.microsoft.com/office/drawing/2014/main" id="{E26792AF-5D39-4A12-8EDD-CC09A60BD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993" y="2961000"/>
            <a:ext cx="936000" cy="936000"/>
          </a:xfrm>
          <a:prstGeom prst="rect">
            <a:avLst/>
          </a:prstGeom>
        </p:spPr>
      </p:pic>
      <p:sp>
        <p:nvSpPr>
          <p:cNvPr id="2" name="Title 1">
            <a:extLst>
              <a:ext uri="{FF2B5EF4-FFF2-40B4-BE49-F238E27FC236}">
                <a16:creationId xmlns:a16="http://schemas.microsoft.com/office/drawing/2014/main" id="{8B98BBFB-4314-436C-A688-96F483D693AB}"/>
              </a:ext>
            </a:extLst>
          </p:cNvPr>
          <p:cNvSpPr>
            <a:spLocks noGrp="1"/>
          </p:cNvSpPr>
          <p:nvPr>
            <p:ph type="ctrTitle"/>
          </p:nvPr>
        </p:nvSpPr>
        <p:spPr/>
        <p:txBody>
          <a:bodyPr anchor="ctr" anchorCtr="0">
            <a:noAutofit/>
          </a:bodyPr>
          <a:lstStyle/>
          <a:p>
            <a:r>
              <a:rPr lang="en-US" sz="3200" b="1" dirty="0">
                <a:latin typeface="+mj-lt"/>
                <a:ea typeface="Barlow Condensed Black"/>
                <a:cs typeface="Barlow Condensed Black"/>
                <a:sym typeface="Barlow Condensed Black"/>
              </a:rPr>
              <a:t>CRPD Article 30 Participation in Sport and Recreation </a:t>
            </a:r>
            <a:endParaRPr lang="en-US" sz="3200" dirty="0"/>
          </a:p>
        </p:txBody>
      </p:sp>
      <p:pic>
        <p:nvPicPr>
          <p:cNvPr id="7" name="Graphic 6" descr="New Wheelchair">
            <a:extLst>
              <a:ext uri="{FF2B5EF4-FFF2-40B4-BE49-F238E27FC236}">
                <a16:creationId xmlns:a16="http://schemas.microsoft.com/office/drawing/2014/main" id="{55F76149-4B52-4CCF-9CD3-3B0DB3C304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3859" y="2770829"/>
            <a:ext cx="1344706" cy="1344706"/>
          </a:xfrm>
          <a:prstGeom prst="rect">
            <a:avLst/>
          </a:prstGeom>
        </p:spPr>
      </p:pic>
      <p:pic>
        <p:nvPicPr>
          <p:cNvPr id="10" name="Picture 9" descr="Diagram&#10;&#10;Description automatically generated">
            <a:extLst>
              <a:ext uri="{FF2B5EF4-FFF2-40B4-BE49-F238E27FC236}">
                <a16:creationId xmlns:a16="http://schemas.microsoft.com/office/drawing/2014/main" id="{4E226777-8424-4EDC-9F68-2A878C42A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4006" y="4381258"/>
            <a:ext cx="2857500" cy="2381250"/>
          </a:xfrm>
          <a:prstGeom prst="rect">
            <a:avLst/>
          </a:prstGeom>
        </p:spPr>
      </p:pic>
      <p:pic>
        <p:nvPicPr>
          <p:cNvPr id="11" name="Audio 10">
            <a:hlinkClick r:id="" action="ppaction://media"/>
            <a:extLst>
              <a:ext uri="{FF2B5EF4-FFF2-40B4-BE49-F238E27FC236}">
                <a16:creationId xmlns:a16="http://schemas.microsoft.com/office/drawing/2014/main" id="{1C604CC6-3299-488F-9408-565D6923EA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6530976"/>
      </p:ext>
    </p:extLst>
  </p:cSld>
  <p:clrMapOvr>
    <a:masterClrMapping/>
  </p:clrMapOvr>
  <mc:AlternateContent xmlns:mc="http://schemas.openxmlformats.org/markup-compatibility/2006" xmlns:p14="http://schemas.microsoft.com/office/powerpoint/2010/main">
    <mc:Choice Requires="p14">
      <p:transition spd="slow" p14:dur="2000" advTm="20627"/>
    </mc:Choice>
    <mc:Fallback xmlns="">
      <p:transition spd="slow" advTm="2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latin typeface="+mn-lt"/>
                <a:ea typeface="+mn-ea"/>
                <a:cs typeface="+mn-cs"/>
              </a:rPr>
              <a:t>I</a:t>
            </a:r>
            <a:r>
              <a:rPr lang="en-US" sz="3600" kern="1200" dirty="0">
                <a:solidFill>
                  <a:schemeClr val="tx1"/>
                </a:solidFill>
                <a:latin typeface="+mn-lt"/>
                <a:ea typeface="+mn-ea"/>
                <a:cs typeface="+mn-cs"/>
              </a:rPr>
              <a:t>mplementation of Article 30 of the CRPD</a:t>
            </a:r>
            <a:endParaRPr lang="en-US" dirty="0"/>
          </a:p>
        </p:txBody>
      </p:sp>
      <p:pic>
        <p:nvPicPr>
          <p:cNvPr id="8" name="Graphic 7" descr="Head with gears">
            <a:extLst>
              <a:ext uri="{FF2B5EF4-FFF2-40B4-BE49-F238E27FC236}">
                <a16:creationId xmlns:a16="http://schemas.microsoft.com/office/drawing/2014/main" id="{9B66F9BE-FA77-452E-9C4F-FCD22676B2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3899" y="2835442"/>
            <a:ext cx="1187116" cy="1187116"/>
          </a:xfrm>
          <a:prstGeom prst="rect">
            <a:avLst/>
          </a:prstGeom>
        </p:spPr>
      </p:pic>
      <p:pic>
        <p:nvPicPr>
          <p:cNvPr id="3" name="Audio 2">
            <a:hlinkClick r:id="" action="ppaction://media"/>
            <a:extLst>
              <a:ext uri="{FF2B5EF4-FFF2-40B4-BE49-F238E27FC236}">
                <a16:creationId xmlns:a16="http://schemas.microsoft.com/office/drawing/2014/main" id="{C786EE29-6E00-4727-AA70-BBC5721BC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843633"/>
      </p:ext>
    </p:extLst>
  </p:cSld>
  <p:clrMapOvr>
    <a:masterClrMapping/>
  </p:clrMapOvr>
  <mc:AlternateContent xmlns:mc="http://schemas.openxmlformats.org/markup-compatibility/2006" xmlns:p14="http://schemas.microsoft.com/office/powerpoint/2010/main">
    <mc:Choice Requires="p14">
      <p:transition spd="slow" p14:dur="2000" advTm="5475"/>
    </mc:Choice>
    <mc:Fallback xmlns="">
      <p:transition spd="slow" advTm="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085" y="555556"/>
            <a:ext cx="1440000" cy="1440000"/>
          </a:xfrm>
          <a:prstGeom prst="rect">
            <a:avLst/>
          </a:prstGeom>
        </p:spPr>
      </p:pic>
      <p:sp>
        <p:nvSpPr>
          <p:cNvPr id="17" name="Title 16">
            <a:extLst>
              <a:ext uri="{FF2B5EF4-FFF2-40B4-BE49-F238E27FC236}">
                <a16:creationId xmlns:a16="http://schemas.microsoft.com/office/drawing/2014/main" id="{A0108D27-F67E-4735-AEB0-D93A86B3291E}"/>
              </a:ext>
            </a:extLst>
          </p:cNvPr>
          <p:cNvSpPr>
            <a:spLocks noGrp="1"/>
          </p:cNvSpPr>
          <p:nvPr>
            <p:ph type="title"/>
          </p:nvPr>
        </p:nvSpPr>
        <p:spPr/>
        <p:txBody>
          <a:bodyPr/>
          <a:lstStyle/>
          <a:p>
            <a:r>
              <a:rPr lang="en-US" b="1" dirty="0"/>
              <a:t>South Africa</a:t>
            </a:r>
            <a:endParaRPr lang="en-US" dirty="0"/>
          </a:p>
        </p:txBody>
      </p:sp>
      <p:sp>
        <p:nvSpPr>
          <p:cNvPr id="18" name="Text Placeholder 17">
            <a:extLst>
              <a:ext uri="{FF2B5EF4-FFF2-40B4-BE49-F238E27FC236}">
                <a16:creationId xmlns:a16="http://schemas.microsoft.com/office/drawing/2014/main" id="{913C07AF-7A75-4CA2-A3A0-EEE8C6F925EC}"/>
              </a:ext>
            </a:extLst>
          </p:cNvPr>
          <p:cNvSpPr>
            <a:spLocks noGrp="1"/>
          </p:cNvSpPr>
          <p:nvPr>
            <p:ph type="body" sz="quarter" idx="18"/>
          </p:nvPr>
        </p:nvSpPr>
        <p:spPr/>
        <p:txBody>
          <a:bodyPr>
            <a:normAutofit/>
          </a:bodyPr>
          <a:lstStyle/>
          <a:p>
            <a:r>
              <a:rPr lang="en-US" b="1" i="0" u="none" strike="noStrike" baseline="0" dirty="0"/>
              <a:t>Angola</a:t>
            </a:r>
            <a:endParaRPr lang="en-US" b="1" dirty="0"/>
          </a:p>
        </p:txBody>
      </p:sp>
      <p:sp>
        <p:nvSpPr>
          <p:cNvPr id="19" name="Text Placeholder 18">
            <a:extLst>
              <a:ext uri="{FF2B5EF4-FFF2-40B4-BE49-F238E27FC236}">
                <a16:creationId xmlns:a16="http://schemas.microsoft.com/office/drawing/2014/main" id="{9D77525B-4801-4C08-9657-39A4499ECA26}"/>
              </a:ext>
            </a:extLst>
          </p:cNvPr>
          <p:cNvSpPr>
            <a:spLocks noGrp="1"/>
          </p:cNvSpPr>
          <p:nvPr>
            <p:ph type="body" sz="quarter" idx="19"/>
          </p:nvPr>
        </p:nvSpPr>
        <p:spPr/>
        <p:txBody>
          <a:bodyPr/>
          <a:lstStyle/>
          <a:p>
            <a:r>
              <a:rPr lang="en-US" b="1" dirty="0"/>
              <a:t>European Union</a:t>
            </a:r>
          </a:p>
        </p:txBody>
      </p:sp>
      <p:pic>
        <p:nvPicPr>
          <p:cNvPr id="2050" name="Picture 2" descr="Kruger National Park (@SANParksKNP) | Twitter">
            <a:extLst>
              <a:ext uri="{FF2B5EF4-FFF2-40B4-BE49-F238E27FC236}">
                <a16:creationId xmlns:a16="http://schemas.microsoft.com/office/drawing/2014/main" id="{A435DF98-AB99-4005-B336-4848B377EF88}"/>
              </a:ext>
            </a:extLst>
          </p:cNvPr>
          <p:cNvPicPr>
            <a:picLocks noGrp="1" noChangeAspect="1" noChangeArrowheads="1"/>
          </p:cNvPicPr>
          <p:nvPr>
            <p:ph sz="quarter" idx="20"/>
          </p:nvPr>
        </p:nvPicPr>
        <p:blipFill>
          <a:blip r:embed="rId7">
            <a:extLst>
              <a:ext uri="{28A0092B-C50C-407E-A947-70E740481C1C}">
                <a14:useLocalDpi xmlns:a14="http://schemas.microsoft.com/office/drawing/2010/main" val="0"/>
              </a:ext>
            </a:extLst>
          </a:blip>
          <a:srcRect/>
          <a:stretch>
            <a:fillRect/>
          </a:stretch>
        </p:blipFill>
        <p:spPr bwMode="auto">
          <a:xfrm>
            <a:off x="1952500" y="2419256"/>
            <a:ext cx="3004594" cy="32211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7F9DF6E-D2B2-4D3F-BAE2-3605844EF02A}"/>
              </a:ext>
            </a:extLst>
          </p:cNvPr>
          <p:cNvSpPr txBox="1"/>
          <p:nvPr/>
        </p:nvSpPr>
        <p:spPr>
          <a:xfrm>
            <a:off x="1875882" y="5781984"/>
            <a:ext cx="3188452" cy="923330"/>
          </a:xfrm>
          <a:prstGeom prst="rect">
            <a:avLst/>
          </a:prstGeom>
          <a:noFill/>
        </p:spPr>
        <p:txBody>
          <a:bodyPr wrap="square" rtlCol="0">
            <a:spAutoFit/>
          </a:bodyPr>
          <a:lstStyle/>
          <a:p>
            <a:pPr algn="ctr"/>
            <a:r>
              <a:rPr lang="en-US" b="1" dirty="0">
                <a:hlinkClick r:id="rId8"/>
              </a:rPr>
              <a:t>Summary of Accessibility in South African National Parks</a:t>
            </a:r>
            <a:endParaRPr lang="en-US" b="1" dirty="0"/>
          </a:p>
        </p:txBody>
      </p:sp>
      <p:pic>
        <p:nvPicPr>
          <p:cNvPr id="43" name="Content Placeholder 42">
            <a:extLst>
              <a:ext uri="{FF2B5EF4-FFF2-40B4-BE49-F238E27FC236}">
                <a16:creationId xmlns:a16="http://schemas.microsoft.com/office/drawing/2014/main" id="{AF683487-0FED-45FC-A7FF-FAE9BA3C20F8}"/>
              </a:ext>
            </a:extLst>
          </p:cNvPr>
          <p:cNvPicPr>
            <a:picLocks noGrp="1" noChangeAspect="1"/>
          </p:cNvPicPr>
          <p:nvPr>
            <p:ph sz="quarter" idx="21"/>
          </p:nvPr>
        </p:nvPicPr>
        <p:blipFill>
          <a:blip r:embed="rId9"/>
          <a:stretch>
            <a:fillRect/>
          </a:stretch>
        </p:blipFill>
        <p:spPr>
          <a:xfrm>
            <a:off x="5843587" y="2888456"/>
            <a:ext cx="2143125" cy="2143125"/>
          </a:xfrm>
        </p:spPr>
      </p:pic>
      <p:sp>
        <p:nvSpPr>
          <p:cNvPr id="44" name="TextBox 43">
            <a:extLst>
              <a:ext uri="{FF2B5EF4-FFF2-40B4-BE49-F238E27FC236}">
                <a16:creationId xmlns:a16="http://schemas.microsoft.com/office/drawing/2014/main" id="{51352F1E-6BCE-4728-A0BC-D719A5FF3A3B}"/>
              </a:ext>
            </a:extLst>
          </p:cNvPr>
          <p:cNvSpPr txBox="1"/>
          <p:nvPr/>
        </p:nvSpPr>
        <p:spPr>
          <a:xfrm>
            <a:off x="5843587" y="5874317"/>
            <a:ext cx="2301792" cy="369332"/>
          </a:xfrm>
          <a:prstGeom prst="rect">
            <a:avLst/>
          </a:prstGeom>
          <a:noFill/>
        </p:spPr>
        <p:txBody>
          <a:bodyPr wrap="square" rtlCol="0">
            <a:spAutoFit/>
          </a:bodyPr>
          <a:lstStyle/>
          <a:p>
            <a:pPr algn="ctr"/>
            <a:r>
              <a:rPr lang="en-US" dirty="0">
                <a:hlinkClick r:id="rId10"/>
              </a:rPr>
              <a:t>Agitos Foundation</a:t>
            </a:r>
            <a:endParaRPr lang="en-US" dirty="0"/>
          </a:p>
        </p:txBody>
      </p:sp>
      <p:pic>
        <p:nvPicPr>
          <p:cNvPr id="2052" name="Picture 4" descr="European Union - Wikipedia">
            <a:extLst>
              <a:ext uri="{FF2B5EF4-FFF2-40B4-BE49-F238E27FC236}">
                <a16:creationId xmlns:a16="http://schemas.microsoft.com/office/drawing/2014/main" id="{3C040E53-29F8-4120-BFB9-CEBE16DADD06}"/>
              </a:ext>
            </a:extLst>
          </p:cNvPr>
          <p:cNvPicPr>
            <a:picLocks noGrp="1" noChangeAspect="1" noChangeArrowheads="1"/>
          </p:cNvPicPr>
          <p:nvPr>
            <p:ph sz="quarter" idx="22"/>
          </p:nvPr>
        </p:nvPicPr>
        <p:blipFill>
          <a:blip r:embed="rId11">
            <a:extLst>
              <a:ext uri="{28A0092B-C50C-407E-A947-70E740481C1C}">
                <a14:useLocalDpi xmlns:a14="http://schemas.microsoft.com/office/drawing/2010/main" val="0"/>
              </a:ext>
            </a:extLst>
          </a:blip>
          <a:srcRect/>
          <a:stretch>
            <a:fillRect/>
          </a:stretch>
        </p:blipFill>
        <p:spPr bwMode="auto">
          <a:xfrm>
            <a:off x="8880475" y="31583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D53C852-3EEF-4563-A041-842BF99535F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5207834"/>
      </p:ext>
    </p:extLst>
  </p:cSld>
  <p:clrMapOvr>
    <a:masterClrMapping/>
  </p:clrMapOvr>
  <mc:AlternateContent xmlns:mc="http://schemas.openxmlformats.org/markup-compatibility/2006" xmlns:p14="http://schemas.microsoft.com/office/powerpoint/2010/main">
    <mc:Choice Requires="p14">
      <p:transition spd="slow" p14:dur="2000" advTm="27781"/>
    </mc:Choice>
    <mc:Fallback xmlns="">
      <p:transition spd="slow" advTm="2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20194-968E-4E61-932C-88985BFDB22E}"/>
              </a:ext>
            </a:extLst>
          </p:cNvPr>
          <p:cNvSpPr>
            <a:spLocks noGrp="1"/>
          </p:cNvSpPr>
          <p:nvPr>
            <p:ph type="title"/>
          </p:nvPr>
        </p:nvSpPr>
        <p:spPr/>
        <p:txBody>
          <a:bodyPr/>
          <a:lstStyle/>
          <a:p>
            <a:r>
              <a:rPr lang="en-US" dirty="0"/>
              <a:t>Wheelchair Basketball</a:t>
            </a:r>
          </a:p>
        </p:txBody>
      </p:sp>
      <p:sp>
        <p:nvSpPr>
          <p:cNvPr id="6" name="Content Placeholder 5">
            <a:extLst>
              <a:ext uri="{FF2B5EF4-FFF2-40B4-BE49-F238E27FC236}">
                <a16:creationId xmlns:a16="http://schemas.microsoft.com/office/drawing/2014/main" id="{3C1FE94F-8AF2-4BA9-9ECB-A3507D370A93}"/>
              </a:ext>
            </a:extLst>
          </p:cNvPr>
          <p:cNvSpPr>
            <a:spLocks noGrp="1"/>
          </p:cNvSpPr>
          <p:nvPr>
            <p:ph sz="half" idx="1"/>
          </p:nvPr>
        </p:nvSpPr>
        <p:spPr>
          <a:xfrm>
            <a:off x="680320" y="2336873"/>
            <a:ext cx="4698358" cy="3185622"/>
          </a:xfrm>
        </p:spPr>
        <p:txBody>
          <a:bodyPr/>
          <a:lstStyle/>
          <a:p>
            <a:pPr marL="0" indent="0">
              <a:buNone/>
            </a:pPr>
            <a:r>
              <a:rPr lang="en-US" dirty="0"/>
              <a:t>The International Committee of the Red Cross (ICRC) engages in sports initiatives for persons with disabilities in Syria, South Sudan, India, Ethiopia, and Afghanistan with the goal of breaking down stigma associated with physical disability</a:t>
            </a:r>
          </a:p>
        </p:txBody>
      </p:sp>
      <p:pic>
        <p:nvPicPr>
          <p:cNvPr id="9" name="Content Placeholder 8">
            <a:extLst>
              <a:ext uri="{FF2B5EF4-FFF2-40B4-BE49-F238E27FC236}">
                <a16:creationId xmlns:a16="http://schemas.microsoft.com/office/drawing/2014/main" id="{A44ABFB6-03B2-4ABB-9AC3-5FF98F04C092}"/>
              </a:ext>
            </a:extLst>
          </p:cNvPr>
          <p:cNvPicPr>
            <a:picLocks noGrp="1" noChangeAspect="1"/>
          </p:cNvPicPr>
          <p:nvPr>
            <p:ph sz="half" idx="2"/>
          </p:nvPr>
        </p:nvPicPr>
        <p:blipFill>
          <a:blip r:embed="rId5"/>
          <a:stretch>
            <a:fillRect/>
          </a:stretch>
        </p:blipFill>
        <p:spPr>
          <a:xfrm>
            <a:off x="7134392" y="2241163"/>
            <a:ext cx="4700588" cy="3525441"/>
          </a:xfrm>
        </p:spPr>
      </p:pic>
      <p:pic>
        <p:nvPicPr>
          <p:cNvPr id="11" name="Graphic 10" descr="Basketball">
            <a:extLst>
              <a:ext uri="{FF2B5EF4-FFF2-40B4-BE49-F238E27FC236}">
                <a16:creationId xmlns:a16="http://schemas.microsoft.com/office/drawing/2014/main" id="{8E83FA3A-B6D4-4EA6-B2AA-1B3053FC58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0453" y="753228"/>
            <a:ext cx="1164521" cy="1164521"/>
          </a:xfrm>
          <a:prstGeom prst="rect">
            <a:avLst/>
          </a:prstGeom>
        </p:spPr>
      </p:pic>
      <p:pic>
        <p:nvPicPr>
          <p:cNvPr id="2" name="Audio 1">
            <a:hlinkClick r:id="" action="ppaction://media"/>
            <a:extLst>
              <a:ext uri="{FF2B5EF4-FFF2-40B4-BE49-F238E27FC236}">
                <a16:creationId xmlns:a16="http://schemas.microsoft.com/office/drawing/2014/main" id="{2F7BA13D-7DA4-4811-9933-505DD73BBC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0388599"/>
      </p:ext>
    </p:extLst>
  </p:cSld>
  <p:clrMapOvr>
    <a:masterClrMapping/>
  </p:clrMapOvr>
  <mc:AlternateContent xmlns:mc="http://schemas.openxmlformats.org/markup-compatibility/2006" xmlns:p14="http://schemas.microsoft.com/office/powerpoint/2010/main">
    <mc:Choice Requires="p14">
      <p:transition spd="slow" p14:dur="2000" advTm="31828"/>
    </mc:Choice>
    <mc:Fallback xmlns="">
      <p:transition spd="slow" advTm="3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94519-397F-4811-9E55-E7E8C39A9C44}"/>
              </a:ext>
            </a:extLst>
          </p:cNvPr>
          <p:cNvSpPr>
            <a:spLocks noGrp="1"/>
          </p:cNvSpPr>
          <p:nvPr>
            <p:ph type="title"/>
          </p:nvPr>
        </p:nvSpPr>
        <p:spPr/>
        <p:txBody>
          <a:bodyPr/>
          <a:lstStyle/>
          <a:p>
            <a:r>
              <a:rPr lang="en-US" dirty="0"/>
              <a:t>Summary</a:t>
            </a:r>
          </a:p>
        </p:txBody>
      </p:sp>
      <p:pic>
        <p:nvPicPr>
          <p:cNvPr id="5" name="Graphic 4" descr="New Wheelchair">
            <a:extLst>
              <a:ext uri="{FF2B5EF4-FFF2-40B4-BE49-F238E27FC236}">
                <a16:creationId xmlns:a16="http://schemas.microsoft.com/office/drawing/2014/main" id="{02E05876-90C2-49B3-886B-54116CE408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52" y="4613615"/>
            <a:ext cx="1373070" cy="1373070"/>
          </a:xfrm>
          <a:prstGeom prst="rect">
            <a:avLst/>
          </a:prstGeom>
        </p:spPr>
      </p:pic>
      <p:sp>
        <p:nvSpPr>
          <p:cNvPr id="6" name="TextBox 5">
            <a:extLst>
              <a:ext uri="{FF2B5EF4-FFF2-40B4-BE49-F238E27FC236}">
                <a16:creationId xmlns:a16="http://schemas.microsoft.com/office/drawing/2014/main" id="{AE3B87E5-33FA-421C-8536-14958D80637A}"/>
              </a:ext>
            </a:extLst>
          </p:cNvPr>
          <p:cNvSpPr txBox="1"/>
          <p:nvPr/>
        </p:nvSpPr>
        <p:spPr>
          <a:xfrm>
            <a:off x="282633" y="204568"/>
            <a:ext cx="1158250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Persons with disabilities have a right to participate on a equal basis with others </a:t>
            </a:r>
            <a:r>
              <a:rPr lang="en-US" dirty="0">
                <a:latin typeface="+mj-lt"/>
              </a:rPr>
              <a:t>in cultural life, recreational, leisure, and sporting activities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Participation in physical activity provides a number of benefits for persons with disabilities including:</a:t>
            </a:r>
            <a:endParaRPr lang="en-US" dirty="0"/>
          </a:p>
          <a:p>
            <a:pPr marL="742950" lvl="1" indent="-285750">
              <a:buFont typeface="Wingdings" panose="05000000000000000000" pitchFamily="2" charset="2"/>
              <a:buChar char="§"/>
            </a:pPr>
            <a:r>
              <a:rPr lang="en-US" dirty="0"/>
              <a:t>Physical and mental health benefits</a:t>
            </a:r>
          </a:p>
          <a:p>
            <a:pPr marL="742950" lvl="1" indent="-285750">
              <a:buFont typeface="Wingdings" panose="05000000000000000000" pitchFamily="2" charset="2"/>
              <a:buChar char="§"/>
            </a:pPr>
            <a:r>
              <a:rPr lang="en-US" dirty="0"/>
              <a:t>Social inclusion</a:t>
            </a:r>
          </a:p>
          <a:p>
            <a:pPr marL="742950" lvl="1" indent="-285750">
              <a:buFont typeface="Wingdings" panose="05000000000000000000" pitchFamily="2" charset="2"/>
              <a:buChar char="§"/>
            </a:pPr>
            <a:r>
              <a:rPr lang="en-US" dirty="0"/>
              <a:t>Promotes self-esteem</a:t>
            </a:r>
          </a:p>
          <a:p>
            <a:pPr marL="742950" lvl="1" indent="-285750">
              <a:buFont typeface="Wingdings" panose="05000000000000000000" pitchFamily="2" charset="2"/>
              <a:buChar char="§"/>
            </a:pPr>
            <a:r>
              <a:rPr lang="en-US" dirty="0"/>
              <a:t>Reduces isolation</a:t>
            </a:r>
          </a:p>
          <a:p>
            <a:pPr marL="742950" lvl="1" indent="-285750">
              <a:buFont typeface="Wingdings" panose="05000000000000000000" pitchFamily="2" charset="2"/>
              <a:buChar char="§"/>
            </a:pPr>
            <a:r>
              <a:rPr lang="en-US" dirty="0"/>
              <a:t>Provides a sense of community and belonging </a:t>
            </a:r>
          </a:p>
          <a:p>
            <a:pPr marL="742950" lvl="1" indent="-285750">
              <a:buFont typeface="Wingdings" panose="05000000000000000000" pitchFamily="2" charset="2"/>
              <a:buChar char="§"/>
            </a:pPr>
            <a:endParaRPr lang="en-US" dirty="0"/>
          </a:p>
          <a:p>
            <a:pPr marL="285750" indent="-285750">
              <a:buFont typeface="Arial" panose="020B0604020202020204" pitchFamily="34" charset="0"/>
              <a:buChar char="•"/>
            </a:pPr>
            <a:r>
              <a:rPr lang="en-US" dirty="0"/>
              <a:t>Articles 30 and 32 of the CRPD requires States to ensure not only that persons with disabilities have equal access to </a:t>
            </a:r>
            <a:r>
              <a:rPr lang="en-US" dirty="0">
                <a:latin typeface="+mj-lt"/>
              </a:rPr>
              <a:t>cultural life, recreational, leisure, and sporting activities, but also that funding and programming related to international development involving sport are also accessible and inclusive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t>Sport is a </a:t>
            </a:r>
            <a:r>
              <a:rPr lang="en-US" dirty="0"/>
              <a:t>powerful tool for inclusion, peacebuilding, and achieving the Sustainable Development Agenda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Audio 7">
            <a:hlinkClick r:id="" action="ppaction://media"/>
            <a:extLst>
              <a:ext uri="{FF2B5EF4-FFF2-40B4-BE49-F238E27FC236}">
                <a16:creationId xmlns:a16="http://schemas.microsoft.com/office/drawing/2014/main" id="{81AC88AB-A19F-4391-80FC-95A47F8533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0106426"/>
      </p:ext>
    </p:extLst>
  </p:cSld>
  <p:clrMapOvr>
    <a:masterClrMapping/>
  </p:clrMapOvr>
  <mc:AlternateContent xmlns:mc="http://schemas.openxmlformats.org/markup-compatibility/2006" xmlns:p14="http://schemas.microsoft.com/office/powerpoint/2010/main">
    <mc:Choice Requires="p14">
      <p:transition spd="slow" p14:dur="2000" advTm="68627"/>
    </mc:Choice>
    <mc:Fallback xmlns="">
      <p:transition spd="slow" advTm="6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t>Key Content and Learning Objectives</a:t>
            </a:r>
          </a:p>
        </p:txBody>
      </p:sp>
      <p:sp>
        <p:nvSpPr>
          <p:cNvPr id="4" name="Content Placeholder 3">
            <a:extLst>
              <a:ext uri="{FF2B5EF4-FFF2-40B4-BE49-F238E27FC236}">
                <a16:creationId xmlns:a16="http://schemas.microsoft.com/office/drawing/2014/main" id="{D48ECDE3-4523-46B8-B1B3-4DCE5EF70DC2}"/>
              </a:ext>
            </a:extLst>
          </p:cNvPr>
          <p:cNvSpPr>
            <a:spLocks noGrp="1"/>
          </p:cNvSpPr>
          <p:nvPr>
            <p:ph sz="half" idx="2"/>
          </p:nvPr>
        </p:nvSpPr>
        <p:spPr>
          <a:xfrm>
            <a:off x="422031" y="3429000"/>
            <a:ext cx="11444733" cy="3116180"/>
          </a:xfrm>
        </p:spPr>
        <p:txBody>
          <a:bodyPr>
            <a:normAutofit/>
          </a:bodyPr>
          <a:lstStyle/>
          <a:p>
            <a:pPr marL="457200" indent="-228600">
              <a:lnSpc>
                <a:spcPct val="90000"/>
              </a:lnSpc>
              <a:spcAft>
                <a:spcPts val="600"/>
              </a:spcAft>
              <a:buSzPct val="70000"/>
              <a:buFont typeface="Arial" panose="020B0604020202020204" pitchFamily="34" charset="0"/>
              <a:buChar char="•"/>
            </a:pPr>
            <a:r>
              <a:rPr lang="en-US" sz="2000" kern="1200" dirty="0">
                <a:solidFill>
                  <a:schemeClr val="tx1"/>
                </a:solidFill>
                <a:latin typeface="+mn-lt"/>
                <a:ea typeface="+mn-ea"/>
                <a:cs typeface="+mn-cs"/>
              </a:rPr>
              <a:t>Understand the provisions on </a:t>
            </a:r>
            <a:r>
              <a:rPr lang="en-US" sz="2000" dirty="0"/>
              <a:t>sport, cultural life, leisure, and recreation activities </a:t>
            </a:r>
            <a:r>
              <a:rPr lang="en-US" sz="2000" kern="1200" dirty="0">
                <a:solidFill>
                  <a:schemeClr val="tx1"/>
                </a:solidFill>
                <a:latin typeface="+mn-lt"/>
                <a:ea typeface="+mn-ea"/>
                <a:cs typeface="+mn-cs"/>
              </a:rPr>
              <a:t>in the CRPD</a:t>
            </a:r>
          </a:p>
          <a:p>
            <a:pPr marL="457200" indent="-228600">
              <a:lnSpc>
                <a:spcPct val="90000"/>
              </a:lnSpc>
              <a:spcAft>
                <a:spcPts val="600"/>
              </a:spcAft>
              <a:buSzPct val="70000"/>
              <a:buFont typeface="Arial" panose="020B0604020202020204" pitchFamily="34" charset="0"/>
              <a:buChar char="•"/>
            </a:pPr>
            <a:r>
              <a:rPr lang="en-US" sz="2000" kern="1200" dirty="0">
                <a:solidFill>
                  <a:schemeClr val="tx1"/>
                </a:solidFill>
                <a:latin typeface="+mn-lt"/>
                <a:ea typeface="+mn-ea"/>
                <a:cs typeface="+mn-cs"/>
              </a:rPr>
              <a:t>Highlight the importance of access to recreation, sports, and leisure for persons with disabilities</a:t>
            </a:r>
          </a:p>
          <a:p>
            <a:pPr marL="457200" indent="-228600">
              <a:lnSpc>
                <a:spcPct val="90000"/>
              </a:lnSpc>
              <a:spcAft>
                <a:spcPts val="600"/>
              </a:spcAft>
              <a:buSzPct val="70000"/>
              <a:buFont typeface="Arial" panose="020B0604020202020204" pitchFamily="34" charset="0"/>
              <a:buChar char="•"/>
            </a:pPr>
            <a:r>
              <a:rPr lang="en-US" sz="2000" kern="1200" dirty="0">
                <a:solidFill>
                  <a:schemeClr val="tx1"/>
                </a:solidFill>
                <a:latin typeface="+mn-lt"/>
                <a:ea typeface="+mn-ea"/>
                <a:cs typeface="+mn-cs"/>
              </a:rPr>
              <a:t>Identify the ways in which the rights of persons with disabilities to participate in sports have been denied</a:t>
            </a:r>
          </a:p>
          <a:p>
            <a:pPr marL="457200" indent="-228600">
              <a:lnSpc>
                <a:spcPct val="90000"/>
              </a:lnSpc>
              <a:spcAft>
                <a:spcPts val="600"/>
              </a:spcAft>
              <a:buSzPct val="70000"/>
              <a:buFont typeface="Arial" panose="020B0604020202020204" pitchFamily="34" charset="0"/>
              <a:buChar char="•"/>
            </a:pPr>
            <a:r>
              <a:rPr lang="en-US" sz="2000" kern="1200" dirty="0">
                <a:solidFill>
                  <a:schemeClr val="tx1"/>
                </a:solidFill>
                <a:latin typeface="+mn-lt"/>
                <a:ea typeface="+mn-ea"/>
                <a:cs typeface="+mn-cs"/>
              </a:rPr>
              <a:t>Examine the emerging practice in the implementation of Article 30 of the CRPD</a:t>
            </a:r>
          </a:p>
          <a:p>
            <a:endParaRPr lang="en-US" dirty="0"/>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10643" y="677162"/>
            <a:ext cx="1208904" cy="1208904"/>
          </a:xfrm>
          <a:prstGeom prst="rect">
            <a:avLst/>
          </a:prstGeom>
        </p:spPr>
      </p:pic>
      <p:sp>
        <p:nvSpPr>
          <p:cNvPr id="6" name="Text Placeholder 2">
            <a:extLst>
              <a:ext uri="{FF2B5EF4-FFF2-40B4-BE49-F238E27FC236}">
                <a16:creationId xmlns:a16="http://schemas.microsoft.com/office/drawing/2014/main" id="{77042DF5-0021-418E-A9F4-C5C959E5C50F}"/>
              </a:ext>
            </a:extLst>
          </p:cNvPr>
          <p:cNvSpPr txBox="1">
            <a:spLocks/>
          </p:cNvSpPr>
          <p:nvPr/>
        </p:nvSpPr>
        <p:spPr>
          <a:xfrm>
            <a:off x="218364" y="2033517"/>
            <a:ext cx="11801183" cy="1080938"/>
          </a:xfrm>
          <a:prstGeom prst="rect">
            <a:avLst/>
          </a:prstGeom>
        </p:spPr>
        <p:txBody>
          <a:bodyPr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500" dirty="0"/>
              <a:t>This Module discusses access to sport, cultural life, leisure, and recreation activities in the specific context of the Convention on the Rights of Persons with Disabilities (CRPD). It aims to:</a:t>
            </a:r>
          </a:p>
          <a:p>
            <a:endParaRPr lang="en-US" dirty="0"/>
          </a:p>
        </p:txBody>
      </p:sp>
      <p:pic>
        <p:nvPicPr>
          <p:cNvPr id="7" name="Audio 6">
            <a:hlinkClick r:id="" action="ppaction://media"/>
            <a:extLst>
              <a:ext uri="{FF2B5EF4-FFF2-40B4-BE49-F238E27FC236}">
                <a16:creationId xmlns:a16="http://schemas.microsoft.com/office/drawing/2014/main" id="{F0A0AFE2-6663-4F7F-AC35-CFC97DC17C0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6089549"/>
      </p:ext>
    </p:extLst>
  </p:cSld>
  <p:clrMapOvr>
    <a:masterClrMapping/>
  </p:clrMapOvr>
  <mc:AlternateContent xmlns:mc="http://schemas.openxmlformats.org/markup-compatibility/2006" xmlns:p14="http://schemas.microsoft.com/office/powerpoint/2010/main">
    <mc:Choice Requires="p14">
      <p:transition spd="slow" p14:dur="2000" advTm="48120"/>
    </mc:Choice>
    <mc:Fallback xmlns="">
      <p:transition spd="slow" advTm="4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176D47-6073-4D96-A6FE-250BB39B69BD}"/>
              </a:ext>
            </a:extLst>
          </p:cNvPr>
          <p:cNvSpPr>
            <a:spLocks noGrp="1"/>
          </p:cNvSpPr>
          <p:nvPr>
            <p:ph type="title"/>
          </p:nvPr>
        </p:nvSpPr>
        <p:spPr/>
        <p:txBody>
          <a:bodyPr/>
          <a:lstStyle/>
          <a:p>
            <a:r>
              <a:rPr lang="en-US" dirty="0"/>
              <a:t>Articles 30 &amp; 32 of the CRPD</a:t>
            </a:r>
          </a:p>
        </p:txBody>
      </p:sp>
      <p:pic>
        <p:nvPicPr>
          <p:cNvPr id="8" name="Graphic 7" descr="Document">
            <a:extLst>
              <a:ext uri="{FF2B5EF4-FFF2-40B4-BE49-F238E27FC236}">
                <a16:creationId xmlns:a16="http://schemas.microsoft.com/office/drawing/2014/main" id="{81D64C25-EF1D-4ACD-BA30-09911A1DC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7700" y="2795412"/>
            <a:ext cx="1206500" cy="1206500"/>
          </a:xfrm>
          <a:prstGeom prst="rect">
            <a:avLst/>
          </a:prstGeom>
        </p:spPr>
      </p:pic>
      <p:pic>
        <p:nvPicPr>
          <p:cNvPr id="2" name="Audio 1">
            <a:hlinkClick r:id="" action="ppaction://media"/>
            <a:extLst>
              <a:ext uri="{FF2B5EF4-FFF2-40B4-BE49-F238E27FC236}">
                <a16:creationId xmlns:a16="http://schemas.microsoft.com/office/drawing/2014/main" id="{F5DCB86B-45C4-4834-9DDF-F41D167797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1399835"/>
      </p:ext>
    </p:extLst>
  </p:cSld>
  <p:clrMapOvr>
    <a:masterClrMapping/>
  </p:clrMapOvr>
  <mc:AlternateContent xmlns:mc="http://schemas.openxmlformats.org/markup-compatibility/2006" xmlns:p14="http://schemas.microsoft.com/office/powerpoint/2010/main">
    <mc:Choice Requires="p14">
      <p:transition spd="slow" p14:dur="2000" advTm="5283"/>
    </mc:Choice>
    <mc:Fallback xmlns="">
      <p:transition spd="slow" advTm="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533EC9-64D1-4E7A-A25A-84D8E6C7E401}"/>
              </a:ext>
            </a:extLst>
          </p:cNvPr>
          <p:cNvSpPr>
            <a:spLocks noGrp="1"/>
          </p:cNvSpPr>
          <p:nvPr>
            <p:ph type="title"/>
          </p:nvPr>
        </p:nvSpPr>
        <p:spPr/>
        <p:txBody>
          <a:bodyPr>
            <a:normAutofit/>
          </a:bodyPr>
          <a:lstStyle/>
          <a:p>
            <a:r>
              <a:rPr lang="en-US" dirty="0"/>
              <a:t>CRPD </a:t>
            </a:r>
            <a:r>
              <a:rPr lang="en-US" sz="3600" b="1" dirty="0">
                <a:solidFill>
                  <a:schemeClr val="tx1">
                    <a:lumMod val="95000"/>
                    <a:lumOff val="5000"/>
                  </a:schemeClr>
                </a:solidFill>
                <a:latin typeface="+mj-lt"/>
              </a:rPr>
              <a:t>Article 30 – Participation in cultural life, recreation, leisure and sport</a:t>
            </a:r>
            <a:endParaRPr lang="en-US" dirty="0"/>
          </a:p>
        </p:txBody>
      </p:sp>
      <p:sp>
        <p:nvSpPr>
          <p:cNvPr id="6" name="Content Placeholder 5">
            <a:extLst>
              <a:ext uri="{FF2B5EF4-FFF2-40B4-BE49-F238E27FC236}">
                <a16:creationId xmlns:a16="http://schemas.microsoft.com/office/drawing/2014/main" id="{F787C2C6-EDEB-4911-83C9-E94B03CD3699}"/>
              </a:ext>
            </a:extLst>
          </p:cNvPr>
          <p:cNvSpPr>
            <a:spLocks noGrp="1"/>
          </p:cNvSpPr>
          <p:nvPr>
            <p:ph sz="half" idx="1"/>
          </p:nvPr>
        </p:nvSpPr>
        <p:spPr>
          <a:xfrm>
            <a:off x="410308" y="2180492"/>
            <a:ext cx="11452829" cy="4376719"/>
          </a:xfrm>
        </p:spPr>
        <p:txBody>
          <a:bodyPr>
            <a:normAutofit fontScale="85000" lnSpcReduction="10000"/>
          </a:bodyPr>
          <a:lstStyle/>
          <a:p>
            <a:pPr marL="0" indent="0">
              <a:lnSpc>
                <a:spcPct val="150000"/>
              </a:lnSpc>
              <a:buNone/>
            </a:pPr>
            <a:r>
              <a:rPr lang="en-US" sz="2500" b="1" u="sng" dirty="0"/>
              <a:t>Article 30 requires States Parties:</a:t>
            </a:r>
          </a:p>
          <a:p>
            <a:pPr>
              <a:lnSpc>
                <a:spcPct val="150000"/>
              </a:lnSpc>
            </a:pPr>
            <a:r>
              <a:rPr lang="en-US" sz="1800" dirty="0">
                <a:latin typeface="+mj-lt"/>
              </a:rPr>
              <a:t>to </a:t>
            </a:r>
            <a:r>
              <a:rPr lang="en-US" sz="1800" b="1" dirty="0">
                <a:latin typeface="+mj-lt"/>
              </a:rPr>
              <a:t>encourage and promote </a:t>
            </a:r>
            <a:r>
              <a:rPr lang="en-US" sz="1800" dirty="0">
                <a:latin typeface="+mj-lt"/>
              </a:rPr>
              <a:t>the participation, to the fullest extent possible, of persons with disabilities </a:t>
            </a:r>
            <a:r>
              <a:rPr lang="en-US" sz="1800" b="1" dirty="0">
                <a:latin typeface="+mj-lt"/>
              </a:rPr>
              <a:t>in mainstream sporting activities at all levels;</a:t>
            </a:r>
          </a:p>
          <a:p>
            <a:pPr>
              <a:lnSpc>
                <a:spcPct val="150000"/>
              </a:lnSpc>
            </a:pPr>
            <a:r>
              <a:rPr lang="en-US" sz="1800" dirty="0">
                <a:latin typeface="+mj-lt"/>
              </a:rPr>
              <a:t>to ensure that persons with disabilities have an </a:t>
            </a:r>
            <a:r>
              <a:rPr lang="en-US" sz="1800" b="1" dirty="0">
                <a:latin typeface="+mj-lt"/>
              </a:rPr>
              <a:t>opportunity to organize, develop and participate in disability-specific sporting </a:t>
            </a:r>
            <a:r>
              <a:rPr lang="en-US" sz="1800" dirty="0">
                <a:latin typeface="+mj-lt"/>
              </a:rPr>
              <a:t>and recreational activities and, to this end, encourage the provision, on an equal basis with others, of appropriate instruction, training and resources;</a:t>
            </a:r>
          </a:p>
          <a:p>
            <a:pPr>
              <a:lnSpc>
                <a:spcPct val="150000"/>
              </a:lnSpc>
            </a:pPr>
            <a:r>
              <a:rPr lang="en-US" sz="1800" dirty="0">
                <a:latin typeface="+mj-lt"/>
              </a:rPr>
              <a:t>to ensure that persons with disabilities have </a:t>
            </a:r>
            <a:r>
              <a:rPr lang="en-US" sz="1800" b="1" dirty="0">
                <a:latin typeface="+mj-lt"/>
              </a:rPr>
              <a:t>access to sporting, recreational and tourism venues</a:t>
            </a:r>
            <a:r>
              <a:rPr lang="en-US" sz="1800" dirty="0">
                <a:latin typeface="+mj-lt"/>
              </a:rPr>
              <a:t>;</a:t>
            </a:r>
          </a:p>
          <a:p>
            <a:pPr>
              <a:lnSpc>
                <a:spcPct val="150000"/>
              </a:lnSpc>
            </a:pPr>
            <a:r>
              <a:rPr lang="en-US" sz="1800" dirty="0">
                <a:latin typeface="+mj-lt"/>
              </a:rPr>
              <a:t>to ensure that children with disabilities have equal access with other children to participation in play, recreation and leisure and sporting activities, </a:t>
            </a:r>
            <a:r>
              <a:rPr lang="en-US" sz="1800" b="1" dirty="0">
                <a:latin typeface="+mj-lt"/>
              </a:rPr>
              <a:t>including those activities in the school system</a:t>
            </a:r>
          </a:p>
          <a:p>
            <a:pPr>
              <a:lnSpc>
                <a:spcPct val="150000"/>
              </a:lnSpc>
            </a:pPr>
            <a:r>
              <a:rPr lang="en-US" sz="1800" dirty="0">
                <a:latin typeface="+mj-lt"/>
              </a:rPr>
              <a:t>to ensure that persons with disabilities have access to services from those involved in the organization of recreational, tourism, leisure and sporting activities</a:t>
            </a:r>
          </a:p>
          <a:p>
            <a:pPr marL="0" indent="0">
              <a:buNone/>
            </a:pPr>
            <a:endParaRPr lang="en-US" dirty="0"/>
          </a:p>
        </p:txBody>
      </p:sp>
      <p:pic>
        <p:nvPicPr>
          <p:cNvPr id="9" name="Graphic 8" descr="Court">
            <a:extLst>
              <a:ext uri="{FF2B5EF4-FFF2-40B4-BE49-F238E27FC236}">
                <a16:creationId xmlns:a16="http://schemas.microsoft.com/office/drawing/2014/main" id="{2E73AC5A-EF80-488A-BC02-8040E15B9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442" y="676753"/>
            <a:ext cx="1233888" cy="1233888"/>
          </a:xfrm>
          <a:prstGeom prst="rect">
            <a:avLst/>
          </a:prstGeom>
        </p:spPr>
      </p:pic>
      <p:pic>
        <p:nvPicPr>
          <p:cNvPr id="2" name="Audio 1">
            <a:hlinkClick r:id="" action="ppaction://media"/>
            <a:extLst>
              <a:ext uri="{FF2B5EF4-FFF2-40B4-BE49-F238E27FC236}">
                <a16:creationId xmlns:a16="http://schemas.microsoft.com/office/drawing/2014/main" id="{505D5FDB-AEB3-4244-B1BA-CE00F1F7A3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9613871"/>
      </p:ext>
    </p:extLst>
  </p:cSld>
  <p:clrMapOvr>
    <a:masterClrMapping/>
  </p:clrMapOvr>
  <mc:AlternateContent xmlns:mc="http://schemas.openxmlformats.org/markup-compatibility/2006" xmlns:p14="http://schemas.microsoft.com/office/powerpoint/2010/main">
    <mc:Choice Requires="p14">
      <p:transition spd="slow" p14:dur="2000" advTm="83019"/>
    </mc:Choice>
    <mc:Fallback xmlns="">
      <p:transition spd="slow" advTm="8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9635-4E13-4C7E-AD22-C12847950684}"/>
              </a:ext>
            </a:extLst>
          </p:cNvPr>
          <p:cNvSpPr>
            <a:spLocks noGrp="1"/>
          </p:cNvSpPr>
          <p:nvPr>
            <p:ph type="title"/>
          </p:nvPr>
        </p:nvSpPr>
        <p:spPr/>
        <p:txBody>
          <a:bodyPr/>
          <a:lstStyle/>
          <a:p>
            <a:r>
              <a:rPr lang="en-US" dirty="0"/>
              <a:t>Article 32 of the CRPD</a:t>
            </a:r>
          </a:p>
        </p:txBody>
      </p:sp>
      <p:sp>
        <p:nvSpPr>
          <p:cNvPr id="8" name="Text Placeholder 7">
            <a:extLst>
              <a:ext uri="{FF2B5EF4-FFF2-40B4-BE49-F238E27FC236}">
                <a16:creationId xmlns:a16="http://schemas.microsoft.com/office/drawing/2014/main" id="{63FFE188-5247-4606-809B-AEC9B7CD5D98}"/>
              </a:ext>
            </a:extLst>
          </p:cNvPr>
          <p:cNvSpPr>
            <a:spLocks noGrp="1"/>
          </p:cNvSpPr>
          <p:nvPr>
            <p:ph type="body" sz="half" idx="15"/>
          </p:nvPr>
        </p:nvSpPr>
        <p:spPr>
          <a:xfrm>
            <a:off x="168442" y="2019993"/>
            <a:ext cx="5927558" cy="4693628"/>
          </a:xfrm>
        </p:spPr>
        <p:txBody>
          <a:bodyPr>
            <a:normAutofit/>
          </a:bodyPr>
          <a:lstStyle/>
          <a:p>
            <a:pPr algn="l">
              <a:lnSpc>
                <a:spcPct val="170000"/>
              </a:lnSpc>
            </a:pPr>
            <a:r>
              <a:rPr lang="en-US" sz="1600" b="1" u="sng" dirty="0"/>
              <a:t>Article 32, International Cooperation</a:t>
            </a:r>
          </a:p>
          <a:p>
            <a:pPr algn="l">
              <a:lnSpc>
                <a:spcPct val="170000"/>
              </a:lnSpc>
            </a:pPr>
            <a:r>
              <a:rPr lang="en-US" sz="1600" dirty="0"/>
              <a:t>States Parties recognize the importance of international cooperation and its promotion, in support of national efforts for the realization of the purpose and objectives of the present Convention, and will undertake appropriate and effective measures in this regard, between and among States and, as appropriate, in partnership with relevant international and regional organizations and civil society, in particular organizations of persons with disabilities. </a:t>
            </a:r>
          </a:p>
        </p:txBody>
      </p:sp>
      <p:sp>
        <p:nvSpPr>
          <p:cNvPr id="10" name="Text Placeholder 9">
            <a:extLst>
              <a:ext uri="{FF2B5EF4-FFF2-40B4-BE49-F238E27FC236}">
                <a16:creationId xmlns:a16="http://schemas.microsoft.com/office/drawing/2014/main" id="{E52973ED-4E5C-43C0-BEA1-5A9CB0A94776}"/>
              </a:ext>
            </a:extLst>
          </p:cNvPr>
          <p:cNvSpPr>
            <a:spLocks noGrp="1"/>
          </p:cNvSpPr>
          <p:nvPr>
            <p:ph type="body" sz="half" idx="17"/>
          </p:nvPr>
        </p:nvSpPr>
        <p:spPr>
          <a:xfrm>
            <a:off x="6096000" y="2019993"/>
            <a:ext cx="6095999" cy="4754880"/>
          </a:xfrm>
        </p:spPr>
        <p:txBody>
          <a:bodyPr>
            <a:normAutofit fontScale="85000" lnSpcReduction="10000"/>
          </a:bodyPr>
          <a:lstStyle/>
          <a:p>
            <a:pPr>
              <a:lnSpc>
                <a:spcPct val="150000"/>
              </a:lnSpc>
            </a:pPr>
            <a:r>
              <a:rPr lang="en-US" sz="1900" dirty="0"/>
              <a:t>Such measures could include:</a:t>
            </a:r>
            <a:endParaRPr lang="en-US" sz="1900" dirty="0">
              <a:effectLst/>
            </a:endParaRPr>
          </a:p>
          <a:p>
            <a:pPr>
              <a:lnSpc>
                <a:spcPct val="150000"/>
              </a:lnSpc>
            </a:pPr>
            <a:r>
              <a:rPr lang="en-US" sz="1900" dirty="0">
                <a:effectLst/>
              </a:rPr>
              <a:t>a) Ensuring that international cooperation, including international development </a:t>
            </a:r>
            <a:r>
              <a:rPr lang="en-US" sz="1900" dirty="0" err="1">
                <a:effectLst/>
              </a:rPr>
              <a:t>programmes</a:t>
            </a:r>
            <a:r>
              <a:rPr lang="en-US" sz="1900" dirty="0">
                <a:effectLst/>
              </a:rPr>
              <a:t>, is inclusive of and accessible to persons with disabilities;</a:t>
            </a:r>
          </a:p>
          <a:p>
            <a:pPr>
              <a:lnSpc>
                <a:spcPct val="150000"/>
              </a:lnSpc>
            </a:pPr>
            <a:r>
              <a:rPr lang="en-US" sz="1900" dirty="0">
                <a:effectLst/>
              </a:rPr>
              <a:t>b) Facilitating and supporting capacity-building, including through the exchange and sharing of information, experiences, training </a:t>
            </a:r>
            <a:r>
              <a:rPr lang="en-US" sz="1900" dirty="0" err="1">
                <a:effectLst/>
              </a:rPr>
              <a:t>programmes</a:t>
            </a:r>
            <a:r>
              <a:rPr lang="en-US" sz="1900" dirty="0">
                <a:effectLst/>
              </a:rPr>
              <a:t> and best practices;</a:t>
            </a:r>
          </a:p>
          <a:p>
            <a:pPr>
              <a:lnSpc>
                <a:spcPct val="150000"/>
              </a:lnSpc>
            </a:pPr>
            <a:r>
              <a:rPr lang="en-US" sz="1900" dirty="0">
                <a:effectLst/>
              </a:rPr>
              <a:t>c) Facilitating cooperation in research and access to scientific and technical knowledge;</a:t>
            </a:r>
          </a:p>
          <a:p>
            <a:pPr>
              <a:lnSpc>
                <a:spcPct val="150000"/>
              </a:lnSpc>
            </a:pPr>
            <a:r>
              <a:rPr lang="en-US" sz="1900" dirty="0">
                <a:effectLst/>
              </a:rPr>
              <a:t>d) Providing, as appropriate, technical and economic assistance, including by facilitating access to and sharing of accessible and assistive technologies, and through the transfer of technologies</a:t>
            </a:r>
            <a:r>
              <a:rPr lang="en-US" sz="1800" dirty="0">
                <a:effectLst/>
              </a:rPr>
              <a:t>.</a:t>
            </a:r>
          </a:p>
        </p:txBody>
      </p:sp>
      <p:pic>
        <p:nvPicPr>
          <p:cNvPr id="14" name="Graphic 13" descr="Handshake">
            <a:extLst>
              <a:ext uri="{FF2B5EF4-FFF2-40B4-BE49-F238E27FC236}">
                <a16:creationId xmlns:a16="http://schemas.microsoft.com/office/drawing/2014/main" id="{3C86DE8B-5C3C-483A-B1B6-91EDF6830F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0296" y="658028"/>
            <a:ext cx="1271338" cy="1271338"/>
          </a:xfrm>
          <a:prstGeom prst="rect">
            <a:avLst/>
          </a:prstGeom>
        </p:spPr>
      </p:pic>
      <p:pic>
        <p:nvPicPr>
          <p:cNvPr id="13" name="Audio 12">
            <a:hlinkClick r:id="" action="ppaction://media"/>
            <a:extLst>
              <a:ext uri="{FF2B5EF4-FFF2-40B4-BE49-F238E27FC236}">
                <a16:creationId xmlns:a16="http://schemas.microsoft.com/office/drawing/2014/main" id="{BB49960B-80B7-4684-B72B-4956410B9A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1043864"/>
      </p:ext>
    </p:extLst>
  </p:cSld>
  <p:clrMapOvr>
    <a:masterClrMapping/>
  </p:clrMapOvr>
  <mc:AlternateContent xmlns:mc="http://schemas.openxmlformats.org/markup-compatibility/2006" xmlns:p14="http://schemas.microsoft.com/office/powerpoint/2010/main">
    <mc:Choice Requires="p14">
      <p:transition spd="slow" p14:dur="2000" advTm="101737"/>
    </mc:Choice>
    <mc:Fallback xmlns="">
      <p:transition spd="slow" advTm="10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0BC74D26-452F-4AAA-9C7D-B868FE4D8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8120" y="2835442"/>
            <a:ext cx="1187116" cy="1187116"/>
          </a:xfrm>
          <a:prstGeom prst="rect">
            <a:avLst/>
          </a:prstGeom>
        </p:spPr>
      </p:pic>
      <p:sp>
        <p:nvSpPr>
          <p:cNvPr id="2" name="Title 1">
            <a:extLst>
              <a:ext uri="{FF2B5EF4-FFF2-40B4-BE49-F238E27FC236}">
                <a16:creationId xmlns:a16="http://schemas.microsoft.com/office/drawing/2014/main" id="{B535244B-54AE-40DD-A61F-697273BA39F6}"/>
              </a:ext>
            </a:extLst>
          </p:cNvPr>
          <p:cNvSpPr>
            <a:spLocks noGrp="1"/>
          </p:cNvSpPr>
          <p:nvPr>
            <p:ph type="title"/>
          </p:nvPr>
        </p:nvSpPr>
        <p:spPr/>
        <p:txBody>
          <a:bodyPr anchor="t">
            <a:normAutofit fontScale="90000"/>
          </a:bodyPr>
          <a:lstStyle/>
          <a:p>
            <a:r>
              <a:rPr lang="en-US" dirty="0"/>
              <a:t>What is the </a:t>
            </a:r>
            <a:r>
              <a:rPr lang="en-US" sz="3600" kern="1200" dirty="0">
                <a:solidFill>
                  <a:schemeClr val="tx1"/>
                </a:solidFill>
                <a:latin typeface="+mn-lt"/>
                <a:ea typeface="+mn-ea"/>
                <a:cs typeface="+mn-cs"/>
              </a:rPr>
              <a:t>importance of access to recreation, sports, and leisure for persons with disabilities?</a:t>
            </a:r>
            <a:br>
              <a:rPr lang="en-US" dirty="0"/>
            </a:br>
            <a:endParaRPr lang="en-US" dirty="0"/>
          </a:p>
        </p:txBody>
      </p:sp>
      <p:pic>
        <p:nvPicPr>
          <p:cNvPr id="3" name="Audio 2">
            <a:hlinkClick r:id="" action="ppaction://media"/>
            <a:extLst>
              <a:ext uri="{FF2B5EF4-FFF2-40B4-BE49-F238E27FC236}">
                <a16:creationId xmlns:a16="http://schemas.microsoft.com/office/drawing/2014/main" id="{4DF5174C-8A69-4DC5-AB07-45F0E6E47D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853511"/>
      </p:ext>
    </p:extLst>
  </p:cSld>
  <p:clrMapOvr>
    <a:masterClrMapping/>
  </p:clrMapOvr>
  <mc:AlternateContent xmlns:mc="http://schemas.openxmlformats.org/markup-compatibility/2006" xmlns:p14="http://schemas.microsoft.com/office/powerpoint/2010/main">
    <mc:Choice Requires="p14">
      <p:transition spd="slow" p14:dur="2000" advTm="9196"/>
    </mc:Choice>
    <mc:Fallback xmlns="">
      <p:transition spd="slow" advTm="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EBD5-CD38-493B-A118-AB33271A1F7A}"/>
              </a:ext>
            </a:extLst>
          </p:cNvPr>
          <p:cNvSpPr>
            <a:spLocks noGrp="1"/>
          </p:cNvSpPr>
          <p:nvPr>
            <p:ph type="title"/>
          </p:nvPr>
        </p:nvSpPr>
        <p:spPr/>
        <p:txBody>
          <a:bodyPr>
            <a:normAutofit fontScale="90000"/>
          </a:bodyPr>
          <a:lstStyle/>
          <a:p>
            <a:r>
              <a:rPr lang="en-US" dirty="0"/>
              <a:t>The importance of access </a:t>
            </a:r>
            <a:r>
              <a:rPr lang="en-US" sz="3600" kern="1200" dirty="0">
                <a:solidFill>
                  <a:schemeClr val="tx1"/>
                </a:solidFill>
                <a:latin typeface="+mn-lt"/>
                <a:ea typeface="+mn-ea"/>
                <a:cs typeface="+mn-cs"/>
              </a:rPr>
              <a:t>to recreation, sports, and leisure for persons with disabilities</a:t>
            </a:r>
            <a:endParaRPr lang="en-US" dirty="0"/>
          </a:p>
        </p:txBody>
      </p:sp>
      <p:sp>
        <p:nvSpPr>
          <p:cNvPr id="3" name="Text Placeholder 2">
            <a:extLst>
              <a:ext uri="{FF2B5EF4-FFF2-40B4-BE49-F238E27FC236}">
                <a16:creationId xmlns:a16="http://schemas.microsoft.com/office/drawing/2014/main" id="{4A6AE8A3-98E2-479E-AFC8-69F462795533}"/>
              </a:ext>
            </a:extLst>
          </p:cNvPr>
          <p:cNvSpPr>
            <a:spLocks noGrp="1"/>
          </p:cNvSpPr>
          <p:nvPr>
            <p:ph type="body" sz="quarter" idx="13"/>
          </p:nvPr>
        </p:nvSpPr>
        <p:spPr>
          <a:xfrm>
            <a:off x="180474" y="2117558"/>
            <a:ext cx="11808257" cy="4572000"/>
          </a:xfrm>
        </p:spPr>
        <p:txBody>
          <a:bodyPr anchor="t">
            <a:normAutofit fontScale="92500"/>
          </a:bodyPr>
          <a:lstStyle/>
          <a:p>
            <a:pPr marL="285750" indent="-285750" algn="l">
              <a:lnSpc>
                <a:spcPct val="170000"/>
              </a:lnSpc>
              <a:buFont typeface="Arial" panose="020B0604020202020204" pitchFamily="34" charset="0"/>
              <a:buChar char="•"/>
            </a:pPr>
            <a:r>
              <a:rPr lang="en-US" sz="2000" dirty="0"/>
              <a:t>Access to and participation in physical activity provides a number of health benefits for persons with disabilities and in particular youth with disabilities</a:t>
            </a:r>
          </a:p>
          <a:p>
            <a:pPr marL="285750" indent="-285750" algn="l">
              <a:lnSpc>
                <a:spcPct val="170000"/>
              </a:lnSpc>
              <a:buFont typeface="Arial" panose="020B0604020202020204" pitchFamily="34" charset="0"/>
              <a:buChar char="•"/>
            </a:pPr>
            <a:r>
              <a:rPr lang="en-US" sz="2000" dirty="0"/>
              <a:t>Physical activity like sport and recreational activities improve academic performance and results in improved cognition and may improve the physical function in children with intellectual disabilities</a:t>
            </a:r>
          </a:p>
          <a:p>
            <a:pPr marL="285750" indent="-285750" algn="l">
              <a:lnSpc>
                <a:spcPct val="170000"/>
              </a:lnSpc>
              <a:buFont typeface="Arial" panose="020B0604020202020204" pitchFamily="34" charset="0"/>
              <a:buChar char="•"/>
            </a:pPr>
            <a:r>
              <a:rPr lang="en-US" sz="2000" dirty="0"/>
              <a:t>Physical activities like sports enhances self-esteem and social well-being, allowing for the development of better relationships, reducing isolation and segregation</a:t>
            </a:r>
          </a:p>
          <a:p>
            <a:pPr marL="285750" indent="-285750" algn="l">
              <a:lnSpc>
                <a:spcPct val="170000"/>
              </a:lnSpc>
              <a:buFont typeface="Arial" panose="020B0604020202020204" pitchFamily="34" charset="0"/>
              <a:buChar char="•"/>
            </a:pPr>
            <a:r>
              <a:rPr lang="en-US" sz="2000" dirty="0"/>
              <a:t>Participating in sports creates a sense of belonging and inclusion in the community, while breaking down barriers like social stigma and bias</a:t>
            </a:r>
          </a:p>
          <a:p>
            <a:pPr marL="285750" indent="-285750" algn="l">
              <a:lnSpc>
                <a:spcPct val="170000"/>
              </a:lnSpc>
              <a:buFont typeface="Arial" panose="020B0604020202020204" pitchFamily="34" charset="0"/>
              <a:buChar char="•"/>
            </a:pPr>
            <a:endParaRPr lang="en-US" sz="1600" dirty="0"/>
          </a:p>
          <a:p>
            <a:pPr algn="l">
              <a:lnSpc>
                <a:spcPct val="170000"/>
              </a:lnSpc>
            </a:pPr>
            <a:endParaRPr lang="en-US" sz="1600" dirty="0"/>
          </a:p>
          <a:p>
            <a:pPr algn="l">
              <a:lnSpc>
                <a:spcPct val="170000"/>
              </a:lnSpc>
            </a:pPr>
            <a:endParaRPr lang="en-US" sz="1600" dirty="0"/>
          </a:p>
        </p:txBody>
      </p:sp>
      <p:pic>
        <p:nvPicPr>
          <p:cNvPr id="11" name="Graphic 10" descr="Podium">
            <a:extLst>
              <a:ext uri="{FF2B5EF4-FFF2-40B4-BE49-F238E27FC236}">
                <a16:creationId xmlns:a16="http://schemas.microsoft.com/office/drawing/2014/main" id="{47EF8898-95F3-4EB6-822B-8BD909579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6232" y="660409"/>
            <a:ext cx="1323473" cy="1323473"/>
          </a:xfrm>
          <a:prstGeom prst="rect">
            <a:avLst/>
          </a:prstGeom>
        </p:spPr>
      </p:pic>
      <p:pic>
        <p:nvPicPr>
          <p:cNvPr id="6" name="Audio 5">
            <a:hlinkClick r:id="" action="ppaction://media"/>
            <a:extLst>
              <a:ext uri="{FF2B5EF4-FFF2-40B4-BE49-F238E27FC236}">
                <a16:creationId xmlns:a16="http://schemas.microsoft.com/office/drawing/2014/main" id="{4E3083A9-BAB1-4E8C-BAD4-0FAC58CC8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2525199"/>
      </p:ext>
    </p:extLst>
  </p:cSld>
  <p:clrMapOvr>
    <a:masterClrMapping/>
  </p:clrMapOvr>
  <mc:AlternateContent xmlns:mc="http://schemas.openxmlformats.org/markup-compatibility/2006" xmlns:p14="http://schemas.microsoft.com/office/powerpoint/2010/main">
    <mc:Choice Requires="p14">
      <p:transition spd="slow" p14:dur="2000" advTm="60080"/>
    </mc:Choice>
    <mc:Fallback xmlns="">
      <p:transition spd="slow" advTm="6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169C7-ECEB-48DC-8141-D962F7D3C2F4}"/>
              </a:ext>
            </a:extLst>
          </p:cNvPr>
          <p:cNvSpPr>
            <a:spLocks noGrp="1"/>
          </p:cNvSpPr>
          <p:nvPr>
            <p:ph type="title"/>
          </p:nvPr>
        </p:nvSpPr>
        <p:spPr/>
        <p:txBody>
          <a:bodyPr>
            <a:normAutofit fontScale="90000"/>
          </a:bodyPr>
          <a:lstStyle/>
          <a:p>
            <a:r>
              <a:rPr lang="en-US" dirty="0"/>
              <a:t>Barriers to Participation in </a:t>
            </a:r>
            <a:r>
              <a:rPr lang="en-US" sz="3600" kern="1200" dirty="0">
                <a:solidFill>
                  <a:schemeClr val="tx1"/>
                </a:solidFill>
                <a:latin typeface="+mn-lt"/>
                <a:ea typeface="+mn-ea"/>
                <a:cs typeface="+mn-cs"/>
              </a:rPr>
              <a:t>recreation, sports, and leisure for persons with disabilities</a:t>
            </a:r>
            <a:endParaRPr lang="en-US" dirty="0"/>
          </a:p>
        </p:txBody>
      </p:sp>
      <p:sp>
        <p:nvSpPr>
          <p:cNvPr id="5" name="Content Placeholder 4">
            <a:extLst>
              <a:ext uri="{FF2B5EF4-FFF2-40B4-BE49-F238E27FC236}">
                <a16:creationId xmlns:a16="http://schemas.microsoft.com/office/drawing/2014/main" id="{9D3D25B5-AF0A-4EDC-8436-9C6C9ACBADF7}"/>
              </a:ext>
            </a:extLst>
          </p:cNvPr>
          <p:cNvSpPr>
            <a:spLocks noGrp="1"/>
          </p:cNvSpPr>
          <p:nvPr>
            <p:ph idx="1"/>
          </p:nvPr>
        </p:nvSpPr>
        <p:spPr>
          <a:xfrm>
            <a:off x="264696" y="2161725"/>
            <a:ext cx="11486810" cy="4612054"/>
          </a:xfrm>
        </p:spPr>
        <p:txBody>
          <a:bodyPr>
            <a:normAutofit fontScale="92500" lnSpcReduction="10000"/>
          </a:bodyPr>
          <a:lstStyle/>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Attitudes about the ability of persons with disabilities to participate meaningfully in sports as both participants and spectators</a:t>
            </a:r>
          </a:p>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Physical barriers</a:t>
            </a:r>
          </a:p>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Lack of accessible transportation to sporting sites and venues</a:t>
            </a:r>
          </a:p>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Lack of accessible information about sporting events, including events for persons with disabilities</a:t>
            </a:r>
          </a:p>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Lack of accommodations</a:t>
            </a:r>
          </a:p>
          <a:p>
            <a:pPr marL="285750" indent="-22860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Lack of training for those involved in the organization of sporting events to provide the necessary accommodations for persons with disabilities</a:t>
            </a:r>
          </a:p>
          <a:p>
            <a:pPr marL="285750" indent="-228600" fontAlgn="base">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Lack of knowledge and experience about how to include children with disabilities in sport and recreation and how to develop adaptive physical education in schools and design accessible playgrounds and equipment</a:t>
            </a:r>
          </a:p>
          <a:p>
            <a:endParaRPr lang="en-US" dirty="0"/>
          </a:p>
        </p:txBody>
      </p:sp>
      <p:pic>
        <p:nvPicPr>
          <p:cNvPr id="7" name="Graphic 6" descr="Fence">
            <a:extLst>
              <a:ext uri="{FF2B5EF4-FFF2-40B4-BE49-F238E27FC236}">
                <a16:creationId xmlns:a16="http://schemas.microsoft.com/office/drawing/2014/main" id="{99D02AE8-63F0-4DED-BBE2-511385C2D8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379" y="710468"/>
            <a:ext cx="1299409" cy="1299409"/>
          </a:xfrm>
          <a:prstGeom prst="rect">
            <a:avLst/>
          </a:prstGeom>
        </p:spPr>
      </p:pic>
      <p:pic>
        <p:nvPicPr>
          <p:cNvPr id="2" name="Audio 1">
            <a:hlinkClick r:id="" action="ppaction://media"/>
            <a:extLst>
              <a:ext uri="{FF2B5EF4-FFF2-40B4-BE49-F238E27FC236}">
                <a16:creationId xmlns:a16="http://schemas.microsoft.com/office/drawing/2014/main" id="{864728F1-D668-4A1D-A736-9FFF23F7E4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3771043"/>
      </p:ext>
    </p:extLst>
  </p:cSld>
  <p:clrMapOvr>
    <a:masterClrMapping/>
  </p:clrMapOvr>
  <mc:AlternateContent xmlns:mc="http://schemas.openxmlformats.org/markup-compatibility/2006" xmlns:p14="http://schemas.microsoft.com/office/powerpoint/2010/main">
    <mc:Choice Requires="p14">
      <p:transition spd="slow" p14:dur="2000" advTm="58688"/>
    </mc:Choice>
    <mc:Fallback xmlns="">
      <p:transition spd="slow" advTm="5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54E23E-91F2-4822-8548-E86D97DF010F}"/>
              </a:ext>
            </a:extLst>
          </p:cNvPr>
          <p:cNvPicPr>
            <a:picLocks noChangeAspect="1"/>
          </p:cNvPicPr>
          <p:nvPr/>
        </p:nvPicPr>
        <p:blipFill>
          <a:blip r:embed="rId5"/>
          <a:stretch>
            <a:fillRect/>
          </a:stretch>
        </p:blipFill>
        <p:spPr>
          <a:xfrm>
            <a:off x="6725654" y="4191481"/>
            <a:ext cx="4388986" cy="2478213"/>
          </a:xfrm>
          <a:prstGeom prst="rect">
            <a:avLst/>
          </a:prstGeom>
        </p:spPr>
      </p:pic>
      <p:sp>
        <p:nvSpPr>
          <p:cNvPr id="2" name="Title 1">
            <a:extLst>
              <a:ext uri="{FF2B5EF4-FFF2-40B4-BE49-F238E27FC236}">
                <a16:creationId xmlns:a16="http://schemas.microsoft.com/office/drawing/2014/main" id="{AB21EBD5-CD38-493B-A118-AB33271A1F7A}"/>
              </a:ext>
            </a:extLst>
          </p:cNvPr>
          <p:cNvSpPr>
            <a:spLocks noGrp="1"/>
          </p:cNvSpPr>
          <p:nvPr>
            <p:ph type="title"/>
          </p:nvPr>
        </p:nvSpPr>
        <p:spPr/>
        <p:txBody>
          <a:bodyPr>
            <a:normAutofit/>
          </a:bodyPr>
          <a:lstStyle/>
          <a:p>
            <a:pPr algn="r"/>
            <a:r>
              <a:rPr lang="en-US" sz="3600" kern="1200" dirty="0">
                <a:solidFill>
                  <a:srgbClr val="FFFFFF"/>
                </a:solidFill>
                <a:latin typeface="+mj-lt"/>
                <a:ea typeface="+mj-ea"/>
                <a:cs typeface="+mj-cs"/>
              </a:rPr>
              <a:t>Sustainable Development Goals, Sport, and Disability</a:t>
            </a:r>
            <a:endParaRPr lang="en-US" dirty="0"/>
          </a:p>
        </p:txBody>
      </p:sp>
      <p:sp>
        <p:nvSpPr>
          <p:cNvPr id="7" name="Content Placeholder 6">
            <a:extLst>
              <a:ext uri="{FF2B5EF4-FFF2-40B4-BE49-F238E27FC236}">
                <a16:creationId xmlns:a16="http://schemas.microsoft.com/office/drawing/2014/main" id="{3705CB76-EE29-4CED-B21F-4F4632491D8D}"/>
              </a:ext>
            </a:extLst>
          </p:cNvPr>
          <p:cNvSpPr>
            <a:spLocks noGrp="1"/>
          </p:cNvSpPr>
          <p:nvPr>
            <p:ph sz="quarter" idx="4"/>
          </p:nvPr>
        </p:nvSpPr>
        <p:spPr>
          <a:xfrm>
            <a:off x="150930" y="2369660"/>
            <a:ext cx="11867579" cy="2286562"/>
          </a:xfrm>
        </p:spPr>
        <p:txBody>
          <a:bodyPr>
            <a:normAutofit/>
          </a:bodyPr>
          <a:lstStyle/>
          <a:p>
            <a:pPr marL="0" indent="0">
              <a:buNone/>
            </a:pPr>
            <a:r>
              <a:rPr lang="en-US" sz="2400" b="0" i="1" u="none" strike="noStrike" baseline="0" dirty="0">
                <a:latin typeface="Arial" panose="020B0604020202020204" pitchFamily="34" charset="0"/>
              </a:rPr>
              <a:t>“Sport is also an important enabler of sustainable development. We recognize the growing contribution of sport to the realization of development and peace in its promotion of tolerance and respect and the contributions it makes to the empowerment of women and of young people, individuals and communities as well as to health, education and social inclusion objectives” (2030 Agenda for Sustainable Development A/RES/70/1, paragraph 37).</a:t>
            </a:r>
            <a:endParaRPr lang="en-US" sz="2000" dirty="0"/>
          </a:p>
          <a:p>
            <a:endParaRPr lang="en-US" dirty="0"/>
          </a:p>
        </p:txBody>
      </p:sp>
      <p:pic>
        <p:nvPicPr>
          <p:cNvPr id="5" name="Content Placeholder 2" descr="Presentation with checklist">
            <a:extLst>
              <a:ext uri="{FF2B5EF4-FFF2-40B4-BE49-F238E27FC236}">
                <a16:creationId xmlns:a16="http://schemas.microsoft.com/office/drawing/2014/main" id="{F5D5CCB5-F10F-4EB7-AD37-F928570361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50880" y="714371"/>
            <a:ext cx="1167629" cy="1167629"/>
          </a:xfrm>
          <a:prstGeom prst="rect">
            <a:avLst/>
          </a:prstGeom>
        </p:spPr>
      </p:pic>
      <p:pic>
        <p:nvPicPr>
          <p:cNvPr id="3" name="Audio 2">
            <a:hlinkClick r:id="" action="ppaction://media"/>
            <a:extLst>
              <a:ext uri="{FF2B5EF4-FFF2-40B4-BE49-F238E27FC236}">
                <a16:creationId xmlns:a16="http://schemas.microsoft.com/office/drawing/2014/main" id="{D8271F4C-B727-4AE7-A8D6-651942C38C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9547081"/>
      </p:ext>
    </p:extLst>
  </p:cSld>
  <p:clrMapOvr>
    <a:masterClrMapping/>
  </p:clrMapOvr>
  <mc:AlternateContent xmlns:mc="http://schemas.openxmlformats.org/markup-compatibility/2006" xmlns:p14="http://schemas.microsoft.com/office/powerpoint/2010/main">
    <mc:Choice Requires="p14">
      <p:transition spd="slow" p14:dur="2000" advTm="59221"/>
    </mc:Choice>
    <mc:Fallback xmlns="">
      <p:transition spd="slow" advTm="5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8699A2-1304-4DB0-887E-96D5B04746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F1D2AC-2735-457E-B639-07E13F9A629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12AB9FA-5EE8-4111-B873-E09ACA2BC3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tf67421116_win32</Template>
  <TotalTime>1500</TotalTime>
  <Words>2881</Words>
  <Application>Microsoft Office PowerPoint</Application>
  <PresentationFormat>Widescreen</PresentationFormat>
  <Paragraphs>151</Paragraphs>
  <Slides>13</Slides>
  <Notes>13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Myriad Pro</vt:lpstr>
      <vt:lpstr>Times New Roman</vt:lpstr>
      <vt:lpstr>Trebuchet MS</vt:lpstr>
      <vt:lpstr>Wingdings</vt:lpstr>
      <vt:lpstr>Berlin</vt:lpstr>
      <vt:lpstr>CRPD Article 30 Participation in Sport and Recreation </vt:lpstr>
      <vt:lpstr>Key Content and Learning Objectives</vt:lpstr>
      <vt:lpstr>Articles 30 &amp; 32 of the CRPD</vt:lpstr>
      <vt:lpstr>CRPD Article 30 – Participation in cultural life, recreation, leisure and sport</vt:lpstr>
      <vt:lpstr>Article 32 of the CRPD</vt:lpstr>
      <vt:lpstr>What is the importance of access to recreation, sports, and leisure for persons with disabilities? </vt:lpstr>
      <vt:lpstr>The importance of access to recreation, sports, and leisure for persons with disabilities</vt:lpstr>
      <vt:lpstr>Barriers to Participation in recreation, sports, and leisure for persons with disabilities</vt:lpstr>
      <vt:lpstr>Sustainable Development Goals, Sport, and Disability</vt:lpstr>
      <vt:lpstr>Implementation of Article 30 of the CRPD</vt:lpstr>
      <vt:lpstr>South Africa</vt:lpstr>
      <vt:lpstr>Wheelchair Basketball</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 on Learning</dc:title>
  <dc:creator>William Pons</dc:creator>
  <cp:lastModifiedBy>Isabel Hodge</cp:lastModifiedBy>
  <cp:revision>22</cp:revision>
  <dcterms:created xsi:type="dcterms:W3CDTF">2021-08-24T15:56:54Z</dcterms:created>
  <dcterms:modified xsi:type="dcterms:W3CDTF">2021-09-25T22:09:09Z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7DDC90EC-F3AE-4B39-A328-9200D12D7455</vt:lpwstr>
  </property>
  <property fmtid="{D5CDD505-2E9C-101B-9397-08002B2CF9AE}" pid="4" name="ArticulatePath">
    <vt:lpwstr>Sport Module</vt:lpwstr>
  </property>
</Properties>
</file>