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handoutMasterIdLst>
    <p:handoutMasterId r:id="rId28"/>
  </p:handoutMasterIdLst>
  <p:sldIdLst>
    <p:sldId id="256" r:id="rId5"/>
    <p:sldId id="257" r:id="rId6"/>
    <p:sldId id="270" r:id="rId7"/>
    <p:sldId id="266" r:id="rId8"/>
    <p:sldId id="279" r:id="rId9"/>
    <p:sldId id="282" r:id="rId10"/>
    <p:sldId id="272" r:id="rId11"/>
    <p:sldId id="276" r:id="rId12"/>
    <p:sldId id="295" r:id="rId13"/>
    <p:sldId id="271" r:id="rId14"/>
    <p:sldId id="283" r:id="rId15"/>
    <p:sldId id="292" r:id="rId16"/>
    <p:sldId id="277" r:id="rId17"/>
    <p:sldId id="278" r:id="rId18"/>
    <p:sldId id="293" r:id="rId19"/>
    <p:sldId id="284" r:id="rId20"/>
    <p:sldId id="274" r:id="rId21"/>
    <p:sldId id="287" r:id="rId22"/>
    <p:sldId id="288" r:id="rId23"/>
    <p:sldId id="289" r:id="rId24"/>
    <p:sldId id="290" r:id="rId25"/>
    <p:sldId id="29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446636-DD45-40AD-B4FD-D88DB1656123}">
          <p14:sldIdLst>
            <p14:sldId id="256"/>
            <p14:sldId id="257"/>
            <p14:sldId id="270"/>
            <p14:sldId id="266"/>
            <p14:sldId id="279"/>
            <p14:sldId id="282"/>
            <p14:sldId id="272"/>
            <p14:sldId id="276"/>
            <p14:sldId id="295"/>
            <p14:sldId id="271"/>
            <p14:sldId id="283"/>
            <p14:sldId id="292"/>
            <p14:sldId id="277"/>
            <p14:sldId id="278"/>
            <p14:sldId id="293"/>
            <p14:sldId id="284"/>
            <p14:sldId id="274"/>
            <p14:sldId id="287"/>
            <p14:sldId id="288"/>
            <p14:sldId id="289"/>
            <p14:sldId id="290"/>
            <p14:sldId id="2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42D0B"/>
    <a:srgbClr val="76280B"/>
    <a:srgbClr val="F6BF73"/>
    <a:srgbClr val="F9D4A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25E5076-3810-47DD-B79F-674D7AD40C0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7" autoAdjust="0"/>
    <p:restoredTop sz="86452" autoAdjust="0"/>
  </p:normalViewPr>
  <p:slideViewPr>
    <p:cSldViewPr snapToGrid="0">
      <p:cViewPr varScale="1">
        <p:scale>
          <a:sx n="141" d="100"/>
          <a:sy n="141" d="100"/>
        </p:scale>
        <p:origin x="552" y="114"/>
      </p:cViewPr>
      <p:guideLst/>
    </p:cSldViewPr>
  </p:slideViewPr>
  <p:outlineViewPr>
    <p:cViewPr>
      <p:scale>
        <a:sx n="33" d="100"/>
        <a:sy n="33" d="100"/>
      </p:scale>
      <p:origin x="0" y="-11406"/>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805758-D2E5-47F1-BDC8-64F96AB837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9A4D7A7-60FE-4B51-8D3B-098FB2A1B3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866161-D383-45DC-9645-1D21647A8641}" type="datetimeFigureOut">
              <a:rPr lang="en-US" smtClean="0"/>
              <a:t>9/10/2021</a:t>
            </a:fld>
            <a:endParaRPr lang="en-US" dirty="0"/>
          </a:p>
        </p:txBody>
      </p:sp>
      <p:sp>
        <p:nvSpPr>
          <p:cNvPr id="4" name="Footer Placeholder 3">
            <a:extLst>
              <a:ext uri="{FF2B5EF4-FFF2-40B4-BE49-F238E27FC236}">
                <a16:creationId xmlns:a16="http://schemas.microsoft.com/office/drawing/2014/main" id="{0748030B-DA71-4B18-AA7C-F991BCB518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BD65FCA-070F-4A6D-A2E0-D5EBEAABC9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64D2B8-7AFA-4F86-9DF3-A6BBE4E238C1}" type="slidenum">
              <a:rPr lang="en-US" smtClean="0"/>
              <a:t>‹#›</a:t>
            </a:fld>
            <a:endParaRPr lang="en-US" dirty="0"/>
          </a:p>
        </p:txBody>
      </p:sp>
    </p:spTree>
    <p:extLst>
      <p:ext uri="{BB962C8B-B14F-4D97-AF65-F5344CB8AC3E}">
        <p14:creationId xmlns:p14="http://schemas.microsoft.com/office/powerpoint/2010/main" val="3690348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3789D0-CA34-4934-A369-C3113E12A3EF}" type="datetimeFigureOut">
              <a:rPr lang="en-US" smtClean="0"/>
              <a:t>9/10/2021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79418-37EB-4378-AD22-89DBB000B0DA}" type="slidenum">
              <a:rPr lang="en-US" smtClean="0"/>
              <a:t>‹#›</a:t>
            </a:fld>
            <a:endParaRPr lang="en-US" dirty="0"/>
          </a:p>
        </p:txBody>
      </p:sp>
    </p:spTree>
    <p:extLst>
      <p:ext uri="{BB962C8B-B14F-4D97-AF65-F5344CB8AC3E}">
        <p14:creationId xmlns:p14="http://schemas.microsoft.com/office/powerpoint/2010/main" val="376464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module is entitled “</a:t>
            </a:r>
            <a:r>
              <a:rPr lang="en-US" sz="1200" dirty="0"/>
              <a:t>CRPD Article 11 &amp; Disability Inclusive Humanitarian Action</a:t>
            </a:r>
            <a:r>
              <a:rPr lang="en-US" dirty="0"/>
              <a:t>.”  It is the </a:t>
            </a:r>
            <a:r>
              <a:rPr lang="en-US" b="1" u="sng" dirty="0">
                <a:highlight>
                  <a:srgbClr val="FFFF00"/>
                </a:highlight>
              </a:rPr>
              <a:t>XX </a:t>
            </a:r>
            <a:r>
              <a:rPr lang="en-US" dirty="0"/>
              <a:t>Module in this online learning series.</a:t>
            </a:r>
          </a:p>
          <a:p>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1</a:t>
            </a:fld>
            <a:endParaRPr lang="en-US" dirty="0"/>
          </a:p>
        </p:txBody>
      </p:sp>
    </p:spTree>
    <p:extLst>
      <p:ext uri="{BB962C8B-B14F-4D97-AF65-F5344CB8AC3E}">
        <p14:creationId xmlns:p14="http://schemas.microsoft.com/office/powerpoint/2010/main" val="2087877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Recognizing the obligation created by Article 11 of the UN CRPD, the international community has taken steps to better protect persons with disabilities when taking humanitarian action in response to emergencies and war.</a:t>
            </a:r>
          </a:p>
          <a:p>
            <a:endParaRPr lang="en-US" dirty="0"/>
          </a:p>
          <a:p>
            <a:r>
              <a:rPr lang="en-US" dirty="0"/>
              <a:t>One of the more important steps that has been taken occurred on 20 June 2019, when the UN Security Council unanimously passed historic Resolution 2475, which was the first time that the UN Security Council officially recognized the needs of persons with disabilities in situations of risk, including war. Notably, Resolution 2475 encouraged all UN Member States to ensure that persons with disabilities have equal access to basic services, including education, health care, transportation, and information during times of humanitarian emergencies. Also, importantly Resolution 2475 urged all UN Member States to enable meaningful participation and representation of persons with disabilities, including their representatives organizations, in humanitarian action and to consult with those who have expertise working on disability mainstreaming.</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10</a:t>
            </a:fld>
            <a:endParaRPr lang="en-US" dirty="0"/>
          </a:p>
        </p:txBody>
      </p:sp>
    </p:spTree>
    <p:extLst>
      <p:ext uri="{BB962C8B-B14F-4D97-AF65-F5344CB8AC3E}">
        <p14:creationId xmlns:p14="http://schemas.microsoft.com/office/powerpoint/2010/main" val="3470787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j-lt"/>
              <a:ea typeface="+mj-ea"/>
              <a:cs typeface="+mj-cs"/>
            </a:endParaRPr>
          </a:p>
          <a:p>
            <a:r>
              <a:rPr lang="en-US" sz="1200" kern="1200" dirty="0">
                <a:solidFill>
                  <a:schemeClr val="tx1"/>
                </a:solidFill>
                <a:latin typeface="+mj-lt"/>
                <a:ea typeface="+mj-ea"/>
                <a:cs typeface="+mj-cs"/>
              </a:rPr>
              <a:t>This sub-title slide poses the following question: </a:t>
            </a:r>
            <a:r>
              <a:rPr lang="en-US" sz="1200" kern="1200" dirty="0">
                <a:latin typeface="+mj-lt"/>
                <a:ea typeface="+mj-ea"/>
                <a:cs typeface="+mj-cs"/>
              </a:rPr>
              <a:t>What is the impact of Article 11 of the CRPD on humanitarian and emergency responses?</a:t>
            </a:r>
            <a:endParaRPr lang="en-US"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The UN CRPD is a unique treaty because it contains an article that requires States to ensure that their responses to natural disasters, humanitarian crises, and armed conflict include specific protections for persons with disabilities, consider the specific needs of persons with disabilities, and ensure that the rights and privileges outlined in the CRPD are upheld during times of emergency.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11</a:t>
            </a:fld>
            <a:endParaRPr lang="en-US" dirty="0"/>
          </a:p>
        </p:txBody>
      </p:sp>
    </p:spTree>
    <p:extLst>
      <p:ext uri="{BB962C8B-B14F-4D97-AF65-F5344CB8AC3E}">
        <p14:creationId xmlns:p14="http://schemas.microsoft.com/office/powerpoint/2010/main" val="3327281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CRPD is the body of independent experts which monitors implementation of the Convention by the States Parties.  All States parties are obliged to submit regular reports to the Committee on how the rights are being implemented. States must report initially within two years of accepting the Convention and thereafter every four years. The Committee examines each report and shall make such suggestions and general recommendations on the report as it may consider appropriate and shall forward these to the State Party concerned. The Optional Protocol to the Convention gives the Committee competence to examine individual complaints with regard to alleged violations of the Convention by States parties to the Protocol.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Concluding observations are recommendations and evaluations based on reports by States to the CRPD Committee regarding their implementation of obligations under the treaty. The above recommendation were summarized from CRPD Concluding remarks made to India, Greece, and Niger. </a:t>
            </a:r>
          </a:p>
          <a:p>
            <a:endParaRPr lang="en-US" dirty="0"/>
          </a:p>
          <a:p>
            <a:r>
              <a:rPr lang="en-US" dirty="0"/>
              <a:t>The CRPD Committee has also, in General Comment No. 6, discussed the linkage between the principle of non-discrimination and Article 11, while also mentioning international humanitarian law (law of war) and the obligation that States have to protect persons with disabilities by drawing a link between the international humanitarian law principle of distinction and the CRPD non-discrimination framework. Essentially, the CRPD Committee reaffirmed that that both the CRPD and international humanitarian law require protection of persons with disabilities and also their full and equal access to aid and services during war and natural disaster.</a:t>
            </a:r>
          </a:p>
          <a:p>
            <a:endParaRPr lang="en-US" dirty="0"/>
          </a:p>
          <a:p>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12</a:t>
            </a:fld>
            <a:endParaRPr lang="en-US" dirty="0"/>
          </a:p>
        </p:txBody>
      </p:sp>
    </p:spTree>
    <p:extLst>
      <p:ext uri="{BB962C8B-B14F-4D97-AF65-F5344CB8AC3E}">
        <p14:creationId xmlns:p14="http://schemas.microsoft.com/office/powerpoint/2010/main" val="2304084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requirement to protect and include persons with disabilities in the preparing for, responding to, and rebuilding after a humanitarian emergencies established by CPRD Article 11 has been adopted by and incorporated into the UN Sustainable Development Goals (SDGs) which were adopted by the UN Member 2015.  In 2018, a report published by the UN Department of Economic and Social Affairs highlighted all the ways by which to include persons with disabilities into each of the UN SDGs.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click on the links for the relevant SDGs to take them to the websites for each on the right side of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SDG 10 focuses on the reduction of inequality within and among countries. What this means for disability is that countries must promote the social, economic, and political inclusion of all people, irrespective of disability. Additionally, it requires the elimination of discriminatory laws, policies, and practices concerning persons with disabilities. It is important to recognize that some persons with disabilities are at an even higher disadvantage than other due to others because of multiple discrimination. Some examples are women with disabilities, indigenous persons with disabilities, and persons with intellectual and psychosocial disabilities.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SDG 11 focuses on building and upgrading cities and human settlements to be inclusive, safe, resilient, and sustainable. What this means for disabilities is that cities and settlement must be accessible for all to have access to adequate, safe, and affordable housing and basic services. Additionally, it calls for safe, affordable, accessible, and sustainable transportation systems for all with specific attention given to the needs of all persons with disabilities. Lastly it seeks to have urbanization be inclusive by allowing universal access to safe, inclusive and accessible green and public spaces with specific attention given to the needs of all persons with disabilities.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SDG 16 focuses on reducing all forms of violence, ensuring access to justice for all, building effective, accountable, and inclusive institutions, and ensuring responsive, inclusive, accountable and representative decision-making to leave no one behind. What this means for disabilities is that countries must reduce the exposure of persons with disabilities to violence, providing access to justice, making public institutions accountable and transparent, making participation in the public decision-making process inclusive,, and enhancing access to information. Importantly, SDG 16 works together with SDG 10 as it is necessary to removed discriminatory laws and policies to allow for the inclusion and consideration of persons with disabilities.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one of these SDGs works towards the fulfillment of the requirement established by Article 11 of the CRPD, which is to protect and include persons with disabilities in the preparing for, responding to, and rebuilding after a humanitarian emergencies.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13</a:t>
            </a:fld>
            <a:endParaRPr lang="en-US" dirty="0"/>
          </a:p>
        </p:txBody>
      </p:sp>
    </p:spTree>
    <p:extLst>
      <p:ext uri="{BB962C8B-B14F-4D97-AF65-F5344CB8AC3E}">
        <p14:creationId xmlns:p14="http://schemas.microsoft.com/office/powerpoint/2010/main" val="3667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July 2019, the UN Inter-Agency Standing Committee (IASC) published the first-ever guidelines on how to effectively identify and respond to the needs and rights of persons with disabilities during humanitarian emergencies, such as natural disasters and war. These guidelines were developed with and by persons with disabilities and their representative organizations. There are four main objectives of these guidelines: 1) provide practical guidance on including persons with disabilities in humanitarian programming and coordination, 2) increase capacity among humanitarian stakeholders to develop and implement quality programs that are inclusive of persons with disabilities, 3) describe the roles and responsibilities of humanitarian stakeholders to include persons with disabilities in humanitarian action, 4) increase and improve the participation of persons with disability and organizations of persons with disabilities (OPDs) in preparedness, response and recovery.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Sendai Framework was endorsed and adopted by UN Members States in March 2018 with the goal of providing a framework for how countries can take meaningful action to protect against the harm and risks of both natural and man-made disasters. Sendai is the first major agreement of the 2030 Agenda for Sustainable Development that was mentioned in the previous slide. The Sendai Framework advocates for “</a:t>
            </a:r>
            <a:r>
              <a:rPr lang="en-US" i="0" dirty="0"/>
              <a:t>the substantial reduction of disaster risk and losses in lives, livelihoods and health and in the economic, physical, social, cultural and environmental assets of persons, businesses, communities and countries</a:t>
            </a:r>
            <a:r>
              <a:rPr lang="en-US" dirty="0"/>
              <a:t>.” There are four priorities of the Sendai Framework: 1) understanding disaster risk in all it dimensions of vulnerability, capacity, exposure of persons and assets, hazard characteristics and the environment, 2) strengthen disaster risk governance to manage disaster risk, 3) invest in disaster risk reduction for resilience, and 4) enhance disaster preparedness for effective response and to “Build Back Better” in recovery, rehabilitation and reconstruction.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May 2016, the Charter on Inclusion of Persons with Disabilities in Humanitarian Action was developed by over 70 </a:t>
            </a:r>
            <a:r>
              <a:rPr lang="en-US" dirty="0" err="1"/>
              <a:t>statesholders</a:t>
            </a:r>
            <a:r>
              <a:rPr lang="en-US" dirty="0"/>
              <a:t> including countries, UN agencies, international civil society, and regional and national organizations of persons with disabilities.  Although not legally binding treaty, organizations and countries that have endorsed the Charter commit to make humanitarian action inclusive of persons with disabilities, by lifting barriers faced by persons with disabilities in accessing relief, protection and recovery support and ensure the participation of persons with disabilities in the development, planning and implementation of humanitarian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14</a:t>
            </a:fld>
            <a:endParaRPr lang="en-US" dirty="0"/>
          </a:p>
        </p:txBody>
      </p:sp>
    </p:spTree>
    <p:extLst>
      <p:ext uri="{BB962C8B-B14F-4D97-AF65-F5344CB8AC3E}">
        <p14:creationId xmlns:p14="http://schemas.microsoft.com/office/powerpoint/2010/main" val="411564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dirty="0"/>
          </a:p>
          <a:p>
            <a:r>
              <a:rPr lang="en-US" dirty="0"/>
              <a:t>State Parties, meaning both donor and recipient countries, have an obligation to ensure that all Articles of the CRPD are implemented correctly, including Article 11 and Article 32. </a:t>
            </a:r>
            <a:r>
              <a:rPr lang="en-US" b="0" dirty="0"/>
              <a:t>This reporting requirement and ability for civil society to draft shadow reports is exceptionally important in particular with regard to Article 11 as it is an area that so far has been overlooked by State Party reports to the CRPD Committee. Additionally, given the interplay between Article 11 and Article 32 it is also essential that more robust and detailed reporting be done by State Parties as well as civil society on the implementation of both Article 11 and 32.</a:t>
            </a:r>
          </a:p>
          <a:p>
            <a:endParaRPr lang="en-US" dirty="0"/>
          </a:p>
          <a:p>
            <a:r>
              <a:rPr lang="en-US" dirty="0"/>
              <a:t>Reports from civil society provide the CRPD with a very important tool in verifying good practice and identify gaps in the implementation of Article 11 as well as Article 32. </a:t>
            </a:r>
            <a:r>
              <a:rPr lang="en-US" b="0" dirty="0"/>
              <a:t>Organizations like the OHCHR and the International Disability (IDA) have provided advice to State Parties and civil society on how to develop reports to the CRPD Committee. Generally the guidance typically recommends that reports examine and provide information on the implementation of </a:t>
            </a:r>
            <a:r>
              <a:rPr lang="en-US" b="1" i="0" dirty="0"/>
              <a:t>all</a:t>
            </a:r>
            <a:r>
              <a:rPr lang="en-US" b="0" dirty="0"/>
              <a:t> CRPD articles, including Article 32. </a:t>
            </a:r>
            <a:endParaRPr lang="en-US" b="1" dirty="0"/>
          </a:p>
        </p:txBody>
      </p:sp>
      <p:sp>
        <p:nvSpPr>
          <p:cNvPr id="4" name="Slide Number Placeholder 3"/>
          <p:cNvSpPr>
            <a:spLocks noGrp="1"/>
          </p:cNvSpPr>
          <p:nvPr>
            <p:ph type="sldNum" sz="quarter" idx="5"/>
          </p:nvPr>
        </p:nvSpPr>
        <p:spPr/>
        <p:txBody>
          <a:bodyPr/>
          <a:lstStyle/>
          <a:p>
            <a:fld id="{D5D79418-37EB-4378-AD22-89DBB000B0DA}" type="slidenum">
              <a:rPr lang="en-US" smtClean="0"/>
              <a:t>15</a:t>
            </a:fld>
            <a:endParaRPr lang="en-US" dirty="0"/>
          </a:p>
        </p:txBody>
      </p:sp>
    </p:spTree>
    <p:extLst>
      <p:ext uri="{BB962C8B-B14F-4D97-AF65-F5344CB8AC3E}">
        <p14:creationId xmlns:p14="http://schemas.microsoft.com/office/powerpoint/2010/main" val="2192205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j-lt"/>
              <a:ea typeface="+mj-ea"/>
              <a:cs typeface="+mj-cs"/>
            </a:endParaRPr>
          </a:p>
          <a:p>
            <a:r>
              <a:rPr lang="en-US" sz="1200" kern="1200" dirty="0">
                <a:solidFill>
                  <a:schemeClr val="tx1"/>
                </a:solidFill>
                <a:latin typeface="+mj-lt"/>
                <a:ea typeface="+mj-ea"/>
                <a:cs typeface="+mj-cs"/>
              </a:rPr>
              <a:t>This sub-title slide poses the following question: </a:t>
            </a:r>
            <a:r>
              <a:rPr lang="en-US" sz="1200" kern="1200" dirty="0">
                <a:latin typeface="+mj-lt"/>
                <a:ea typeface="+mj-ea"/>
                <a:cs typeface="+mj-cs"/>
              </a:rPr>
              <a:t>What are some examples of disability inclusive humanitarian action?</a:t>
            </a:r>
            <a:endParaRPr lang="en-US" sz="1200" dirty="0">
              <a:latin typeface="+mj-lt"/>
            </a:endParaRPr>
          </a:p>
          <a:p>
            <a:endParaRPr lang="en-US" dirty="0"/>
          </a:p>
          <a:p>
            <a:r>
              <a:rPr lang="en-US" dirty="0"/>
              <a:t>With all of above requirements, guidelines, and rules we will explore how they are put into practice to accomplish the goal of Article 11 of the CRPD and ensure the inclusion of persons with disabilities in humanitarian action.</a:t>
            </a:r>
          </a:p>
        </p:txBody>
      </p:sp>
      <p:sp>
        <p:nvSpPr>
          <p:cNvPr id="4" name="Slide Number Placeholder 3"/>
          <p:cNvSpPr>
            <a:spLocks noGrp="1"/>
          </p:cNvSpPr>
          <p:nvPr>
            <p:ph type="sldNum" sz="quarter" idx="5"/>
          </p:nvPr>
        </p:nvSpPr>
        <p:spPr/>
        <p:txBody>
          <a:bodyPr/>
          <a:lstStyle/>
          <a:p>
            <a:fld id="{D5D79418-37EB-4378-AD22-89DBB000B0DA}" type="slidenum">
              <a:rPr lang="en-US" smtClean="0"/>
              <a:t>16</a:t>
            </a:fld>
            <a:endParaRPr lang="en-US" dirty="0"/>
          </a:p>
        </p:txBody>
      </p:sp>
    </p:spTree>
    <p:extLst>
      <p:ext uri="{BB962C8B-B14F-4D97-AF65-F5344CB8AC3E}">
        <p14:creationId xmlns:p14="http://schemas.microsoft.com/office/powerpoint/2010/main" val="1571661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sz="1800" b="0" i="0" u="none" strike="noStrike" baseline="0" dirty="0">
              <a:solidFill>
                <a:srgbClr val="000000"/>
              </a:solidFill>
              <a:latin typeface="Nunito Light"/>
            </a:endParaRPr>
          </a:p>
          <a:p>
            <a:r>
              <a:rPr lang="en-US" sz="1800" b="0" i="0" u="none" strike="noStrike" baseline="0" dirty="0">
                <a:solidFill>
                  <a:srgbClr val="000000"/>
                </a:solidFill>
                <a:latin typeface="Nunito Light"/>
              </a:rPr>
              <a:t>Pre-crisis actions to mitigate, prevent and prepare for crises have a much greater impact on the protection of at-risk populations than actions during response and recovery. However, persons with disabilities are routinely excluded from disaster risk reduction (DRR) and preparedness programs. In case of emergency, governments, humanitarian actors and persons with disabilities themselves end up often being inadequately prepared. </a:t>
            </a:r>
          </a:p>
          <a:p>
            <a:endParaRPr lang="en-US" sz="1800" b="0" i="0" u="none" strike="noStrike" baseline="0" dirty="0">
              <a:solidFill>
                <a:srgbClr val="000000"/>
              </a:solidFill>
              <a:latin typeface="Nunito Light"/>
            </a:endParaRPr>
          </a:p>
          <a:p>
            <a:r>
              <a:rPr lang="en-US" sz="1800" b="0" i="0" u="none" strike="noStrike" baseline="0" dirty="0">
                <a:solidFill>
                  <a:srgbClr val="000000"/>
                </a:solidFill>
                <a:latin typeface="Nunito Light"/>
              </a:rPr>
              <a:t>A case study was conducted in 2019 to identify best practices in the inclusion of persons with disabilities in humanitarian settings, including the delivery of assistance and protection efforts in both natural and man-made disasters. With efforts to include persons with disabilities accelerating it was essential to have best practices that embody the purpose of the CRPD and specifically Article 11.</a:t>
            </a:r>
          </a:p>
          <a:p>
            <a:endParaRPr lang="en-US" sz="1800" b="0" i="0" u="none" strike="noStrike" baseline="0" dirty="0">
              <a:solidFill>
                <a:srgbClr val="000000"/>
              </a:solidFill>
              <a:latin typeface="Nunito Light"/>
            </a:endParaRPr>
          </a:p>
          <a:p>
            <a:r>
              <a:rPr lang="en-US" sz="1800" b="0" i="0" u="none" strike="noStrike" baseline="0" dirty="0">
                <a:solidFill>
                  <a:srgbClr val="000000"/>
                </a:solidFill>
                <a:latin typeface="Nunito Light"/>
              </a:rPr>
              <a:t>These are some of the lessons learned from the study:</a:t>
            </a:r>
          </a:p>
          <a:p>
            <a:endParaRPr lang="en-US" sz="1800" b="0" i="0" u="none" strike="noStrike" baseline="0" dirty="0">
              <a:solidFill>
                <a:srgbClr val="000000"/>
              </a:solidFill>
              <a:latin typeface="Nunito Light"/>
            </a:endParaRPr>
          </a:p>
          <a:p>
            <a:pPr algn="l"/>
            <a:r>
              <a:rPr lang="en-US" sz="1800" b="0" i="0" u="none" strike="noStrike" baseline="0" dirty="0">
                <a:solidFill>
                  <a:srgbClr val="000000"/>
                </a:solidFill>
                <a:latin typeface="Nunito Light"/>
              </a:rPr>
              <a:t> </a:t>
            </a:r>
          </a:p>
          <a:p>
            <a:r>
              <a:rPr lang="en-US" sz="1800" b="0" i="0" u="none" strike="noStrike" baseline="0" dirty="0">
                <a:solidFill>
                  <a:srgbClr val="000000"/>
                </a:solidFill>
                <a:latin typeface="Myriad Pro"/>
              </a:rPr>
              <a:t>»</a:t>
            </a:r>
            <a:r>
              <a:rPr lang="en-US" sz="1800" b="1" i="0" u="none" strike="noStrike" baseline="0" dirty="0">
                <a:solidFill>
                  <a:srgbClr val="000000"/>
                </a:solidFill>
                <a:latin typeface="Nunito"/>
              </a:rPr>
              <a:t>Persons with disabilities and OPDs can have a critical role to play in DRR and preparedness, </a:t>
            </a:r>
            <a:r>
              <a:rPr lang="en-US" sz="1800" b="0" i="0" u="none" strike="noStrike" baseline="0" dirty="0">
                <a:solidFill>
                  <a:srgbClr val="000000"/>
                </a:solidFill>
                <a:latin typeface="Nunito Light"/>
              </a:rPr>
              <a:t>for example in contingency planning; early-warning systems simulations; collection of censuses and household data disaggregated by disability; training; and as local civil society partners. OPDs often have established networks, and the ability to identify and communicate with at-risk populations and understand the barriers faced by persons with disabilities. </a:t>
            </a:r>
          </a:p>
          <a:p>
            <a:endParaRPr lang="en-US" sz="1800" b="0" i="0" u="none" strike="noStrike" baseline="0" dirty="0">
              <a:solidFill>
                <a:srgbClr val="000000"/>
              </a:solidFill>
              <a:latin typeface="Nunito Light"/>
            </a:endParaRPr>
          </a:p>
          <a:p>
            <a:r>
              <a:rPr lang="en-US" sz="1800" b="0" i="0" u="none" strike="noStrike" baseline="0" dirty="0">
                <a:solidFill>
                  <a:srgbClr val="000000"/>
                </a:solidFill>
                <a:latin typeface="Myriad Pro"/>
              </a:rPr>
              <a:t>»</a:t>
            </a:r>
            <a:r>
              <a:rPr lang="en-US" sz="1800" b="1" i="0" u="none" strike="noStrike" baseline="0" dirty="0">
                <a:solidFill>
                  <a:srgbClr val="000000"/>
                </a:solidFill>
                <a:latin typeface="Nunito"/>
              </a:rPr>
              <a:t>Partnerships between humanitarian actors and OPDs on DRR and preparedness are crucial to build OPDs’ capacity to act as first responders. </a:t>
            </a:r>
            <a:r>
              <a:rPr lang="en-US" sz="1800" b="0" i="0" u="none" strike="noStrike" baseline="0" dirty="0">
                <a:solidFill>
                  <a:srgbClr val="000000"/>
                </a:solidFill>
                <a:latin typeface="Nunito Light"/>
              </a:rPr>
              <a:t>This requires long-term approaches to build trust and collaborative working relationships among OPDs, humanitarian organizations and local governments. </a:t>
            </a:r>
          </a:p>
          <a:p>
            <a:endParaRPr lang="en-US" sz="1800" b="0" i="0" u="none" strike="noStrike" baseline="0" dirty="0">
              <a:solidFill>
                <a:srgbClr val="000000"/>
              </a:solidFill>
              <a:latin typeface="Nunito Light"/>
            </a:endParaRPr>
          </a:p>
          <a:p>
            <a:r>
              <a:rPr lang="en-US" sz="1800" b="0" i="0" u="none" strike="noStrike" baseline="0" dirty="0">
                <a:solidFill>
                  <a:srgbClr val="000000"/>
                </a:solidFill>
                <a:latin typeface="Myriad Pro"/>
              </a:rPr>
              <a:t>»</a:t>
            </a:r>
            <a:r>
              <a:rPr lang="en-US" sz="1800" b="1" i="0" u="none" strike="noStrike" baseline="0" dirty="0">
                <a:solidFill>
                  <a:srgbClr val="000000"/>
                </a:solidFill>
                <a:latin typeface="Nunito"/>
              </a:rPr>
              <a:t>DRR and preparedness practices that apply a person-centered and community approach facilitate the engagement between OPDs, the community and governments, and contribute to the participation of persons with disabilities in decision-making in disaster risk management and in their own communities. </a:t>
            </a:r>
            <a:r>
              <a:rPr lang="en-US" sz="1800" b="0" i="0" u="none" strike="noStrike" baseline="0" dirty="0">
                <a:solidFill>
                  <a:srgbClr val="000000"/>
                </a:solidFill>
                <a:latin typeface="Nunito Light"/>
              </a:rPr>
              <a:t>Such practices can lead to positive outcomes for persons with disabilities, such as increased visibility and influence; reduction in exposure to hazards; heightened resilience and reduced stigma and discrimination. The outcome of these practices may be enhanced if they include activities aiming to remove economic barriers and include psychosocial support. </a:t>
            </a:r>
          </a:p>
          <a:p>
            <a:endParaRPr lang="en-US" sz="1800" b="0" i="0" u="none" strike="noStrike" baseline="0" dirty="0">
              <a:solidFill>
                <a:srgbClr val="000000"/>
              </a:solidFill>
              <a:latin typeface="Nunito Light"/>
            </a:endParaRPr>
          </a:p>
          <a:p>
            <a:r>
              <a:rPr lang="en-US" sz="1800" b="0" i="0" u="none" strike="noStrike" baseline="0" dirty="0">
                <a:solidFill>
                  <a:srgbClr val="000000"/>
                </a:solidFill>
                <a:latin typeface="Myriad Pro"/>
              </a:rPr>
              <a:t>»</a:t>
            </a:r>
            <a:r>
              <a:rPr lang="en-US" sz="1800" b="1" i="0" u="none" strike="noStrike" baseline="0" dirty="0">
                <a:solidFill>
                  <a:srgbClr val="000000"/>
                </a:solidFill>
                <a:latin typeface="Nunito"/>
              </a:rPr>
              <a:t>Humanitarian actors need to take deliberate actions to prepare themselves to address the particular challenges faced by persons with disabilities when the crisis strikes. </a:t>
            </a:r>
            <a:r>
              <a:rPr lang="en-US" sz="1800" b="0" i="0" u="none" strike="noStrike" baseline="0" dirty="0">
                <a:solidFill>
                  <a:srgbClr val="000000"/>
                </a:solidFill>
                <a:latin typeface="Nunito Light"/>
              </a:rPr>
              <a:t>This could be done by joining forces with persons with disabilities, OPDs and technical experts through training and partnerships. </a:t>
            </a:r>
          </a:p>
          <a:p>
            <a:endParaRPr lang="en-US" sz="1800" b="0" i="0" u="none" strike="noStrike" baseline="0" dirty="0">
              <a:solidFill>
                <a:srgbClr val="000000"/>
              </a:solidFill>
              <a:latin typeface="Nunito Light"/>
            </a:endParaRPr>
          </a:p>
          <a:p>
            <a:r>
              <a:rPr lang="en-US" sz="1800" b="0" i="0" u="none" strike="noStrike" baseline="0" dirty="0">
                <a:solidFill>
                  <a:srgbClr val="000000"/>
                </a:solidFill>
                <a:latin typeface="Myriad Pro"/>
              </a:rPr>
              <a:t>»</a:t>
            </a:r>
            <a:r>
              <a:rPr lang="en-US" sz="1800" b="1" i="0" u="none" strike="noStrike" baseline="0" dirty="0">
                <a:solidFill>
                  <a:srgbClr val="000000"/>
                </a:solidFill>
                <a:latin typeface="Nunito"/>
              </a:rPr>
              <a:t>Accessibility and reasonable accommodation 23 </a:t>
            </a:r>
            <a:r>
              <a:rPr lang="en-US" sz="1800" b="0" i="0" u="none" strike="noStrike" baseline="0" dirty="0">
                <a:solidFill>
                  <a:srgbClr val="000000"/>
                </a:solidFill>
                <a:latin typeface="Nunito Light"/>
              </a:rPr>
              <a:t>are preconditions to ensure meaningful participation of and access to services by persons with disabilities. This means considering accessibility in all aspects of humanitarian interventions and planning adjustments, including through appropriate budget, to enable equal access of persons with disabilities, such as transportation, sign-language interpretation, or assistive devices. </a:t>
            </a:r>
          </a:p>
          <a:p>
            <a:endParaRPr lang="en-US" sz="1800" b="0" i="0" u="none" strike="noStrike" baseline="0" dirty="0">
              <a:solidFill>
                <a:srgbClr val="000000"/>
              </a:solidFill>
              <a:latin typeface="Nunito Light"/>
            </a:endParaRPr>
          </a:p>
          <a:p>
            <a:r>
              <a:rPr lang="en-US" sz="1800" b="0" i="0" u="none" strike="noStrike" baseline="0" dirty="0">
                <a:solidFill>
                  <a:srgbClr val="000000"/>
                </a:solidFill>
                <a:latin typeface="Myriad Pro"/>
              </a:rPr>
              <a:t>»</a:t>
            </a:r>
            <a:r>
              <a:rPr lang="en-US" sz="1800" b="1" i="0" u="none" strike="noStrike" baseline="0" dirty="0">
                <a:solidFill>
                  <a:srgbClr val="000000"/>
                </a:solidFill>
                <a:latin typeface="Nunito"/>
              </a:rPr>
              <a:t>The different disability groups need to be considered. </a:t>
            </a:r>
            <a:r>
              <a:rPr lang="en-US" sz="1800" b="0" i="0" u="none" strike="noStrike" baseline="0" dirty="0">
                <a:solidFill>
                  <a:srgbClr val="000000"/>
                </a:solidFill>
                <a:latin typeface="Nunito Light"/>
              </a:rPr>
              <a:t>Organizations should be mindful of promoting diverse representation within OPDs and also seek to work with OPDs who represent persons with disabilities whose perspectives are less often considered, such as persons with intellectual disabilities. Should this not be possible, a variety of persons with a diverse range of disabilities can be involved.</a:t>
            </a:r>
          </a:p>
          <a:p>
            <a:r>
              <a:rPr lang="en-US" sz="1800" b="0" i="0" u="none" strike="noStrike" baseline="0" dirty="0">
                <a:solidFill>
                  <a:srgbClr val="000000"/>
                </a:solidFill>
                <a:latin typeface="Nunito Light"/>
              </a:rPr>
              <a:t> </a:t>
            </a:r>
          </a:p>
          <a:p>
            <a:endParaRPr lang="en-US" sz="1800" b="0" i="0" u="none" strike="noStrike" baseline="0" dirty="0">
              <a:solidFill>
                <a:srgbClr val="000000"/>
              </a:solidFill>
              <a:latin typeface="Nunito Light"/>
            </a:endParaRPr>
          </a:p>
          <a:p>
            <a:endParaRPr lang="en-US" sz="1800" b="0" i="0" u="none" strike="noStrike" baseline="0" dirty="0">
              <a:solidFill>
                <a:srgbClr val="000000"/>
              </a:solidFill>
              <a:latin typeface="Nunito Light"/>
            </a:endParaRPr>
          </a:p>
          <a:p>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17</a:t>
            </a:fld>
            <a:endParaRPr lang="en-US" dirty="0"/>
          </a:p>
        </p:txBody>
      </p:sp>
    </p:spTree>
    <p:extLst>
      <p:ext uri="{BB962C8B-B14F-4D97-AF65-F5344CB8AC3E}">
        <p14:creationId xmlns:p14="http://schemas.microsoft.com/office/powerpoint/2010/main" val="2467015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dirty="0"/>
          </a:p>
          <a:p>
            <a:r>
              <a:rPr lang="en-US" sz="1800" b="0" i="0" u="none" strike="noStrike" baseline="0" dirty="0">
                <a:solidFill>
                  <a:srgbClr val="000000"/>
                </a:solidFill>
                <a:latin typeface="Nunito"/>
              </a:rPr>
              <a:t>Case study: INGOs receive technical support to </a:t>
            </a:r>
            <a:r>
              <a:rPr lang="en-US" sz="1800" b="1" i="0" u="none" strike="noStrike" baseline="0" dirty="0">
                <a:solidFill>
                  <a:srgbClr val="000000"/>
                </a:solidFill>
                <a:latin typeface="Nunito"/>
              </a:rPr>
              <a:t>address barriers to persons with disabilities, examples from different sectors </a:t>
            </a:r>
            <a:endParaRPr lang="en-US" sz="1800" b="0" i="0" u="none" strike="noStrike" baseline="0" dirty="0">
              <a:solidFill>
                <a:srgbClr val="000000"/>
              </a:solidFill>
              <a:latin typeface="Nunito"/>
            </a:endParaRPr>
          </a:p>
          <a:p>
            <a:endParaRPr lang="en-US" sz="1800" b="1" i="0" u="none" strike="noStrike" baseline="0" dirty="0">
              <a:solidFill>
                <a:srgbClr val="000000"/>
              </a:solidFill>
              <a:latin typeface="Nunito"/>
            </a:endParaRPr>
          </a:p>
          <a:p>
            <a:r>
              <a:rPr lang="en-US" sz="1800" b="1" i="0" u="none" strike="noStrike" baseline="0" dirty="0">
                <a:solidFill>
                  <a:srgbClr val="000000"/>
                </a:solidFill>
                <a:latin typeface="Nunito"/>
              </a:rPr>
              <a:t>Transversal: mobile application provides guidance to humanitarian workers in the field</a:t>
            </a:r>
          </a:p>
          <a:p>
            <a:endParaRPr lang="en-US" sz="1800" b="0" i="0" u="none" strike="noStrike" baseline="0" dirty="0">
              <a:solidFill>
                <a:srgbClr val="000000"/>
              </a:solidFill>
              <a:latin typeface="Nunito"/>
            </a:endParaRPr>
          </a:p>
          <a:p>
            <a:r>
              <a:rPr lang="en-US" sz="1800" b="1" i="0" u="none" strike="noStrike" baseline="0" dirty="0">
                <a:solidFill>
                  <a:srgbClr val="000000"/>
                </a:solidFill>
                <a:latin typeface="Nunito"/>
              </a:rPr>
              <a:t>PRACTICE. </a:t>
            </a:r>
            <a:endParaRPr lang="en-US" sz="1800" b="0" i="0" u="none" strike="noStrike" baseline="0" dirty="0">
              <a:solidFill>
                <a:srgbClr val="000000"/>
              </a:solidFill>
              <a:latin typeface="Nunito"/>
            </a:endParaRPr>
          </a:p>
          <a:p>
            <a:r>
              <a:rPr lang="en-US" sz="1800" b="0" i="0" u="none" strike="noStrike" baseline="0" dirty="0">
                <a:solidFill>
                  <a:srgbClr val="000000"/>
                </a:solidFill>
                <a:latin typeface="Nunito Light"/>
              </a:rPr>
              <a:t>In 2017, Christian Blind Mission (CBM) developed a mobile application, the Humanitarian Hands-on Tool 50 (</a:t>
            </a:r>
            <a:r>
              <a:rPr lang="en-US" sz="1800" b="0" i="0" u="none" strike="noStrike" baseline="0" dirty="0" err="1">
                <a:solidFill>
                  <a:srgbClr val="000000"/>
                </a:solidFill>
                <a:latin typeface="Nunito Light"/>
              </a:rPr>
              <a:t>HHoT</a:t>
            </a:r>
            <a:r>
              <a:rPr lang="en-US" sz="1800" b="0" i="0" u="none" strike="noStrike" baseline="0" dirty="0">
                <a:solidFill>
                  <a:srgbClr val="000000"/>
                </a:solidFill>
                <a:latin typeface="Nunito Light"/>
              </a:rPr>
              <a:t>), which provides simple, one-page guidance on all issues relevant to the design and implementation of inclusive humanitarian action. The “task cards” in the app are fully searchable and logically interlinked for ease of use, and can be shared, printed or saved as favorites. The whole app can be downloaded to any mobile device and is then available without internet or mobile connection. The </a:t>
            </a:r>
            <a:r>
              <a:rPr lang="en-US" sz="1800" b="0" i="0" u="none" strike="noStrike" baseline="0" dirty="0" err="1">
                <a:solidFill>
                  <a:srgbClr val="000000"/>
                </a:solidFill>
                <a:latin typeface="Nunito Light"/>
              </a:rPr>
              <a:t>HHoT</a:t>
            </a:r>
            <a:r>
              <a:rPr lang="en-US" sz="1800" b="0" i="0" u="none" strike="noStrike" baseline="0" dirty="0">
                <a:solidFill>
                  <a:srgbClr val="000000"/>
                </a:solidFill>
                <a:latin typeface="Nunito Light"/>
              </a:rPr>
              <a:t> has been field-tested in both Bangladesh and Kenya, where training on the app and follow-up sessions were provided to CBM’s partners. </a:t>
            </a:r>
          </a:p>
          <a:p>
            <a:endParaRPr lang="en-US" sz="1800" b="1" i="0" u="none" strike="noStrike" baseline="0" dirty="0">
              <a:solidFill>
                <a:srgbClr val="000000"/>
              </a:solidFill>
              <a:latin typeface="Nunito"/>
            </a:endParaRPr>
          </a:p>
          <a:p>
            <a:r>
              <a:rPr lang="en-US" sz="1800" b="1" i="0" u="none" strike="noStrike" baseline="0" dirty="0">
                <a:solidFill>
                  <a:srgbClr val="000000"/>
                </a:solidFill>
                <a:latin typeface="Nunito"/>
              </a:rPr>
              <a:t>OVERCOMING CHALLENGES. </a:t>
            </a:r>
          </a:p>
          <a:p>
            <a:r>
              <a:rPr lang="en-US" sz="1800" b="0" i="0" u="none" strike="noStrike" baseline="0" dirty="0">
                <a:solidFill>
                  <a:srgbClr val="000000"/>
                </a:solidFill>
                <a:latin typeface="Nunito Light"/>
              </a:rPr>
              <a:t>Users of the app repeatedly expressed interest in having the information translated into local languages to ease the work of local staff. As such, CBM has already translated the app into Spanish, and is working on translation into Bahasa. Related to this, users reported that the presence of images and drawings helped to clarify concepts, especially when language is a barrier.</a:t>
            </a:r>
          </a:p>
          <a:p>
            <a:endParaRPr lang="en-US" sz="1800" b="0" i="0" u="none" strike="noStrike" baseline="0" dirty="0">
              <a:solidFill>
                <a:srgbClr val="000000"/>
              </a:solidFill>
              <a:latin typeface="Nunito Light"/>
            </a:endParaRPr>
          </a:p>
          <a:p>
            <a:r>
              <a:rPr lang="en-US" sz="1800" b="1" i="0" u="none" strike="noStrike" baseline="0" dirty="0">
                <a:solidFill>
                  <a:srgbClr val="000000"/>
                </a:solidFill>
                <a:latin typeface="Nunito"/>
              </a:rPr>
              <a:t>KEY LESSON. </a:t>
            </a:r>
          </a:p>
          <a:p>
            <a:r>
              <a:rPr lang="en-US" sz="1800" b="0" i="0" u="none" strike="noStrike" baseline="0" dirty="0">
                <a:solidFill>
                  <a:srgbClr val="000000"/>
                </a:solidFill>
                <a:latin typeface="Nunito Light"/>
              </a:rPr>
              <a:t>Technical resources like CBM’s </a:t>
            </a:r>
            <a:r>
              <a:rPr lang="en-US" sz="1800" b="0" i="0" u="none" strike="noStrike" baseline="0" dirty="0" err="1">
                <a:solidFill>
                  <a:srgbClr val="000000"/>
                </a:solidFill>
                <a:latin typeface="Nunito Light"/>
              </a:rPr>
              <a:t>HHoT</a:t>
            </a:r>
            <a:r>
              <a:rPr lang="en-US" sz="1800" b="0" i="0" u="none" strike="noStrike" baseline="0" dirty="0">
                <a:solidFill>
                  <a:srgbClr val="000000"/>
                </a:solidFill>
                <a:latin typeface="Nunito Light"/>
              </a:rPr>
              <a:t> app are most successful when they are available in the local languages, utilize images, and are combined with basic training on inclusion of persons with disabilities as well as follow-up technical support for users of the tools.</a:t>
            </a:r>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18</a:t>
            </a:fld>
            <a:endParaRPr lang="en-US" dirty="0"/>
          </a:p>
        </p:txBody>
      </p:sp>
    </p:spTree>
    <p:extLst>
      <p:ext uri="{BB962C8B-B14F-4D97-AF65-F5344CB8AC3E}">
        <p14:creationId xmlns:p14="http://schemas.microsoft.com/office/powerpoint/2010/main" val="2763788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dirty="0"/>
          </a:p>
          <a:p>
            <a:r>
              <a:rPr lang="en-US" sz="1800" b="1" i="0" u="none" strike="noStrike" baseline="0" dirty="0">
                <a:solidFill>
                  <a:srgbClr val="000000"/>
                </a:solidFill>
                <a:latin typeface="Nunito"/>
              </a:rPr>
              <a:t>Persons with intellectual disabilities lead preparedness program, New Zealand </a:t>
            </a:r>
          </a:p>
          <a:p>
            <a:endParaRPr lang="en-US" sz="1800" b="0" i="0" u="none" strike="noStrike" baseline="0" dirty="0">
              <a:solidFill>
                <a:srgbClr val="000000"/>
              </a:solidFill>
              <a:latin typeface="Nunito"/>
            </a:endParaRPr>
          </a:p>
          <a:p>
            <a:r>
              <a:rPr lang="en-US" sz="1800" b="1" i="0" u="none" strike="noStrike" baseline="0" dirty="0">
                <a:solidFill>
                  <a:srgbClr val="000000"/>
                </a:solidFill>
                <a:latin typeface="Nunito"/>
              </a:rPr>
              <a:t>PRACTICE. </a:t>
            </a:r>
            <a:endParaRPr lang="en-US" sz="1800" b="0" i="0" u="none" strike="noStrike" baseline="0" dirty="0">
              <a:solidFill>
                <a:srgbClr val="000000"/>
              </a:solidFill>
              <a:latin typeface="Nunito"/>
            </a:endParaRPr>
          </a:p>
          <a:p>
            <a:r>
              <a:rPr lang="en-US" sz="1800" b="0" i="0" u="none" strike="noStrike" baseline="0" dirty="0">
                <a:solidFill>
                  <a:srgbClr val="000000"/>
                </a:solidFill>
                <a:latin typeface="Nunito Light"/>
              </a:rPr>
              <a:t>In 2011, in response to the earthquake that hit Christchurch, New Zealand, the OPD IHC, co-developed and co-delivered a series of workshops on disaster preparedness with persons with intellectual disabilities from a local self-advocacy group. The workshops were delivered to persons with intellectual disability and their supporters across New Zealand. </a:t>
            </a:r>
          </a:p>
          <a:p>
            <a:endParaRPr lang="en-US" sz="1800" b="0" i="0" u="none" strike="noStrike" baseline="0" dirty="0">
              <a:solidFill>
                <a:srgbClr val="000000"/>
              </a:solidFill>
              <a:latin typeface="Nunito Light"/>
            </a:endParaRPr>
          </a:p>
          <a:p>
            <a:r>
              <a:rPr lang="en-US" sz="1800" b="0" i="0" u="none" strike="noStrike" baseline="0" dirty="0">
                <a:solidFill>
                  <a:srgbClr val="000000"/>
                </a:solidFill>
                <a:latin typeface="Nunito Light"/>
              </a:rPr>
              <a:t>IHC supported the self-advocacy group to form an Earthquake Reflection Group to develop survival strategies and compile kits with essential items for future disasters. The group also established relationships with key stakeholders such as Christchurch City Council, New Zealand Red Cross, and Christchurch Earthquake Recovery Association (CERA), which ensured they had a say in the rebuilding of the city. </a:t>
            </a:r>
          </a:p>
          <a:p>
            <a:endParaRPr lang="en-US" sz="1800" b="0" i="0" u="none" strike="noStrike" baseline="0" dirty="0">
              <a:solidFill>
                <a:srgbClr val="000000"/>
              </a:solidFill>
              <a:latin typeface="Nunito Light"/>
            </a:endParaRPr>
          </a:p>
          <a:p>
            <a:r>
              <a:rPr lang="en-US" sz="1800" b="1" i="0" u="none" strike="noStrike" baseline="0" dirty="0">
                <a:solidFill>
                  <a:srgbClr val="000000"/>
                </a:solidFill>
                <a:latin typeface="Nunito"/>
              </a:rPr>
              <a:t>OVERCOMING CHALLENGES. </a:t>
            </a:r>
            <a:endParaRPr lang="en-US" sz="1800" b="0" i="0" u="none" strike="noStrike" baseline="0" dirty="0">
              <a:solidFill>
                <a:srgbClr val="000000"/>
              </a:solidFill>
              <a:latin typeface="Nunito"/>
            </a:endParaRPr>
          </a:p>
          <a:p>
            <a:r>
              <a:rPr lang="en-US" sz="1800" b="0" i="0" u="none" strike="noStrike" baseline="0" dirty="0">
                <a:solidFill>
                  <a:srgbClr val="000000"/>
                </a:solidFill>
                <a:latin typeface="Nunito Light"/>
              </a:rPr>
              <a:t>Discussing preparedness soon after a disaster can trigger the re-experiencing of trauma. IHC made every effort to ensure people accessed professional and personal support to deal with ongoing emotional challenges. </a:t>
            </a:r>
          </a:p>
          <a:p>
            <a:endParaRPr lang="en-US" sz="1800" b="0" i="0" u="none" strike="noStrike" baseline="0" dirty="0">
              <a:solidFill>
                <a:srgbClr val="000000"/>
              </a:solidFill>
              <a:latin typeface="Nunito Light"/>
            </a:endParaRPr>
          </a:p>
          <a:p>
            <a:r>
              <a:rPr lang="en-US" sz="1800" b="1" i="0" u="none" strike="noStrike" baseline="0" dirty="0">
                <a:solidFill>
                  <a:srgbClr val="000000"/>
                </a:solidFill>
                <a:latin typeface="Nunito"/>
              </a:rPr>
              <a:t>KEY LESSON. </a:t>
            </a:r>
            <a:endParaRPr lang="en-US" sz="1800" b="0" i="0" u="none" strike="noStrike" baseline="0" dirty="0">
              <a:solidFill>
                <a:srgbClr val="000000"/>
              </a:solidFill>
              <a:latin typeface="Nunito"/>
            </a:endParaRPr>
          </a:p>
          <a:p>
            <a:r>
              <a:rPr lang="en-US" sz="1800" b="0" i="0" u="none" strike="noStrike" baseline="0" dirty="0">
                <a:solidFill>
                  <a:srgbClr val="000000"/>
                </a:solidFill>
                <a:latin typeface="Nunito Light"/>
              </a:rPr>
              <a:t>Persons with intellectual disabilities can be active agents in disaster preparedness. This requires a genuine co-design approach, providing a safe space and ensuring accessible communication (such as easy-read or illustration) for persons with intellectual disabilities to tell their stories and take a leadership role. </a:t>
            </a:r>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19</a:t>
            </a:fld>
            <a:endParaRPr lang="en-US" dirty="0"/>
          </a:p>
        </p:txBody>
      </p:sp>
    </p:spTree>
    <p:extLst>
      <p:ext uri="{BB962C8B-B14F-4D97-AF65-F5344CB8AC3E}">
        <p14:creationId xmlns:p14="http://schemas.microsoft.com/office/powerpoint/2010/main" val="1009280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pPr marL="0" indent="0">
              <a:buNone/>
            </a:pPr>
            <a:endParaRPr lang="en-US" dirty="0"/>
          </a:p>
          <a:p>
            <a:pPr marL="0" indent="0">
              <a:buNone/>
            </a:pPr>
            <a:r>
              <a:rPr lang="en-US" dirty="0"/>
              <a:t>This Module discusses disability inclusive humanitarian action and emergency responses within the specific context of the Convention on the Rights of Persons with Disabilities (CRPD). It aims:</a:t>
            </a:r>
          </a:p>
          <a:p>
            <a:pPr marL="0" indent="0">
              <a:buNone/>
            </a:pPr>
            <a:endParaRPr lang="en-US" dirty="0"/>
          </a:p>
          <a:p>
            <a:r>
              <a:rPr lang="en-US" dirty="0"/>
              <a:t>To understand the broad context for disability &amp; humanitarian action</a:t>
            </a:r>
          </a:p>
          <a:p>
            <a:r>
              <a:rPr lang="en-US" dirty="0"/>
              <a:t>To examine the legal basis under the CRPD for disability inclusive humanitarian action</a:t>
            </a:r>
          </a:p>
          <a:p>
            <a:r>
              <a:rPr lang="en-US" dirty="0"/>
              <a:t>To understand how the CRPD is impacting humanitarian and emergency responses</a:t>
            </a:r>
          </a:p>
          <a:p>
            <a:r>
              <a:rPr lang="en-US" dirty="0"/>
              <a:t>To identify examples of disability inclusive humanitarian action and emergency responses</a:t>
            </a:r>
          </a:p>
          <a:p>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t>2</a:t>
            </a:fld>
            <a:endParaRPr lang="en-US" dirty="0"/>
          </a:p>
        </p:txBody>
      </p:sp>
    </p:spTree>
    <p:extLst>
      <p:ext uri="{BB962C8B-B14F-4D97-AF65-F5344CB8AC3E}">
        <p14:creationId xmlns:p14="http://schemas.microsoft.com/office/powerpoint/2010/main" val="3144734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Notes to presenter: </a:t>
            </a:r>
          </a:p>
          <a:p>
            <a:endParaRPr lang="en-US" sz="1800" b="1" i="0" u="none" strike="noStrike" baseline="0" dirty="0">
              <a:solidFill>
                <a:srgbClr val="000000"/>
              </a:solidFill>
              <a:latin typeface="Nunito"/>
            </a:endParaRPr>
          </a:p>
          <a:p>
            <a:r>
              <a:rPr lang="en-US" sz="1800" b="1" i="0" u="none" strike="noStrike" baseline="0" dirty="0">
                <a:solidFill>
                  <a:srgbClr val="000000"/>
                </a:solidFill>
                <a:latin typeface="Nunito"/>
              </a:rPr>
              <a:t>Disability Inclusion Committees conduct assessments in refugee camps, Kenya </a:t>
            </a:r>
          </a:p>
          <a:p>
            <a:endParaRPr lang="en-US" sz="1800" b="0" i="0" u="none" strike="noStrike" baseline="0" dirty="0">
              <a:solidFill>
                <a:srgbClr val="000000"/>
              </a:solidFill>
              <a:latin typeface="Nunito"/>
            </a:endParaRPr>
          </a:p>
          <a:p>
            <a:r>
              <a:rPr lang="en-US" sz="1800" b="1" i="0" u="none" strike="noStrike" baseline="0" dirty="0">
                <a:solidFill>
                  <a:srgbClr val="000000"/>
                </a:solidFill>
                <a:latin typeface="Nunito"/>
              </a:rPr>
              <a:t>PRACTICE. </a:t>
            </a:r>
            <a:endParaRPr lang="en-US" sz="1800" b="0" i="0" u="none" strike="noStrike" baseline="0" dirty="0">
              <a:solidFill>
                <a:srgbClr val="000000"/>
              </a:solidFill>
              <a:latin typeface="Nunito"/>
            </a:endParaRPr>
          </a:p>
          <a:p>
            <a:r>
              <a:rPr lang="en-US" sz="1800" b="0" i="0" u="none" strike="noStrike" baseline="0" dirty="0">
                <a:solidFill>
                  <a:srgbClr val="000000"/>
                </a:solidFill>
                <a:latin typeface="Nunito Light"/>
              </a:rPr>
              <a:t>Since 2014, Handicap International (HI) supports persons with disabilities to participate in assessments of barriers and enablers to access essential services in Kakuma and Dadaab refugee camps in Kenya. The assessments are conducted with Disability Inclusion Committees of persons with disabilities and caregivers who, during focus-group discussions and observational visits, give their insights on barriers to identification, physical accessibility, information and communication, meaningful participation, as well as measures for reasonable accommodation. </a:t>
            </a:r>
          </a:p>
          <a:p>
            <a:endParaRPr lang="en-US" sz="1800" b="0" i="0" u="none" strike="noStrike" baseline="0" dirty="0">
              <a:solidFill>
                <a:srgbClr val="000000"/>
              </a:solidFill>
              <a:latin typeface="Nunito Light"/>
            </a:endParaRPr>
          </a:p>
          <a:p>
            <a:r>
              <a:rPr lang="en-US" sz="1800" b="0" i="0" u="none" strike="noStrike" baseline="0" dirty="0">
                <a:solidFill>
                  <a:srgbClr val="000000"/>
                </a:solidFill>
                <a:latin typeface="Nunito Light"/>
              </a:rPr>
              <a:t>The findings are presented by the committee members to the agencies responsible for each sector in specific coordination meetings and are used to raise attention to barriers in community meetings. In parallel, HI conducts training and coaching for humanitarian agencies to adapt their approaches. The resulting changes include allowing alternative food collectors at distributions; prioritization of persons with disabilities at repatriation desks; the construction of accessible toilets; and the recruitment of secondary-school teachers with experience of inclusive education. Furthermore, in Kakuma camp, four members of the Disability Inclusion Committees have been elected as representatives in the zonal governance structure established by the camp administration. </a:t>
            </a:r>
          </a:p>
          <a:p>
            <a:endParaRPr lang="en-US" sz="1800" b="0" i="0" u="none" strike="noStrike" baseline="0" dirty="0">
              <a:solidFill>
                <a:srgbClr val="000000"/>
              </a:solidFill>
              <a:latin typeface="Nunito Light"/>
            </a:endParaRPr>
          </a:p>
          <a:p>
            <a:r>
              <a:rPr lang="en-US" sz="1800" b="1" i="0" u="none" strike="noStrike" baseline="0" dirty="0">
                <a:solidFill>
                  <a:srgbClr val="000000"/>
                </a:solidFill>
                <a:latin typeface="Nunito"/>
              </a:rPr>
              <a:t>OVERCOMING CHALLENGES. </a:t>
            </a:r>
            <a:endParaRPr lang="en-US" sz="1800" b="0" i="0" u="none" strike="noStrike" baseline="0" dirty="0">
              <a:solidFill>
                <a:srgbClr val="000000"/>
              </a:solidFill>
              <a:latin typeface="Nunito"/>
            </a:endParaRPr>
          </a:p>
          <a:p>
            <a:r>
              <a:rPr lang="en-US" sz="1800" b="0" i="0" u="none" strike="noStrike" baseline="0" dirty="0">
                <a:solidFill>
                  <a:srgbClr val="000000"/>
                </a:solidFill>
                <a:latin typeface="Nunito Light"/>
              </a:rPr>
              <a:t>Before the establishment of these committees, the perspectives of persons with disabilities were not considered by the camp management actors and service providers. Persons with disabilities were perceived as beggars and often not allowed to enter certain distribution points. </a:t>
            </a:r>
          </a:p>
          <a:p>
            <a:r>
              <a:rPr lang="en-US" sz="1800" b="0" i="0" u="none" strike="noStrike" baseline="0" dirty="0">
                <a:solidFill>
                  <a:srgbClr val="000000"/>
                </a:solidFill>
                <a:latin typeface="Nunito Light"/>
              </a:rPr>
              <a:t>It has been a challenge for HI to support the empowerment of persons with intellectual disabilities to directly participate in the activities of the Disability Inclusion Committee, as they are usually represented by parents. Together with the committee members, HI is attempting to overcome attitudinal barriers through sensitization of the wider community on the rights and capacities of all persons with disabilities. </a:t>
            </a:r>
          </a:p>
          <a:p>
            <a:endParaRPr lang="en-US" sz="1800" b="0" i="0" u="none" strike="noStrike" baseline="0" dirty="0">
              <a:solidFill>
                <a:srgbClr val="000000"/>
              </a:solidFill>
              <a:latin typeface="Nunito Light"/>
            </a:endParaRPr>
          </a:p>
          <a:p>
            <a:r>
              <a:rPr lang="en-US" sz="1800" b="1" i="0" u="none" strike="noStrike" baseline="0" dirty="0">
                <a:solidFill>
                  <a:srgbClr val="000000"/>
                </a:solidFill>
                <a:latin typeface="Nunito"/>
              </a:rPr>
              <a:t>KEY LESSON. </a:t>
            </a:r>
            <a:endParaRPr lang="en-US" sz="1800" b="0" i="0" u="none" strike="noStrike" baseline="0" dirty="0">
              <a:solidFill>
                <a:srgbClr val="000000"/>
              </a:solidFill>
              <a:latin typeface="Nunito"/>
            </a:endParaRPr>
          </a:p>
          <a:p>
            <a:r>
              <a:rPr lang="en-US" sz="1800" b="0" i="0" u="none" strike="noStrike" baseline="0" dirty="0">
                <a:solidFill>
                  <a:srgbClr val="000000"/>
                </a:solidFill>
                <a:latin typeface="Nunito Light"/>
              </a:rPr>
              <a:t>In some cases, capacity building may be an essential component for persons with disabilities to be able to represent themselves in decision-making structures. The participation of persons with disabilities in training, monitoring and coordination meetings increases the impact of advocacy around accessibility and inclusion. </a:t>
            </a:r>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20</a:t>
            </a:fld>
            <a:endParaRPr lang="en-US" dirty="0"/>
          </a:p>
        </p:txBody>
      </p:sp>
    </p:spTree>
    <p:extLst>
      <p:ext uri="{BB962C8B-B14F-4D97-AF65-F5344CB8AC3E}">
        <p14:creationId xmlns:p14="http://schemas.microsoft.com/office/powerpoint/2010/main" val="3067135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to presenter:</a:t>
            </a:r>
          </a:p>
          <a:p>
            <a:endParaRPr lang="en-US" b="1" dirty="0"/>
          </a:p>
          <a:p>
            <a:r>
              <a:rPr lang="en-US" b="0" dirty="0"/>
              <a:t>Persons with disabilities are more at risk during situations of humanitarian emergencies (including natural and man-made disasters). This higher risk is because of s</a:t>
            </a:r>
            <a:r>
              <a:rPr lang="en-US" dirty="0"/>
              <a:t>ocial, environmental and attitudinal barriers, discrimination, abandonment, inaccessible services and humanitarian aid, and exclusion from emergency planning.</a:t>
            </a:r>
          </a:p>
          <a:p>
            <a:endParaRPr lang="en-US" dirty="0"/>
          </a:p>
          <a:p>
            <a:r>
              <a:rPr lang="en-US" dirty="0"/>
              <a:t>Article 11 of the CRPD requires States to protect persons with disabilities during humanitarian emergencies. This requirement was reinforced by the UN Security Council Resolution 2475 (2019). There are a number of frameworks that now exist to allow for the inclusion and consideration of persons with disabilities in disaster risk reduction and humanitarian action. Currently, there is an effort internationally to properly make humanitarian action inclusive of persons with disabilities. Additionally, there are a number of good practices have emerged on how to do be inclusive and empower persons with disabilities although much more needs to be done.</a:t>
            </a:r>
          </a:p>
          <a:p>
            <a:endParaRPr lang="en-US" dirty="0"/>
          </a:p>
          <a:p>
            <a:r>
              <a:rPr lang="en-US" dirty="0"/>
              <a:t>It is important to remember and advocate for persons with disabilities and OPDs to play a critical role to play in disaster risk reduction and preparedness.</a:t>
            </a:r>
          </a:p>
          <a:p>
            <a:endParaRPr lang="en-US" b="0" dirty="0"/>
          </a:p>
        </p:txBody>
      </p:sp>
      <p:sp>
        <p:nvSpPr>
          <p:cNvPr id="4" name="Slide Number Placeholder 3"/>
          <p:cNvSpPr>
            <a:spLocks noGrp="1"/>
          </p:cNvSpPr>
          <p:nvPr>
            <p:ph type="sldNum" sz="quarter" idx="5"/>
          </p:nvPr>
        </p:nvSpPr>
        <p:spPr/>
        <p:txBody>
          <a:bodyPr/>
          <a:lstStyle/>
          <a:p>
            <a:fld id="{D5D79418-37EB-4378-AD22-89DBB000B0DA}" type="slidenum">
              <a:rPr lang="en-US" smtClean="0"/>
              <a:t>21</a:t>
            </a:fld>
            <a:endParaRPr lang="en-US" dirty="0"/>
          </a:p>
        </p:txBody>
      </p:sp>
    </p:spTree>
    <p:extLst>
      <p:ext uri="{BB962C8B-B14F-4D97-AF65-F5344CB8AC3E}">
        <p14:creationId xmlns:p14="http://schemas.microsoft.com/office/powerpoint/2010/main" val="953059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j-lt"/>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j-lt"/>
                <a:ea typeface="+mj-ea"/>
                <a:cs typeface="+mj-cs"/>
              </a:rPr>
              <a:t>This sub-title slide poses the following question: </a:t>
            </a:r>
            <a:r>
              <a:rPr lang="en-US" sz="1200" kern="1200" dirty="0">
                <a:latin typeface="+mj-lt"/>
                <a:ea typeface="+mj-ea"/>
                <a:cs typeface="+mj-cs"/>
              </a:rPr>
              <a:t>What </a:t>
            </a:r>
            <a:r>
              <a:rPr lang="en-US" sz="1200" dirty="0"/>
              <a:t>is the broad context for disability inclusive humanitarian action &amp; emergency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Persons with disabilities are the largest minority group in the world with the World Health Organization estimating that there are more than one billion people—about 16% of the world’s population—living with some form of disability. Persons with disabilities are also disproportionately impacted by natural disasters, humanitarian crises, and armed conflict, in which they face heightened risk of injury, victimization, and death. This heighten risk to persons with disabilities is due primarily to the lack of consideration of persons with disabilities and their specific protection needs.</a:t>
            </a:r>
            <a:endParaRPr lang="en-US" dirty="0"/>
          </a:p>
          <a:p>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3</a:t>
            </a:fld>
            <a:endParaRPr lang="en-US" dirty="0"/>
          </a:p>
        </p:txBody>
      </p:sp>
    </p:spTree>
    <p:extLst>
      <p:ext uri="{BB962C8B-B14F-4D97-AF65-F5344CB8AC3E}">
        <p14:creationId xmlns:p14="http://schemas.microsoft.com/office/powerpoint/2010/main" val="1850010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to presenter: </a:t>
            </a:r>
          </a:p>
          <a:p>
            <a:endParaRPr lang="en-US" b="1" dirty="0"/>
          </a:p>
          <a:p>
            <a:r>
              <a:rPr lang="en-US" dirty="0"/>
              <a:t>Humanitarian emergencies create significant challenges and risks to all people. However, persons with disabilities are likely to be impacted by those challenges and risks, as well as face additionally harm, including death. </a:t>
            </a:r>
          </a:p>
          <a:p>
            <a:endParaRPr lang="en-US" dirty="0"/>
          </a:p>
          <a:p>
            <a:r>
              <a:rPr lang="en-US" dirty="0"/>
              <a:t>This infographic was produced by UN High Commissioner for Human Rights in 2017</a:t>
            </a:r>
          </a:p>
          <a:p>
            <a:endParaRPr lang="en-US" dirty="0"/>
          </a:p>
          <a:p>
            <a:r>
              <a:rPr lang="en-US" dirty="0"/>
              <a:t>Key information share from infographic is:</a:t>
            </a:r>
          </a:p>
          <a:p>
            <a:endParaRPr lang="en-US" dirty="0"/>
          </a:p>
          <a:p>
            <a:pPr marL="171450" indent="-171450">
              <a:buFont typeface="Arial" panose="020B0604020202020204" pitchFamily="34" charset="0"/>
              <a:buChar char="•"/>
            </a:pPr>
            <a:r>
              <a:rPr lang="en-US" dirty="0"/>
              <a:t>7 to10% people forcibly displaced due to disasters and war are people with disabilities</a:t>
            </a:r>
          </a:p>
          <a:p>
            <a:pPr marL="171450" indent="-171450">
              <a:buFont typeface="Arial" panose="020B0604020202020204" pitchFamily="34" charset="0"/>
              <a:buChar char="•"/>
            </a:pPr>
            <a:r>
              <a:rPr lang="en-US" dirty="0"/>
              <a:t>75% of persons with disabilities in humanitarian crisis situations report not have sufficient food, water and shelter</a:t>
            </a:r>
          </a:p>
          <a:p>
            <a:pPr marL="171450" indent="-171450">
              <a:buFont typeface="Arial" panose="020B0604020202020204" pitchFamily="34" charset="0"/>
              <a:buChar char="•"/>
            </a:pPr>
            <a:r>
              <a:rPr lang="en-US" dirty="0"/>
              <a:t>50% of people with disabilities in humanitarian crisis situations do not have access to the mobility aids they need</a:t>
            </a:r>
          </a:p>
          <a:p>
            <a:pPr marL="171450" indent="-171450">
              <a:buFont typeface="Arial" panose="020B0604020202020204" pitchFamily="34" charset="0"/>
              <a:buChar char="•"/>
            </a:pPr>
            <a:r>
              <a:rPr lang="en-US" dirty="0"/>
              <a:t>Persons with disabilities are 2 to 4 times more likely to die in humanitarian crisis situations than the rest of the population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t>4</a:t>
            </a:fld>
            <a:endParaRPr lang="en-US" dirty="0"/>
          </a:p>
        </p:txBody>
      </p:sp>
    </p:spTree>
    <p:extLst>
      <p:ext uri="{BB962C8B-B14F-4D97-AF65-F5344CB8AC3E}">
        <p14:creationId xmlns:p14="http://schemas.microsoft.com/office/powerpoint/2010/main" val="352591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dirty="0"/>
          </a:p>
          <a:p>
            <a:r>
              <a:rPr lang="en-US" dirty="0"/>
              <a:t>The impact of natural disasters, humanitarian emergencies and war is greater on persons with disabilities because such events amplify already existing social, environmental and attitudinal barriers that already exist thereby further preventing access to essential services (e.g., healthcare), humanitarian assistance (e.g., emergency shelters) and protection (e.g., police services). </a:t>
            </a:r>
          </a:p>
          <a:p>
            <a:endParaRPr lang="en-US" dirty="0"/>
          </a:p>
          <a:p>
            <a:r>
              <a:rPr lang="en-US" dirty="0"/>
              <a:t>These events also create new barriers for persons with disabilities as essential support services (e.g., medical care, food, water, and electricity) are not longer accessible or operating. Additionally, natural disasters, humanitarian emergencies and war create secondary disabilities for persons already living with a disability as well as increase the number of individuals with newly acquired disabilities, who do not have experience with or understanding of the barriers associated with their impairment.</a:t>
            </a:r>
          </a:p>
          <a:p>
            <a:endParaRPr lang="en-US" dirty="0"/>
          </a:p>
          <a:p>
            <a:r>
              <a:rPr lang="en-US" dirty="0"/>
              <a:t>During natural disasters, humanitarian emergencies and war persons with disabilities are forgotten or purposely left behind or excluded from emergency response efforts.  This reality is what places persons with disabilities at higher risk as they are unable to escape the harm and if they are able to do escape they often are not able to access the humanitarian services (e.g., food, shelter, education, water, and medical care) because they are not accessible for persons with disabilities. </a:t>
            </a:r>
          </a:p>
          <a:p>
            <a:endParaRPr lang="en-US" dirty="0"/>
          </a:p>
          <a:p>
            <a:r>
              <a:rPr lang="en-US" dirty="0"/>
              <a:t>In many instances, persons with disabilities are forced to leave their assistive devices behind in order to escape harm because evacuation planning did not consider how to appropriately evacuate persons with disabilities. This leave persons with disabilities reliant on family and strangers to navigate refugee and emergency camps.</a:t>
            </a:r>
          </a:p>
          <a:p>
            <a:endParaRPr lang="en-US" dirty="0"/>
          </a:p>
          <a:p>
            <a:r>
              <a:rPr lang="en-US" dirty="0"/>
              <a:t>These factors that increase the risk of harm to persons with disability are very much rooted in the lack of inclusion of and consultation with persons with disabilities and their representative organization when developing, implementing, and rebuilding after disasters, humanitarian emergencies and war. </a:t>
            </a:r>
          </a:p>
          <a:p>
            <a:endParaRPr lang="en-US" dirty="0"/>
          </a:p>
          <a:p>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5</a:t>
            </a:fld>
            <a:endParaRPr lang="en-US" dirty="0"/>
          </a:p>
        </p:txBody>
      </p:sp>
    </p:spTree>
    <p:extLst>
      <p:ext uri="{BB962C8B-B14F-4D97-AF65-F5344CB8AC3E}">
        <p14:creationId xmlns:p14="http://schemas.microsoft.com/office/powerpoint/2010/main" val="2312403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j-lt"/>
              <a:ea typeface="+mj-ea"/>
              <a:cs typeface="+mj-cs"/>
            </a:endParaRPr>
          </a:p>
          <a:p>
            <a:r>
              <a:rPr lang="en-US" sz="1200" kern="1200" dirty="0">
                <a:solidFill>
                  <a:schemeClr val="tx1"/>
                </a:solidFill>
                <a:latin typeface="+mj-lt"/>
                <a:ea typeface="+mj-ea"/>
                <a:cs typeface="+mj-cs"/>
              </a:rPr>
              <a:t>This sub-title slide poses the following question: </a:t>
            </a:r>
            <a:r>
              <a:rPr lang="en-US" sz="1200" kern="1200" dirty="0">
                <a:latin typeface="+mj-lt"/>
                <a:ea typeface="+mj-ea"/>
                <a:cs typeface="+mj-cs"/>
              </a:rPr>
              <a:t>What is the legal basis under the CRPD for disability inclusive humanitarian action?</a:t>
            </a:r>
            <a:endParaRPr lang="en-US"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The UN CRPD is a unique treaty because it contains an article that requires States to ensure that their responses to natural disasters, humanitarian crises, and armed conflict include specific protections for persons with disabilities, consider the specific needs of persons with disabilities, and ensure that the rights and privileges outlined in the CRPD are upheld during times of emergency.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6</a:t>
            </a:fld>
            <a:endParaRPr lang="en-US" dirty="0"/>
          </a:p>
        </p:txBody>
      </p:sp>
    </p:spTree>
    <p:extLst>
      <p:ext uri="{BB962C8B-B14F-4D97-AF65-F5344CB8AC3E}">
        <p14:creationId xmlns:p14="http://schemas.microsoft.com/office/powerpoint/2010/main" val="285715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dirty="0"/>
          </a:p>
          <a:p>
            <a:r>
              <a:rPr lang="en-US" dirty="0"/>
              <a:t>Play the video entitled “What is the UN CRPD.” This an easy-to-understand video describing what the UN CRPD is and its importance to persons with disabilities.</a:t>
            </a:r>
          </a:p>
          <a:p>
            <a:endParaRPr lang="en-US" dirty="0"/>
          </a:p>
          <a:p>
            <a:r>
              <a:rPr lang="en-US" dirty="0"/>
              <a:t>The UN CRPD is a unique human rights treaty because it contains Article 11, which does not allow for countries to suspend the rights or protections for persons with disabilities found within the UN CRPD during times of humanitarian emergencies, including war. Additionally, Article 11 requires that countries created, reform, and implement emergency response plans that consider the needs of, are accessible to, and developed with the help of persons with disabilities and/ or organizations of persons with disabilities. </a:t>
            </a:r>
          </a:p>
        </p:txBody>
      </p:sp>
      <p:sp>
        <p:nvSpPr>
          <p:cNvPr id="4" name="Slide Number Placeholder 3"/>
          <p:cNvSpPr>
            <a:spLocks noGrp="1"/>
          </p:cNvSpPr>
          <p:nvPr>
            <p:ph type="sldNum" sz="quarter" idx="5"/>
          </p:nvPr>
        </p:nvSpPr>
        <p:spPr/>
        <p:txBody>
          <a:bodyPr/>
          <a:lstStyle/>
          <a:p>
            <a:fld id="{D5D79418-37EB-4378-AD22-89DBB000B0DA}" type="slidenum">
              <a:rPr lang="en-US" smtClean="0"/>
              <a:t>7</a:t>
            </a:fld>
            <a:endParaRPr lang="en-US" dirty="0"/>
          </a:p>
        </p:txBody>
      </p:sp>
    </p:spTree>
    <p:extLst>
      <p:ext uri="{BB962C8B-B14F-4D97-AF65-F5344CB8AC3E}">
        <p14:creationId xmlns:p14="http://schemas.microsoft.com/office/powerpoint/2010/main" val="2928346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dirty="0"/>
          </a:p>
          <a:p>
            <a:r>
              <a:rPr lang="en-US" dirty="0"/>
              <a:t>In 2015, the UN Office of the High Commissioner for Human Rights published a report on Article 11 of the UN CRPD that explained the obligations of countries in protecting persons with disabilities. As part of the report, the UN Office of the High Commissioner for Human Rights found that Article 11 of the CRPD requires countries to apply the human rights found in the UN CRPD during times of emergencies, including war. To accomplish this, countries need to make changes to their policies and practices to include and address the needs of persons with disabilities. This can be done in a number of ways, which are listed on the slide above. </a:t>
            </a:r>
          </a:p>
          <a:p>
            <a:endParaRPr lang="en-US" dirty="0"/>
          </a:p>
          <a:p>
            <a:r>
              <a:rPr lang="en-US" dirty="0"/>
              <a:t>Highlights to point out:</a:t>
            </a:r>
          </a:p>
          <a:p>
            <a:endParaRPr lang="en-US" dirty="0"/>
          </a:p>
          <a:p>
            <a:pPr marL="171450" indent="-171450">
              <a:buFontTx/>
              <a:buChar char="-"/>
            </a:pPr>
            <a:r>
              <a:rPr lang="en-US" dirty="0"/>
              <a:t>Countries need to make sure that information regarding the emergency is provided in an accessible format for all persons with disabilities for the duration of the crisis.</a:t>
            </a:r>
          </a:p>
          <a:p>
            <a:pPr marL="171450" indent="-171450">
              <a:buFontTx/>
              <a:buChar char="-"/>
            </a:pPr>
            <a:r>
              <a:rPr lang="en-US" dirty="0"/>
              <a:t>Persons with disabilities must be coordinated and consulted with, including through their representative organizations, in preparation for, during and after an emergency to ensure their needs and rights are being protected.</a:t>
            </a:r>
          </a:p>
          <a:p>
            <a:pPr marL="171450" indent="-171450">
              <a:buFontTx/>
              <a:buChar char="-"/>
            </a:pPr>
            <a:r>
              <a:rPr lang="en-US" dirty="0"/>
              <a:t>When responding to a humanitarian emergency ensure that the resources and response are inclusive of persons with disabilities and respect their human rights to avoid excluding members of the disability community</a:t>
            </a:r>
          </a:p>
          <a:p>
            <a:pPr marL="171450" indent="-171450">
              <a:buFontTx/>
              <a:buChar char="-"/>
            </a:pPr>
            <a:r>
              <a:rPr lang="en-US" dirty="0"/>
              <a:t>Work to improve the capacity for those organizations and individuals who respond to emergencies—like military and civilian organizations, peacekeepers, and fieldworkers—to make sure they understand the specific needs of persons with disabilities in a humanitarian crisis.</a:t>
            </a:r>
          </a:p>
          <a:p>
            <a:pPr marL="171450" indent="-171450">
              <a:buFontTx/>
              <a:buChar char="-"/>
            </a:pPr>
            <a:r>
              <a:rPr lang="en-US" dirty="0"/>
              <a:t>Promote the inclusion of persons with disabilities into already existing emergency response planning.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8</a:t>
            </a:fld>
            <a:endParaRPr lang="en-US" dirty="0"/>
          </a:p>
        </p:txBody>
      </p:sp>
    </p:spTree>
    <p:extLst>
      <p:ext uri="{BB962C8B-B14F-4D97-AF65-F5344CB8AC3E}">
        <p14:creationId xmlns:p14="http://schemas.microsoft.com/office/powerpoint/2010/main" val="1926865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dirty="0"/>
          </a:p>
          <a:p>
            <a:r>
              <a:rPr lang="en-US" dirty="0"/>
              <a:t>Article 32 of the CRPD is an important aspect of ensuring full compliance with Article 11. Article 32 requires  that States, donors, international organizations, and non-governmental organizations ensure that their development programing and humanitarian assistance is fully inclusive and accessible for persons with disabilities. This means that in responding to man-made or natural disasters States must ensure that their funding and programming is inclusive of persons with disabilities to comply with Article 11 and Article 32 obligations. Building on the responsibilities of Article 11, Article 32 makes clear that the responsibility for inclusion of persons with disabilities during times of crisis, aftermath, and rebuilding is the responsibility of not simply the effected State but also those countries and organizations providing development programming and humanitarian aid. In practical terms, State Parties must ensure that their funding for and implementation of development and humanitarian programs are inclusive of persons with disabilities. For donor countries this means that </a:t>
            </a:r>
            <a:r>
              <a:rPr lang="en-US" b="1" dirty="0"/>
              <a:t>all </a:t>
            </a:r>
            <a:r>
              <a:rPr lang="en-US" b="0" dirty="0"/>
              <a:t>their development programming and humanitarian assistance must be inclusive. For recipient countries, this means that </a:t>
            </a:r>
            <a:r>
              <a:rPr lang="en-US" b="1" dirty="0"/>
              <a:t>all</a:t>
            </a:r>
            <a:r>
              <a:rPr lang="en-US" b="0" dirty="0"/>
              <a:t> the development programming and humanitarian aid being provided to help the effective country is inclusive of persons with disabilities.</a:t>
            </a:r>
          </a:p>
        </p:txBody>
      </p:sp>
      <p:sp>
        <p:nvSpPr>
          <p:cNvPr id="4" name="Slide Number Placeholder 3"/>
          <p:cNvSpPr>
            <a:spLocks noGrp="1"/>
          </p:cNvSpPr>
          <p:nvPr>
            <p:ph type="sldNum" sz="quarter" idx="5"/>
          </p:nvPr>
        </p:nvSpPr>
        <p:spPr/>
        <p:txBody>
          <a:bodyPr/>
          <a:lstStyle/>
          <a:p>
            <a:fld id="{D5D79418-37EB-4378-AD22-89DBB000B0DA}" type="slidenum">
              <a:rPr lang="en-US" smtClean="0"/>
              <a:t>9</a:t>
            </a:fld>
            <a:endParaRPr lang="en-US" dirty="0"/>
          </a:p>
        </p:txBody>
      </p:sp>
    </p:spTree>
    <p:extLst>
      <p:ext uri="{BB962C8B-B14F-4D97-AF65-F5344CB8AC3E}">
        <p14:creationId xmlns:p14="http://schemas.microsoft.com/office/powerpoint/2010/main" val="2443891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D826893-9059-400D-A708-615823828BC9}"/>
              </a:ext>
            </a:extLst>
          </p:cNvPr>
          <p:cNvGrpSpPr/>
          <p:nvPr userDrawn="1"/>
        </p:nvGrpSpPr>
        <p:grpSpPr bwMode="ltGray">
          <a:xfrm>
            <a:off x="7232499" y="-159283"/>
            <a:ext cx="4959501" cy="5525761"/>
            <a:chOff x="7232499" y="-159283"/>
            <a:chExt cx="4959501" cy="5525761"/>
          </a:xfrm>
          <a:solidFill>
            <a:srgbClr val="76280B">
              <a:alpha val="60000"/>
            </a:srgbClr>
          </a:solidFill>
        </p:grpSpPr>
        <p:pic>
          <p:nvPicPr>
            <p:cNvPr id="10" name="Graphic 9" descr="Single gear">
              <a:extLst>
                <a:ext uri="{FF2B5EF4-FFF2-40B4-BE49-F238E27FC236}">
                  <a16:creationId xmlns:a16="http://schemas.microsoft.com/office/drawing/2014/main" id="{4BD7AE3B-6321-488C-8378-B441F7AC62C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1" name="Graphic 10" descr="Single gear">
              <a:extLst>
                <a:ext uri="{FF2B5EF4-FFF2-40B4-BE49-F238E27FC236}">
                  <a16:creationId xmlns:a16="http://schemas.microsoft.com/office/drawing/2014/main" id="{52566813-48BF-44A8-9FBD-C9035FDE143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id="{C9098912-FEFB-4951-B070-7ED0F1D455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486478"/>
              <a:ext cx="2880000" cy="2880000"/>
            </a:xfrm>
            <a:prstGeom prst="rect">
              <a:avLst/>
            </a:prstGeom>
          </p:spPr>
        </p:pic>
        <p:pic>
          <p:nvPicPr>
            <p:cNvPr id="15" name="Graphic 14" descr="Single gear">
              <a:extLst>
                <a:ext uri="{FF2B5EF4-FFF2-40B4-BE49-F238E27FC236}">
                  <a16:creationId xmlns:a16="http://schemas.microsoft.com/office/drawing/2014/main" id="{7187CCFC-946C-4708-98C2-CC97857A516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sp>
        <p:nvSpPr>
          <p:cNvPr id="9" name="Rectangle 8"/>
          <p:cNvSpPr/>
          <p:nvPr/>
        </p:nvSpPr>
        <p:spPr bwMode="ltGray">
          <a:xfrm>
            <a:off x="1704975" y="2598834"/>
            <a:ext cx="8782050" cy="1660332"/>
          </a:xfrm>
          <a:prstGeom prst="rect">
            <a:avLst/>
          </a:prstGeom>
          <a:solidFill>
            <a:schemeClr val="bg1">
              <a:lumMod val="85000"/>
              <a:lumOff val="1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828293" y="2742465"/>
            <a:ext cx="8494463" cy="1373070"/>
          </a:xfrm>
        </p:spPr>
        <p:txBody>
          <a:bodyPr anchor="b">
            <a:noAutofit/>
          </a:bodyPr>
          <a:lstStyle>
            <a:lvl1pPr algn="ctr">
              <a:defRPr sz="5400"/>
            </a:lvl1pPr>
          </a:lstStyle>
          <a:p>
            <a:r>
              <a:rPr lang="en-US" noProof="0"/>
              <a:t>Click to edit Master title style</a:t>
            </a:r>
          </a:p>
        </p:txBody>
      </p:sp>
      <p:sp>
        <p:nvSpPr>
          <p:cNvPr id="3" name="Subtitle 2"/>
          <p:cNvSpPr>
            <a:spLocks noGrp="1"/>
          </p:cNvSpPr>
          <p:nvPr>
            <p:ph type="subTitle" idx="1"/>
          </p:nvPr>
        </p:nvSpPr>
        <p:spPr>
          <a:xfrm>
            <a:off x="1828799" y="4394039"/>
            <a:ext cx="8493957" cy="1117687"/>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8112956" y="5936187"/>
            <a:ext cx="2743200" cy="365125"/>
          </a:xfrm>
        </p:spPr>
        <p:txBody>
          <a:bodyPr/>
          <a:lstStyle/>
          <a:p>
            <a:fld id="{616D6166-2B42-4F11-BAA6-8ABAE1BE810C}" type="datetimeFigureOut">
              <a:rPr lang="en-US" noProof="0" smtClean="0"/>
              <a:t>9/10/2021</a:t>
            </a:fld>
            <a:endParaRPr lang="en-US" noProof="0" dirty="0"/>
          </a:p>
        </p:txBody>
      </p:sp>
      <p:sp>
        <p:nvSpPr>
          <p:cNvPr id="5" name="Footer Placeholder 4"/>
          <p:cNvSpPr>
            <a:spLocks noGrp="1"/>
          </p:cNvSpPr>
          <p:nvPr>
            <p:ph type="ftr" sz="quarter" idx="11"/>
          </p:nvPr>
        </p:nvSpPr>
        <p:spPr>
          <a:xfrm>
            <a:off x="1242296" y="5936188"/>
            <a:ext cx="6870660" cy="365125"/>
          </a:xfrm>
        </p:spPr>
        <p:txBody>
          <a:bodyPr/>
          <a:lstStyle/>
          <a:p>
            <a:r>
              <a:rPr lang="en-US" noProof="0" dirty="0"/>
              <a:t>Add a footer</a:t>
            </a:r>
          </a:p>
        </p:txBody>
      </p:sp>
      <p:sp>
        <p:nvSpPr>
          <p:cNvPr id="12" name="Rectangle 11">
            <a:extLst>
              <a:ext uri="{FF2B5EF4-FFF2-40B4-BE49-F238E27FC236}">
                <a16:creationId xmlns:a16="http://schemas.microsoft.com/office/drawing/2014/main" id="{10A59AF3-34E3-4F2D-B219-533C8164A410}"/>
              </a:ext>
            </a:extLst>
          </p:cNvPr>
          <p:cNvSpPr/>
          <p:nvPr userDrawn="1"/>
        </p:nvSpPr>
        <p:spPr>
          <a:xfrm>
            <a:off x="0" y="2590078"/>
            <a:ext cx="1602997" cy="1660332"/>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3B98DDA9-3997-4600-985C-44C2CABD0BA3}"/>
              </a:ext>
            </a:extLst>
          </p:cNvPr>
          <p:cNvSpPr/>
          <p:nvPr userDrawn="1"/>
        </p:nvSpPr>
        <p:spPr>
          <a:xfrm>
            <a:off x="10606797" y="2590077"/>
            <a:ext cx="1602997" cy="1660331"/>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a:xfrm>
            <a:off x="10803518" y="2750779"/>
            <a:ext cx="1171888" cy="1356442"/>
          </a:xfrm>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888968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2D2AED-B2EF-46D8-BC7C-81AE25C80786}"/>
              </a:ext>
            </a:extLst>
          </p:cNvPr>
          <p:cNvGrpSpPr/>
          <p:nvPr userDrawn="1"/>
        </p:nvGrpSpPr>
        <p:grpSpPr bwMode="ltGray">
          <a:xfrm>
            <a:off x="7232499" y="-159283"/>
            <a:ext cx="4959501" cy="5224009"/>
            <a:chOff x="7232499" y="-159283"/>
            <a:chExt cx="4959501" cy="5224009"/>
          </a:xfrm>
          <a:solidFill>
            <a:srgbClr val="76280B">
              <a:alpha val="60000"/>
            </a:srgbClr>
          </a:solidFill>
        </p:grpSpPr>
        <p:pic>
          <p:nvPicPr>
            <p:cNvPr id="8" name="Graphic 7" descr="Single gear">
              <a:extLst>
                <a:ext uri="{FF2B5EF4-FFF2-40B4-BE49-F238E27FC236}">
                  <a16:creationId xmlns:a16="http://schemas.microsoft.com/office/drawing/2014/main" id="{2F9289FC-9317-4EC5-8064-00D34185019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9" name="Graphic 8" descr="Single gear">
              <a:extLst>
                <a:ext uri="{FF2B5EF4-FFF2-40B4-BE49-F238E27FC236}">
                  <a16:creationId xmlns:a16="http://schemas.microsoft.com/office/drawing/2014/main" id="{09784D29-4AB9-4581-A176-2BC2AD58F8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0" name="Graphic 9" descr="Single gear">
              <a:extLst>
                <a:ext uri="{FF2B5EF4-FFF2-40B4-BE49-F238E27FC236}">
                  <a16:creationId xmlns:a16="http://schemas.microsoft.com/office/drawing/2014/main" id="{25EF2775-3EFB-4A64-8FAF-4D8B56AE07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11" name="Graphic 10" descr="Single gear">
              <a:extLst>
                <a:ext uri="{FF2B5EF4-FFF2-40B4-BE49-F238E27FC236}">
                  <a16:creationId xmlns:a16="http://schemas.microsoft.com/office/drawing/2014/main" id="{A34C11DA-4074-454D-800C-0FC5FBF1CD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5" name="Picture 4" descr="HD-ShadowSho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16D6166-2B42-4F11-BAA6-8ABAE1BE810C}" type="datetimeFigureOut">
              <a:rPr lang="en-US" noProof="0" smtClean="0"/>
              <a:t>9/10/2021</a:t>
            </a:fld>
            <a:endParaRPr lang="en-US" noProof="0" dirty="0"/>
          </a:p>
        </p:txBody>
      </p:sp>
      <p:sp>
        <p:nvSpPr>
          <p:cNvPr id="3" name="Footer Placeholder 2"/>
          <p:cNvSpPr>
            <a:spLocks noGrp="1"/>
          </p:cNvSpPr>
          <p:nvPr>
            <p:ph type="ftr" sz="quarter" idx="11"/>
          </p:nvPr>
        </p:nvSpPr>
        <p:spPr/>
        <p:txBody>
          <a:bodyPr/>
          <a:lstStyle/>
          <a:p>
            <a:r>
              <a:rPr lang="en-US" noProof="0" dirty="0"/>
              <a:t>Add a footer</a:t>
            </a:r>
          </a:p>
        </p:txBody>
      </p:sp>
      <p:sp>
        <p:nvSpPr>
          <p:cNvPr id="4" name="Slide Number Placeholder 3"/>
          <p:cNvSpPr>
            <a:spLocks noGrp="1"/>
          </p:cNvSpPr>
          <p:nvPr>
            <p:ph type="sldNum" sz="quarter" idx="12"/>
          </p:nvPr>
        </p:nvSpPr>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1735406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F6BBB30-80DB-4A1B-9DD3-A090C4EF2F33}"/>
              </a:ext>
            </a:extLst>
          </p:cNvPr>
          <p:cNvGrpSpPr/>
          <p:nvPr userDrawn="1"/>
        </p:nvGrpSpPr>
        <p:grpSpPr bwMode="ltGray">
          <a:xfrm rot="5400000">
            <a:off x="7251814" y="1766245"/>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1970240"/>
            <a:ext cx="10437812" cy="321164"/>
          </a:xfrm>
          <a:prstGeom prst="rect">
            <a:avLst/>
          </a:prstGeom>
        </p:spPr>
      </p:pic>
      <p:sp>
        <p:nvSpPr>
          <p:cNvPr id="10" name="Rectangle 9"/>
          <p:cNvSpPr/>
          <p:nvPr/>
        </p:nvSpPr>
        <p:spPr bwMode="ltGray">
          <a:xfrm>
            <a:off x="175260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1" y="753227"/>
            <a:ext cx="9613859" cy="1080940"/>
          </a:xfrm>
        </p:spPr>
        <p:txBody>
          <a:bodyPr anchor="ctr">
            <a:normAutofit/>
          </a:bodyPr>
          <a:lstStyle>
            <a:lvl1pPr>
              <a:defRPr sz="3600"/>
            </a:lvl1pPr>
          </a:lstStyle>
          <a:p>
            <a:r>
              <a:rPr lang="en-US" noProof="0"/>
              <a:t>Click to edit Master title style</a:t>
            </a:r>
          </a:p>
        </p:txBody>
      </p:sp>
      <p:sp>
        <p:nvSpPr>
          <p:cNvPr id="3" name="Content Placeholder 2"/>
          <p:cNvSpPr>
            <a:spLocks noGrp="1"/>
          </p:cNvSpPr>
          <p:nvPr>
            <p:ph idx="1"/>
          </p:nvPr>
        </p:nvSpPr>
        <p:spPr>
          <a:xfrm>
            <a:off x="6438446" y="2336873"/>
            <a:ext cx="5608336" cy="35993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24329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a:xfrm>
            <a:off x="9303581" y="5936187"/>
            <a:ext cx="2743200" cy="365125"/>
          </a:xfrm>
        </p:spPr>
        <p:txBody>
          <a:bodyPr/>
          <a:lstStyle/>
          <a:p>
            <a:fld id="{616D6166-2B42-4F11-BAA6-8ABAE1BE810C}" type="datetimeFigureOut">
              <a:rPr lang="en-US" noProof="0" smtClean="0"/>
              <a:t>9/10/2021</a:t>
            </a:fld>
            <a:endParaRPr lang="en-US" noProof="0" dirty="0"/>
          </a:p>
        </p:txBody>
      </p:sp>
      <p:sp>
        <p:nvSpPr>
          <p:cNvPr id="6" name="Footer Placeholder 5"/>
          <p:cNvSpPr>
            <a:spLocks noGrp="1"/>
          </p:cNvSpPr>
          <p:nvPr>
            <p:ph type="ftr" sz="quarter" idx="11"/>
          </p:nvPr>
        </p:nvSpPr>
        <p:spPr>
          <a:xfrm>
            <a:off x="2432921" y="5936188"/>
            <a:ext cx="6870660" cy="365125"/>
          </a:xfrm>
        </p:spPr>
        <p:txBody>
          <a:bodyPr/>
          <a:lstStyle/>
          <a:p>
            <a:r>
              <a:rPr lang="en-US" noProof="0" dirty="0"/>
              <a:t>Add a footer</a:t>
            </a:r>
          </a:p>
        </p:txBody>
      </p:sp>
      <p:sp>
        <p:nvSpPr>
          <p:cNvPr id="7" name="Slide Number Placeholder 6"/>
          <p:cNvSpPr>
            <a:spLocks noGrp="1"/>
          </p:cNvSpPr>
          <p:nvPr>
            <p:ph type="sldNum" sz="quarter" idx="12"/>
          </p:nvPr>
        </p:nvSpPr>
        <p:spPr>
          <a:xfrm>
            <a:off x="140074" y="753227"/>
            <a:ext cx="1154151" cy="1090789"/>
          </a:xfrm>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3220702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F6BBB30-80DB-4A1B-9DD3-A090C4EF2F33}"/>
              </a:ext>
            </a:extLst>
          </p:cNvPr>
          <p:cNvGrpSpPr/>
          <p:nvPr userDrawn="1"/>
        </p:nvGrpSpPr>
        <p:grpSpPr bwMode="ltGray">
          <a:xfrm rot="5400000">
            <a:off x="7251814" y="1766245"/>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1970240"/>
            <a:ext cx="10437812" cy="321164"/>
          </a:xfrm>
          <a:prstGeom prst="rect">
            <a:avLst/>
          </a:prstGeom>
        </p:spPr>
      </p:pic>
      <p:sp>
        <p:nvSpPr>
          <p:cNvPr id="10" name="Rectangle 9"/>
          <p:cNvSpPr/>
          <p:nvPr/>
        </p:nvSpPr>
        <p:spPr bwMode="ltGray">
          <a:xfrm>
            <a:off x="175260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1" y="753227"/>
            <a:ext cx="9613859" cy="1080940"/>
          </a:xfrm>
        </p:spPr>
        <p:txBody>
          <a:bodyPr anchor="ctr">
            <a:normAutofit/>
          </a:bodyPr>
          <a:lstStyle>
            <a:lvl1pPr>
              <a:defRPr sz="3600"/>
            </a:lvl1pPr>
          </a:lstStyle>
          <a:p>
            <a:r>
              <a:rPr lang="en-US" noProof="0"/>
              <a:t>Click to edit Master title style</a:t>
            </a:r>
          </a:p>
        </p:txBody>
      </p:sp>
      <p:sp>
        <p:nvSpPr>
          <p:cNvPr id="4" name="Text Placeholder 3"/>
          <p:cNvSpPr>
            <a:spLocks noGrp="1"/>
          </p:cNvSpPr>
          <p:nvPr>
            <p:ph type="body" sz="half" idx="2"/>
          </p:nvPr>
        </p:nvSpPr>
        <p:spPr>
          <a:xfrm>
            <a:off x="2432922" y="2336872"/>
            <a:ext cx="2620817"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a:xfrm>
            <a:off x="9303581" y="5936187"/>
            <a:ext cx="2743200" cy="365125"/>
          </a:xfrm>
        </p:spPr>
        <p:txBody>
          <a:bodyPr/>
          <a:lstStyle/>
          <a:p>
            <a:fld id="{616D6166-2B42-4F11-BAA6-8ABAE1BE810C}" type="datetimeFigureOut">
              <a:rPr lang="en-US" noProof="0" smtClean="0"/>
              <a:t>9/10/2021</a:t>
            </a:fld>
            <a:endParaRPr lang="en-US" noProof="0" dirty="0"/>
          </a:p>
        </p:txBody>
      </p:sp>
      <p:sp>
        <p:nvSpPr>
          <p:cNvPr id="6" name="Footer Placeholder 5"/>
          <p:cNvSpPr>
            <a:spLocks noGrp="1"/>
          </p:cNvSpPr>
          <p:nvPr>
            <p:ph type="ftr" sz="quarter" idx="11"/>
          </p:nvPr>
        </p:nvSpPr>
        <p:spPr>
          <a:xfrm>
            <a:off x="2432921" y="5936188"/>
            <a:ext cx="6870660" cy="365125"/>
          </a:xfrm>
        </p:spPr>
        <p:txBody>
          <a:bodyPr/>
          <a:lstStyle/>
          <a:p>
            <a:r>
              <a:rPr lang="en-US" noProof="0" dirty="0"/>
              <a:t>Add a footer</a:t>
            </a:r>
          </a:p>
        </p:txBody>
      </p:sp>
      <p:sp>
        <p:nvSpPr>
          <p:cNvPr id="7" name="Slide Number Placeholder 6"/>
          <p:cNvSpPr>
            <a:spLocks noGrp="1"/>
          </p:cNvSpPr>
          <p:nvPr>
            <p:ph type="sldNum" sz="quarter" idx="12"/>
          </p:nvPr>
        </p:nvSpPr>
        <p:spPr>
          <a:xfrm>
            <a:off x="140074" y="753227"/>
            <a:ext cx="1154151" cy="1090789"/>
          </a:xfrm>
        </p:spPr>
        <p:txBody>
          <a:bodyPr/>
          <a:lstStyle/>
          <a:p>
            <a:fld id="{9E3FA76C-C565-46B6-8652-D75785E2521F}" type="slidenum">
              <a:rPr lang="en-US" noProof="0" smtClean="0"/>
              <a:t>‹#›</a:t>
            </a:fld>
            <a:endParaRPr lang="en-US" noProof="0" dirty="0"/>
          </a:p>
        </p:txBody>
      </p:sp>
      <p:sp>
        <p:nvSpPr>
          <p:cNvPr id="16" name="Picture Placeholder 2">
            <a:extLst>
              <a:ext uri="{FF2B5EF4-FFF2-40B4-BE49-F238E27FC236}">
                <a16:creationId xmlns:a16="http://schemas.microsoft.com/office/drawing/2014/main" id="{5E59F855-D2A7-4662-804E-17B59CD1A41D}"/>
              </a:ext>
            </a:extLst>
          </p:cNvPr>
          <p:cNvSpPr>
            <a:spLocks noGrp="1"/>
          </p:cNvSpPr>
          <p:nvPr>
            <p:ph type="pic" idx="1"/>
          </p:nvPr>
        </p:nvSpPr>
        <p:spPr>
          <a:xfrm>
            <a:off x="5213022" y="2327474"/>
            <a:ext cx="6833757" cy="36087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275739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1090482"/>
          </a:xfrm>
        </p:spPr>
        <p:txBody>
          <a:bodyPr anchor="ctr" anchorCtr="0">
            <a:normAutofit/>
          </a:bodyPr>
          <a:lstStyle>
            <a:lvl1pPr>
              <a:defRPr sz="2400"/>
            </a:lvl1pPr>
          </a:lstStyle>
          <a:p>
            <a:r>
              <a:rPr lang="en-US" noProof="0"/>
              <a:t>Click to edit Master title style</a:t>
            </a:r>
          </a:p>
        </p:txBody>
      </p:sp>
      <p:sp>
        <p:nvSpPr>
          <p:cNvPr id="5" name="Date Placeholder 4"/>
          <p:cNvSpPr>
            <a:spLocks noGrp="1"/>
          </p:cNvSpPr>
          <p:nvPr>
            <p:ph type="dt" sz="half" idx="10"/>
          </p:nvPr>
        </p:nvSpPr>
        <p:spPr/>
        <p:txBody>
          <a:bodyPr/>
          <a:lstStyle/>
          <a:p>
            <a:fld id="{616D6166-2B42-4F11-BAA6-8ABAE1BE810C}" type="datetimeFigureOut">
              <a:rPr lang="en-US" noProof="0" smtClean="0"/>
              <a:t>9/10/2021</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a:xfrm>
            <a:off x="10729455" y="4711309"/>
            <a:ext cx="1154151" cy="1090789"/>
          </a:xfrm>
        </p:spPr>
        <p:txBody>
          <a:bodyPr/>
          <a:lstStyle/>
          <a:p>
            <a:fld id="{9E3FA76C-C565-46B6-8652-D75785E2521F}" type="slidenum">
              <a:rPr lang="en-US" noProof="0" smtClean="0"/>
              <a:t>‹#›</a:t>
            </a:fld>
            <a:endParaRPr lang="en-US" noProof="0" dirty="0"/>
          </a:p>
        </p:txBody>
      </p:sp>
      <p:sp>
        <p:nvSpPr>
          <p:cNvPr id="13" name="SmartArt Placeholder 12">
            <a:extLst>
              <a:ext uri="{FF2B5EF4-FFF2-40B4-BE49-F238E27FC236}">
                <a16:creationId xmlns:a16="http://schemas.microsoft.com/office/drawing/2014/main" id="{DBD7FBFD-679C-4A5B-A176-220004B60453}"/>
              </a:ext>
            </a:extLst>
          </p:cNvPr>
          <p:cNvSpPr>
            <a:spLocks noGrp="1"/>
          </p:cNvSpPr>
          <p:nvPr>
            <p:ph type="dgm" sz="quarter" idx="13"/>
          </p:nvPr>
        </p:nvSpPr>
        <p:spPr>
          <a:xfrm>
            <a:off x="680321" y="386862"/>
            <a:ext cx="9614617" cy="3867638"/>
          </a:xfrm>
        </p:spPr>
        <p:txBody>
          <a:bodyPr/>
          <a:lstStyle/>
          <a:p>
            <a:r>
              <a:rPr lang="en-US" noProof="0"/>
              <a:t>Click icon to add SmartArt graphic</a:t>
            </a:r>
            <a:endParaRPr lang="en-US" noProof="0" dirty="0"/>
          </a:p>
        </p:txBody>
      </p:sp>
    </p:spTree>
    <p:extLst>
      <p:ext uri="{BB962C8B-B14F-4D97-AF65-F5344CB8AC3E}">
        <p14:creationId xmlns:p14="http://schemas.microsoft.com/office/powerpoint/2010/main" val="3525996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2B243BA-55F2-42F1-B294-0EB708FCD888}"/>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46408269-63CF-4017-AC0D-C35B044D307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7A3695B4-ADE3-45A9-8119-67D5F83A8C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6B8F0030-0551-4558-8533-64D2E4838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59607E3E-29E0-44E4-899A-0955FA4D36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AD4251FC-462A-4B83-9F84-2358E52E31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noProof="0"/>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616D6166-2B42-4F11-BAA6-8ABAE1BE810C}" type="datetimeFigureOut">
              <a:rPr lang="en-US" noProof="0" smtClean="0"/>
              <a:t>9/10/2021</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a:xfrm>
            <a:off x="10729455" y="4711615"/>
            <a:ext cx="1154151" cy="1090789"/>
          </a:xfrm>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2514006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7FCAB52-C8F0-4659-9B95-C792632631CE}"/>
              </a:ext>
            </a:extLst>
          </p:cNvPr>
          <p:cNvGrpSpPr/>
          <p:nvPr userDrawn="1"/>
        </p:nvGrpSpPr>
        <p:grpSpPr bwMode="ltGray">
          <a:xfrm rot="5400000">
            <a:off x="7251814" y="1766245"/>
            <a:ext cx="4959501" cy="5224009"/>
            <a:chOff x="7232499" y="-159283"/>
            <a:chExt cx="4959501" cy="5224009"/>
          </a:xfrm>
          <a:solidFill>
            <a:srgbClr val="76280B">
              <a:alpha val="60000"/>
            </a:srgbClr>
          </a:solidFill>
        </p:grpSpPr>
        <p:pic>
          <p:nvPicPr>
            <p:cNvPr id="19" name="Graphic 18" descr="Single gear">
              <a:extLst>
                <a:ext uri="{FF2B5EF4-FFF2-40B4-BE49-F238E27FC236}">
                  <a16:creationId xmlns:a16="http://schemas.microsoft.com/office/drawing/2014/main" id="{5E98770F-9E46-4F69-9A76-F671813AF57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20" name="Graphic 19" descr="Single gear">
              <a:extLst>
                <a:ext uri="{FF2B5EF4-FFF2-40B4-BE49-F238E27FC236}">
                  <a16:creationId xmlns:a16="http://schemas.microsoft.com/office/drawing/2014/main" id="{F08BF8CF-C3C2-4767-B88B-DE07E6A628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1" name="Graphic 20" descr="Single gear">
              <a:extLst>
                <a:ext uri="{FF2B5EF4-FFF2-40B4-BE49-F238E27FC236}">
                  <a16:creationId xmlns:a16="http://schemas.microsoft.com/office/drawing/2014/main" id="{E63AFEB7-4AAE-448E-8B0B-C2F2287771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2" name="Graphic 21" descr="Single gear">
              <a:extLst>
                <a:ext uri="{FF2B5EF4-FFF2-40B4-BE49-F238E27FC236}">
                  <a16:creationId xmlns:a16="http://schemas.microsoft.com/office/drawing/2014/main" id="{E279C731-1AAF-453A-94B0-6CC2920395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1" name="Picture 10"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noProof="0"/>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616D6166-2B42-4F11-BAA6-8ABAE1BE810C}" type="datetimeFigureOut">
              <a:rPr lang="en-US" noProof="0" smtClean="0"/>
              <a:t>9/10/2021</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a:xfrm>
            <a:off x="10729455" y="4709925"/>
            <a:ext cx="1154151" cy="1090789"/>
          </a:xfrm>
        </p:spPr>
        <p:txBody>
          <a:bodyPr/>
          <a:lstStyle/>
          <a:p>
            <a:fld id="{9E3FA76C-C565-46B6-8652-D75785E2521F}" type="slidenum">
              <a:rPr lang="en-US" noProof="0" smtClean="0"/>
              <a:t>‹#›</a:t>
            </a:fld>
            <a:endParaRPr lang="en-US" noProof="0"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noProof="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noProof="0" dirty="0">
                <a:solidFill>
                  <a:schemeClr val="tx1"/>
                </a:solidFill>
                <a:effectLst/>
              </a:rPr>
              <a:t>”</a:t>
            </a:r>
          </a:p>
        </p:txBody>
      </p:sp>
    </p:spTree>
    <p:extLst>
      <p:ext uri="{BB962C8B-B14F-4D97-AF65-F5344CB8AC3E}">
        <p14:creationId xmlns:p14="http://schemas.microsoft.com/office/powerpoint/2010/main" val="333132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B2BD5A-C0EC-4AC1-BBF1-851D8321B964}"/>
              </a:ext>
            </a:extLst>
          </p:cNvPr>
          <p:cNvGrpSpPr/>
          <p:nvPr userDrawn="1"/>
        </p:nvGrpSpPr>
        <p:grpSpPr>
          <a:xfrm rot="5400000">
            <a:off x="188826" y="1282475"/>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538A56DB-6938-460F-9BB3-A0A34C234B3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E2A1D679-9D00-4DC7-82EC-B6C33270E7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8DFB6E86-77FA-4731-B7FA-5A63254A3E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982D40F0-DDB8-45E0-B9D1-5964842C73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D744A42C-4948-489C-8EB2-12C65C47E9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9" name="Picture 8"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189" y="5928628"/>
            <a:ext cx="10437812" cy="321164"/>
          </a:xfrm>
          <a:prstGeom prst="rect">
            <a:avLst/>
          </a:prstGeom>
        </p:spPr>
      </p:pic>
      <p:sp>
        <p:nvSpPr>
          <p:cNvPr id="11" name="Rectangle 10"/>
          <p:cNvSpPr/>
          <p:nvPr/>
        </p:nvSpPr>
        <p:spPr bwMode="ltGray">
          <a:xfrm>
            <a:off x="1754188"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4931" y="4556102"/>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77332" y="4711615"/>
            <a:ext cx="9613862" cy="588535"/>
          </a:xfrm>
        </p:spPr>
        <p:txBody>
          <a:bodyPr anchor="b"/>
          <a:lstStyle>
            <a:lvl1pPr>
              <a:defRPr sz="3200"/>
            </a:lvl1pPr>
          </a:lstStyle>
          <a:p>
            <a:r>
              <a:rPr lang="en-US" noProof="0"/>
              <a:t>Click to edit Master title style</a:t>
            </a:r>
          </a:p>
        </p:txBody>
      </p:sp>
      <p:sp>
        <p:nvSpPr>
          <p:cNvPr id="4" name="Text Placeholder 3"/>
          <p:cNvSpPr>
            <a:spLocks noGrp="1"/>
          </p:cNvSpPr>
          <p:nvPr>
            <p:ph type="body" sz="half" idx="2"/>
          </p:nvPr>
        </p:nvSpPr>
        <p:spPr>
          <a:xfrm>
            <a:off x="2177333"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a:xfrm>
            <a:off x="9047994" y="5936187"/>
            <a:ext cx="2743200" cy="365125"/>
          </a:xfrm>
        </p:spPr>
        <p:txBody>
          <a:bodyPr/>
          <a:lstStyle/>
          <a:p>
            <a:fld id="{616D6166-2B42-4F11-BAA6-8ABAE1BE810C}" type="datetimeFigureOut">
              <a:rPr lang="en-US" noProof="0" smtClean="0"/>
              <a:t>9/10/2021</a:t>
            </a:fld>
            <a:endParaRPr lang="en-US" noProof="0" dirty="0"/>
          </a:p>
        </p:txBody>
      </p:sp>
      <p:sp>
        <p:nvSpPr>
          <p:cNvPr id="6" name="Footer Placeholder 5"/>
          <p:cNvSpPr>
            <a:spLocks noGrp="1"/>
          </p:cNvSpPr>
          <p:nvPr>
            <p:ph type="ftr" sz="quarter" idx="11"/>
          </p:nvPr>
        </p:nvSpPr>
        <p:spPr>
          <a:xfrm>
            <a:off x="2177334" y="5936188"/>
            <a:ext cx="6870660" cy="365125"/>
          </a:xfrm>
        </p:spPr>
        <p:txBody>
          <a:bodyPr/>
          <a:lstStyle/>
          <a:p>
            <a:r>
              <a:rPr lang="en-US" noProof="0" dirty="0"/>
              <a:t>Add a footer</a:t>
            </a:r>
          </a:p>
        </p:txBody>
      </p:sp>
      <p:sp>
        <p:nvSpPr>
          <p:cNvPr id="7" name="Slide Number Placeholder 6"/>
          <p:cNvSpPr>
            <a:spLocks noGrp="1"/>
          </p:cNvSpPr>
          <p:nvPr>
            <p:ph type="sldNum" sz="quarter" idx="12"/>
          </p:nvPr>
        </p:nvSpPr>
        <p:spPr>
          <a:xfrm>
            <a:off x="138697" y="4698039"/>
            <a:ext cx="1154151" cy="1090789"/>
          </a:xfrm>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1568936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FC60FB4-27C2-4896-9B64-2DFE33815CE2}"/>
              </a:ext>
            </a:extLst>
          </p:cNvPr>
          <p:cNvGrpSpPr/>
          <p:nvPr userDrawn="1"/>
        </p:nvGrpSpPr>
        <p:grpSpPr bwMode="ltGray">
          <a:xfrm>
            <a:off x="7232499" y="-159283"/>
            <a:ext cx="4959501" cy="5224009"/>
            <a:chOff x="7232499" y="-159283"/>
            <a:chExt cx="4959501" cy="5224009"/>
          </a:xfrm>
          <a:solidFill>
            <a:srgbClr val="76280B">
              <a:alpha val="60000"/>
            </a:srgbClr>
          </a:solidFill>
        </p:grpSpPr>
        <p:pic>
          <p:nvPicPr>
            <p:cNvPr id="24" name="Graphic 23" descr="Single gear">
              <a:extLst>
                <a:ext uri="{FF2B5EF4-FFF2-40B4-BE49-F238E27FC236}">
                  <a16:creationId xmlns:a16="http://schemas.microsoft.com/office/drawing/2014/main" id="{EE89D477-BED5-4149-965A-0C122D97A01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25" name="Graphic 24" descr="Single gear">
              <a:extLst>
                <a:ext uri="{FF2B5EF4-FFF2-40B4-BE49-F238E27FC236}">
                  <a16:creationId xmlns:a16="http://schemas.microsoft.com/office/drawing/2014/main" id="{5CCE09A4-D09F-43A2-8459-2E9D3E9602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6" name="Graphic 25" descr="Single gear">
              <a:extLst>
                <a:ext uri="{FF2B5EF4-FFF2-40B4-BE49-F238E27FC236}">
                  <a16:creationId xmlns:a16="http://schemas.microsoft.com/office/drawing/2014/main" id="{9A46A1B3-2A0B-4FFE-AE15-A11187E434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7" name="Graphic 26" descr="Single gear">
              <a:extLst>
                <a:ext uri="{FF2B5EF4-FFF2-40B4-BE49-F238E27FC236}">
                  <a16:creationId xmlns:a16="http://schemas.microsoft.com/office/drawing/2014/main" id="{D4F4A02A-94BC-4984-A372-3B77FC854C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noProof="0"/>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3" name="Date Placeholder 2"/>
          <p:cNvSpPr>
            <a:spLocks noGrp="1"/>
          </p:cNvSpPr>
          <p:nvPr>
            <p:ph type="dt" sz="half" idx="10"/>
          </p:nvPr>
        </p:nvSpPr>
        <p:spPr/>
        <p:txBody>
          <a:bodyPr/>
          <a:lstStyle/>
          <a:p>
            <a:fld id="{616D6166-2B42-4F11-BAA6-8ABAE1BE810C}" type="datetimeFigureOut">
              <a:rPr lang="en-US" noProof="0" smtClean="0"/>
              <a:t>9/10/2021</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3252837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1F89FDF-9788-47AD-B230-0314E7C8D087}"/>
              </a:ext>
            </a:extLst>
          </p:cNvPr>
          <p:cNvGrpSpPr/>
          <p:nvPr userDrawn="1"/>
        </p:nvGrpSpPr>
        <p:grpSpPr>
          <a:xfrm rot="10800000">
            <a:off x="99308" y="75467"/>
            <a:ext cx="5378800" cy="5588856"/>
            <a:chOff x="-424090" y="303112"/>
            <a:chExt cx="5378800" cy="5588856"/>
          </a:xfrm>
          <a:solidFill>
            <a:srgbClr val="F6BF73">
              <a:alpha val="30196"/>
            </a:srgbClr>
          </a:solidFill>
        </p:grpSpPr>
        <p:pic>
          <p:nvPicPr>
            <p:cNvPr id="19" name="Graphic 18" descr="Single gear">
              <a:extLst>
                <a:ext uri="{FF2B5EF4-FFF2-40B4-BE49-F238E27FC236}">
                  <a16:creationId xmlns:a16="http://schemas.microsoft.com/office/drawing/2014/main" id="{9CD6B783-A97E-437E-B4E2-F7D761F0A2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20" name="Graphic 19" descr="Single gear">
              <a:extLst>
                <a:ext uri="{FF2B5EF4-FFF2-40B4-BE49-F238E27FC236}">
                  <a16:creationId xmlns:a16="http://schemas.microsoft.com/office/drawing/2014/main" id="{4699BB72-0480-4165-8D15-316CEED8CE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21" name="Graphic 20" descr="Single gear">
              <a:extLst>
                <a:ext uri="{FF2B5EF4-FFF2-40B4-BE49-F238E27FC236}">
                  <a16:creationId xmlns:a16="http://schemas.microsoft.com/office/drawing/2014/main" id="{685C07D9-1911-4085-8555-C992A61B10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22" name="Graphic 21" descr="Single gear">
              <a:extLst>
                <a:ext uri="{FF2B5EF4-FFF2-40B4-BE49-F238E27FC236}">
                  <a16:creationId xmlns:a16="http://schemas.microsoft.com/office/drawing/2014/main" id="{D621B3C3-2371-4ED0-BC1D-87AABF852B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23" name="Graphic 22" descr="Single gear">
              <a:extLst>
                <a:ext uri="{FF2B5EF4-FFF2-40B4-BE49-F238E27FC236}">
                  <a16:creationId xmlns:a16="http://schemas.microsoft.com/office/drawing/2014/main" id="{D7D15287-50FE-4441-BA06-D454D73F7E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076" y="1970240"/>
            <a:ext cx="10437812" cy="321164"/>
          </a:xfrm>
          <a:prstGeom prst="rect">
            <a:avLst/>
          </a:prstGeom>
        </p:spPr>
      </p:pic>
      <p:pic>
        <p:nvPicPr>
          <p:cNvPr id="14" name="Picture 13"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175260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3077"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3" name="Date Placeholder 2"/>
          <p:cNvSpPr>
            <a:spLocks noGrp="1"/>
          </p:cNvSpPr>
          <p:nvPr>
            <p:ph type="dt" sz="half" idx="10"/>
          </p:nvPr>
        </p:nvSpPr>
        <p:spPr>
          <a:xfrm>
            <a:off x="8989256" y="5936187"/>
            <a:ext cx="2743200" cy="365125"/>
          </a:xfrm>
        </p:spPr>
        <p:txBody>
          <a:bodyPr/>
          <a:lstStyle/>
          <a:p>
            <a:fld id="{616D6166-2B42-4F11-BAA6-8ABAE1BE810C}" type="datetimeFigureOut">
              <a:rPr lang="en-US" noProof="0" smtClean="0"/>
              <a:t>9/10/2021</a:t>
            </a:fld>
            <a:endParaRPr lang="en-US" noProof="0" dirty="0"/>
          </a:p>
        </p:txBody>
      </p:sp>
      <p:sp>
        <p:nvSpPr>
          <p:cNvPr id="4" name="Footer Placeholder 3"/>
          <p:cNvSpPr>
            <a:spLocks noGrp="1"/>
          </p:cNvSpPr>
          <p:nvPr>
            <p:ph type="ftr" sz="quarter" idx="11"/>
          </p:nvPr>
        </p:nvSpPr>
        <p:spPr>
          <a:xfrm>
            <a:off x="2118596" y="5936188"/>
            <a:ext cx="6870660" cy="365125"/>
          </a:xfrm>
        </p:spPr>
        <p:txBody>
          <a:bodyPr/>
          <a:lstStyle/>
          <a:p>
            <a:r>
              <a:rPr lang="en-US" noProof="0" dirty="0"/>
              <a:t>Add a footer</a:t>
            </a:r>
          </a:p>
        </p:txBody>
      </p:sp>
      <p:sp>
        <p:nvSpPr>
          <p:cNvPr id="5" name="Slide Number Placeholder 4"/>
          <p:cNvSpPr>
            <a:spLocks noGrp="1"/>
          </p:cNvSpPr>
          <p:nvPr>
            <p:ph type="sldNum" sz="quarter" idx="12"/>
          </p:nvPr>
        </p:nvSpPr>
        <p:spPr>
          <a:xfrm>
            <a:off x="140493" y="748304"/>
            <a:ext cx="1154151" cy="1090789"/>
          </a:xfrm>
        </p:spPr>
        <p:txBody>
          <a:bodyPr/>
          <a:lstStyle/>
          <a:p>
            <a:fld id="{9E3FA76C-C565-46B6-8652-D75785E2521F}" type="slidenum">
              <a:rPr lang="en-US" noProof="0" smtClean="0"/>
              <a:t>‹#›</a:t>
            </a:fld>
            <a:endParaRPr lang="en-US" noProof="0" dirty="0"/>
          </a:p>
        </p:txBody>
      </p:sp>
      <p:cxnSp>
        <p:nvCxnSpPr>
          <p:cNvPr id="33" name="Straight Connector 32">
            <a:extLst>
              <a:ext uri="{FF2B5EF4-FFF2-40B4-BE49-F238E27FC236}">
                <a16:creationId xmlns:a16="http://schemas.microsoft.com/office/drawing/2014/main" id="{2664D24B-EA78-4E18-9226-569365267E5E}"/>
              </a:ext>
            </a:extLst>
          </p:cNvPr>
          <p:cNvCxnSpPr/>
          <p:nvPr userDrawn="1"/>
        </p:nvCxnSpPr>
        <p:spPr>
          <a:xfrm>
            <a:off x="85711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5BE17E03-04A7-46ED-8623-88DFFD7E30B0}"/>
              </a:ext>
            </a:extLst>
          </p:cNvPr>
          <p:cNvSpPr txBox="1">
            <a:spLocks/>
          </p:cNvSpPr>
          <p:nvPr userDrawn="1"/>
        </p:nvSpPr>
        <p:spPr>
          <a:xfrm>
            <a:off x="2106131" y="790252"/>
            <a:ext cx="3060802"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endParaRPr lang="en-US" sz="2400" noProof="0" dirty="0"/>
          </a:p>
        </p:txBody>
      </p:sp>
      <p:cxnSp>
        <p:nvCxnSpPr>
          <p:cNvPr id="38" name="Straight Connector 37">
            <a:extLst>
              <a:ext uri="{FF2B5EF4-FFF2-40B4-BE49-F238E27FC236}">
                <a16:creationId xmlns:a16="http://schemas.microsoft.com/office/drawing/2014/main" id="{A3840076-AFCB-4C84-8E23-85DAD3CBEF3E}"/>
              </a:ext>
            </a:extLst>
          </p:cNvPr>
          <p:cNvCxnSpPr/>
          <p:nvPr userDrawn="1"/>
        </p:nvCxnSpPr>
        <p:spPr>
          <a:xfrm>
            <a:off x="52945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1" name="Title 50">
            <a:extLst>
              <a:ext uri="{FF2B5EF4-FFF2-40B4-BE49-F238E27FC236}">
                <a16:creationId xmlns:a16="http://schemas.microsoft.com/office/drawing/2014/main" id="{BBA20603-8433-4B38-976F-F18CF78D6BF9}"/>
              </a:ext>
            </a:extLst>
          </p:cNvPr>
          <p:cNvSpPr>
            <a:spLocks noGrp="1"/>
          </p:cNvSpPr>
          <p:nvPr>
            <p:ph type="title"/>
          </p:nvPr>
        </p:nvSpPr>
        <p:spPr>
          <a:xfrm>
            <a:off x="2106132" y="735087"/>
            <a:ext cx="3060802" cy="1080938"/>
          </a:xfrm>
        </p:spPr>
        <p:txBody>
          <a:bodyPr anchor="ctr" anchorCtr="0"/>
          <a:lstStyle>
            <a:lvl1pPr algn="ctr">
              <a:defRPr/>
            </a:lvl1pPr>
          </a:lstStyle>
          <a:p>
            <a:r>
              <a:rPr lang="en-US" noProof="0"/>
              <a:t>Click to edit Master title style</a:t>
            </a:r>
          </a:p>
        </p:txBody>
      </p:sp>
      <p:sp>
        <p:nvSpPr>
          <p:cNvPr id="53" name="Text Placeholder 52">
            <a:extLst>
              <a:ext uri="{FF2B5EF4-FFF2-40B4-BE49-F238E27FC236}">
                <a16:creationId xmlns:a16="http://schemas.microsoft.com/office/drawing/2014/main" id="{EF340F6C-3335-49B0-AE89-7103CA6A7F5E}"/>
              </a:ext>
            </a:extLst>
          </p:cNvPr>
          <p:cNvSpPr>
            <a:spLocks noGrp="1"/>
          </p:cNvSpPr>
          <p:nvPr>
            <p:ph type="body" sz="quarter" idx="18"/>
          </p:nvPr>
        </p:nvSpPr>
        <p:spPr>
          <a:xfrm>
            <a:off x="5384611" y="735013"/>
            <a:ext cx="3060700" cy="1081087"/>
          </a:xfrm>
        </p:spPr>
        <p:txBody>
          <a:bodyPr anchor="ctr" anchorCtr="0">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noProof="0"/>
              <a:t>Click to edit Master text styles</a:t>
            </a:r>
          </a:p>
        </p:txBody>
      </p:sp>
      <p:sp>
        <p:nvSpPr>
          <p:cNvPr id="55" name="Text Placeholder 54">
            <a:extLst>
              <a:ext uri="{FF2B5EF4-FFF2-40B4-BE49-F238E27FC236}">
                <a16:creationId xmlns:a16="http://schemas.microsoft.com/office/drawing/2014/main" id="{1F0AD31D-2FFB-40A9-96C2-F4EE3869BC54}"/>
              </a:ext>
            </a:extLst>
          </p:cNvPr>
          <p:cNvSpPr>
            <a:spLocks noGrp="1"/>
          </p:cNvSpPr>
          <p:nvPr>
            <p:ph type="body" sz="quarter" idx="19"/>
          </p:nvPr>
        </p:nvSpPr>
        <p:spPr>
          <a:xfrm>
            <a:off x="8662988" y="746125"/>
            <a:ext cx="3070225" cy="1058862"/>
          </a:xfrm>
        </p:spPr>
        <p:txBody>
          <a:bodyPr anchor="ctr" anchorCtr="0">
            <a:noAutofit/>
          </a:bodyPr>
          <a:lstStyle>
            <a:lvl1pPr marL="0" indent="0" algn="ctr">
              <a:buNone/>
              <a:defRPr sz="3600">
                <a:latin typeface="+mj-lt"/>
              </a:defRPr>
            </a:lvl1pPr>
            <a:lvl2pPr algn="ctr">
              <a:defRPr sz="3600">
                <a:latin typeface="+mj-lt"/>
              </a:defRPr>
            </a:lvl2pPr>
            <a:lvl3pPr algn="ctr">
              <a:defRPr sz="3600">
                <a:latin typeface="+mj-lt"/>
              </a:defRPr>
            </a:lvl3pPr>
            <a:lvl4pPr algn="ctr">
              <a:defRPr sz="3600">
                <a:latin typeface="+mj-lt"/>
              </a:defRPr>
            </a:lvl4pPr>
            <a:lvl5pPr algn="ctr">
              <a:defRPr sz="3600">
                <a:latin typeface="+mj-lt"/>
              </a:defRPr>
            </a:lvl5pPr>
          </a:lstStyle>
          <a:p>
            <a:pPr lvl="0"/>
            <a:r>
              <a:rPr lang="en-US" noProof="0"/>
              <a:t>Click to edit Master text styles</a:t>
            </a:r>
          </a:p>
        </p:txBody>
      </p:sp>
      <p:sp>
        <p:nvSpPr>
          <p:cNvPr id="57" name="Content Placeholder 56">
            <a:extLst>
              <a:ext uri="{FF2B5EF4-FFF2-40B4-BE49-F238E27FC236}">
                <a16:creationId xmlns:a16="http://schemas.microsoft.com/office/drawing/2014/main" id="{52B689E9-5B4C-4CC0-AAA4-847EB66C3302}"/>
              </a:ext>
            </a:extLst>
          </p:cNvPr>
          <p:cNvSpPr>
            <a:spLocks noGrp="1"/>
          </p:cNvSpPr>
          <p:nvPr>
            <p:ph sz="quarter" idx="20"/>
          </p:nvPr>
        </p:nvSpPr>
        <p:spPr>
          <a:xfrm>
            <a:off x="2106131" y="2116138"/>
            <a:ext cx="3060802" cy="37131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 name="Content Placeholder 56">
            <a:extLst>
              <a:ext uri="{FF2B5EF4-FFF2-40B4-BE49-F238E27FC236}">
                <a16:creationId xmlns:a16="http://schemas.microsoft.com/office/drawing/2014/main" id="{1D5202CC-08D0-4157-9CB3-AA1EF4A2C855}"/>
              </a:ext>
            </a:extLst>
          </p:cNvPr>
          <p:cNvSpPr>
            <a:spLocks noGrp="1"/>
          </p:cNvSpPr>
          <p:nvPr>
            <p:ph sz="quarter" idx="21"/>
          </p:nvPr>
        </p:nvSpPr>
        <p:spPr>
          <a:xfrm>
            <a:off x="5384611" y="2103211"/>
            <a:ext cx="3060802" cy="37131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 name="Content Placeholder 56">
            <a:extLst>
              <a:ext uri="{FF2B5EF4-FFF2-40B4-BE49-F238E27FC236}">
                <a16:creationId xmlns:a16="http://schemas.microsoft.com/office/drawing/2014/main" id="{7BE8E782-50B7-4C4E-BEA5-DDA27E0F6817}"/>
              </a:ext>
            </a:extLst>
          </p:cNvPr>
          <p:cNvSpPr>
            <a:spLocks noGrp="1"/>
          </p:cNvSpPr>
          <p:nvPr>
            <p:ph sz="quarter" idx="22"/>
          </p:nvPr>
        </p:nvSpPr>
        <p:spPr>
          <a:xfrm>
            <a:off x="8659892" y="2097613"/>
            <a:ext cx="3060802" cy="37131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25301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Picture Column">
    <p:bg bwMode="blackWhite">
      <p:bgRef idx="1003">
        <a:schemeClr val="bg2"/>
      </p:bgRef>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C074DF2-6D4F-4B58-A82E-6322DB69A6CC}"/>
              </a:ext>
            </a:extLst>
          </p:cNvPr>
          <p:cNvGrpSpPr/>
          <p:nvPr userDrawn="1"/>
        </p:nvGrpSpPr>
        <p:grpSpPr bwMode="ltGray">
          <a:xfrm>
            <a:off x="7232499" y="-159283"/>
            <a:ext cx="4959501" cy="5242297"/>
            <a:chOff x="7232499" y="-159283"/>
            <a:chExt cx="4959501" cy="5242297"/>
          </a:xfrm>
          <a:solidFill>
            <a:srgbClr val="76280B">
              <a:alpha val="60000"/>
            </a:srgbClr>
          </a:solidFill>
        </p:grpSpPr>
        <p:pic>
          <p:nvPicPr>
            <p:cNvPr id="29" name="Graphic 28" descr="Single gear">
              <a:extLst>
                <a:ext uri="{FF2B5EF4-FFF2-40B4-BE49-F238E27FC236}">
                  <a16:creationId xmlns:a16="http://schemas.microsoft.com/office/drawing/2014/main" id="{B9A8CB2C-0A50-43EC-A2C7-F536FF84DE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31" name="Graphic 30" descr="Single gear">
              <a:extLst>
                <a:ext uri="{FF2B5EF4-FFF2-40B4-BE49-F238E27FC236}">
                  <a16:creationId xmlns:a16="http://schemas.microsoft.com/office/drawing/2014/main" id="{71F3D36D-2C1A-4D06-A27F-6A64AA1188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32" name="Graphic 31" descr="Single gear">
              <a:extLst>
                <a:ext uri="{FF2B5EF4-FFF2-40B4-BE49-F238E27FC236}">
                  <a16:creationId xmlns:a16="http://schemas.microsoft.com/office/drawing/2014/main" id="{61F0F601-D5AC-45C0-92B6-2376085B0D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203014"/>
              <a:ext cx="2880000" cy="2880000"/>
            </a:xfrm>
            <a:prstGeom prst="rect">
              <a:avLst/>
            </a:prstGeom>
          </p:spPr>
        </p:pic>
        <p:pic>
          <p:nvPicPr>
            <p:cNvPr id="33" name="Graphic 32" descr="Single gear">
              <a:extLst>
                <a:ext uri="{FF2B5EF4-FFF2-40B4-BE49-F238E27FC236}">
                  <a16:creationId xmlns:a16="http://schemas.microsoft.com/office/drawing/2014/main" id="{DE792A6A-B423-4979-BD59-4CD4A74069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noProof="0"/>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3" name="Date Placeholder 2"/>
          <p:cNvSpPr>
            <a:spLocks noGrp="1"/>
          </p:cNvSpPr>
          <p:nvPr>
            <p:ph type="dt" sz="half" idx="10"/>
          </p:nvPr>
        </p:nvSpPr>
        <p:spPr/>
        <p:txBody>
          <a:bodyPr/>
          <a:lstStyle/>
          <a:p>
            <a:fld id="{616D6166-2B42-4F11-BAA6-8ABAE1BE810C}" type="datetimeFigureOut">
              <a:rPr lang="en-US" noProof="0" smtClean="0"/>
              <a:t>9/10/2021</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2025567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Multipl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E106B9E-EBA8-4369-8705-FDBBA60DC72E}"/>
              </a:ext>
            </a:extLst>
          </p:cNvPr>
          <p:cNvSpPr>
            <a:spLocks noGrp="1"/>
          </p:cNvSpPr>
          <p:nvPr>
            <p:ph type="body" sz="quarter" idx="13"/>
          </p:nvPr>
        </p:nvSpPr>
        <p:spPr>
          <a:xfrm>
            <a:off x="1860549" y="2101850"/>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1" name="Group 10">
            <a:extLst>
              <a:ext uri="{FF2B5EF4-FFF2-40B4-BE49-F238E27FC236}">
                <a16:creationId xmlns:a16="http://schemas.microsoft.com/office/drawing/2014/main" id="{180D0165-A38B-4CE8-AE4D-186DBC04F8D4}"/>
              </a:ext>
            </a:extLst>
          </p:cNvPr>
          <p:cNvGrpSpPr/>
          <p:nvPr userDrawn="1"/>
        </p:nvGrpSpPr>
        <p:grpSpPr bwMode="ltGray">
          <a:xfrm rot="5400000">
            <a:off x="7251814" y="1766245"/>
            <a:ext cx="4959501" cy="5224009"/>
            <a:chOff x="7232499" y="-159283"/>
            <a:chExt cx="4959501" cy="5224009"/>
          </a:xfrm>
          <a:solidFill>
            <a:srgbClr val="76280B">
              <a:alpha val="60000"/>
            </a:srgbClr>
          </a:solidFill>
        </p:grpSpPr>
        <p:pic>
          <p:nvPicPr>
            <p:cNvPr id="12" name="Graphic 11" descr="Single gear">
              <a:extLst>
                <a:ext uri="{FF2B5EF4-FFF2-40B4-BE49-F238E27FC236}">
                  <a16:creationId xmlns:a16="http://schemas.microsoft.com/office/drawing/2014/main" id="{90C052C9-F1E0-4264-8CAC-31B0B8F76D6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3" name="Graphic 12" descr="Single gear">
              <a:extLst>
                <a:ext uri="{FF2B5EF4-FFF2-40B4-BE49-F238E27FC236}">
                  <a16:creationId xmlns:a16="http://schemas.microsoft.com/office/drawing/2014/main" id="{892FFF3D-7B2E-44EB-83BA-5453FEC48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id="{CC5A9AF4-A787-49A3-83CF-889F9AEE0D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19" name="Graphic 18" descr="Single gear">
              <a:extLst>
                <a:ext uri="{FF2B5EF4-FFF2-40B4-BE49-F238E27FC236}">
                  <a16:creationId xmlns:a16="http://schemas.microsoft.com/office/drawing/2014/main" id="{B5D192A5-6FE9-49BC-9104-102935BA0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616D6166-2B42-4F11-BAA6-8ABAE1BE810C}" type="datetimeFigureOut">
              <a:rPr lang="en-US" noProof="0" smtClean="0"/>
              <a:t>9/10/2021</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p:txBody>
          <a:bodyPr/>
          <a:lstStyle/>
          <a:p>
            <a:fld id="{9E3FA76C-C565-46B6-8652-D75785E2521F}" type="slidenum">
              <a:rPr lang="en-US" noProof="0" smtClean="0"/>
              <a:t>‹#›</a:t>
            </a:fld>
            <a:endParaRPr lang="en-US" noProof="0" dirty="0"/>
          </a:p>
        </p:txBody>
      </p:sp>
      <p:sp>
        <p:nvSpPr>
          <p:cNvPr id="24" name="Text Placeholder 7">
            <a:extLst>
              <a:ext uri="{FF2B5EF4-FFF2-40B4-BE49-F238E27FC236}">
                <a16:creationId xmlns:a16="http://schemas.microsoft.com/office/drawing/2014/main" id="{F099E8F9-E092-4E4C-AB87-FB2B4EC4D0AD}"/>
              </a:ext>
            </a:extLst>
          </p:cNvPr>
          <p:cNvSpPr>
            <a:spLocks noGrp="1"/>
          </p:cNvSpPr>
          <p:nvPr>
            <p:ph type="body" sz="quarter" idx="14"/>
          </p:nvPr>
        </p:nvSpPr>
        <p:spPr>
          <a:xfrm>
            <a:off x="1860549" y="3044624"/>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782CF4FC-13E5-4A63-BCF2-3AF43B5F15B9}"/>
              </a:ext>
            </a:extLst>
          </p:cNvPr>
          <p:cNvSpPr>
            <a:spLocks noGrp="1"/>
          </p:cNvSpPr>
          <p:nvPr>
            <p:ph type="body" sz="quarter" idx="15"/>
          </p:nvPr>
        </p:nvSpPr>
        <p:spPr>
          <a:xfrm>
            <a:off x="1860549" y="3987398"/>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8523C4DE-E0C6-4EE1-9145-DA7819174663}"/>
              </a:ext>
            </a:extLst>
          </p:cNvPr>
          <p:cNvSpPr>
            <a:spLocks noGrp="1"/>
          </p:cNvSpPr>
          <p:nvPr>
            <p:ph type="body" sz="quarter" idx="16"/>
          </p:nvPr>
        </p:nvSpPr>
        <p:spPr>
          <a:xfrm>
            <a:off x="1860549" y="4930171"/>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35263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E363D07-B7E9-4C17-BF5B-ADACCCAD7C6C}"/>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2" name="Graphic 11" descr="Single gear">
              <a:extLst>
                <a:ext uri="{FF2B5EF4-FFF2-40B4-BE49-F238E27FC236}">
                  <a16:creationId xmlns:a16="http://schemas.microsoft.com/office/drawing/2014/main" id="{BF7F7D52-1EF2-49FA-AE87-7BE7232893F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3" name="Graphic 12" descr="Single gear">
              <a:extLst>
                <a:ext uri="{FF2B5EF4-FFF2-40B4-BE49-F238E27FC236}">
                  <a16:creationId xmlns:a16="http://schemas.microsoft.com/office/drawing/2014/main" id="{ACC0D449-4064-40FD-A10D-BE7844EB87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4" name="Graphic 13" descr="Single gear">
              <a:extLst>
                <a:ext uri="{FF2B5EF4-FFF2-40B4-BE49-F238E27FC236}">
                  <a16:creationId xmlns:a16="http://schemas.microsoft.com/office/drawing/2014/main" id="{1FE621D1-1FD9-49E2-99C8-0CB37634CD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0EA6856C-35D0-465E-B0CB-B889D4DA0B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A493FB47-F1DA-40B8-A1F4-115CD1F708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7" name="Picture 6"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noProof="0"/>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616D6166-2B42-4F11-BAA6-8ABAE1BE810C}" type="datetimeFigureOut">
              <a:rPr lang="en-US" noProof="0" smtClean="0"/>
              <a:t>9/10/2021</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a:xfrm>
            <a:off x="10729455" y="2869895"/>
            <a:ext cx="1154151" cy="1090789"/>
          </a:xfrm>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50330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BF5BF6C-5F7D-464E-B42E-D194CF355A7E}"/>
              </a:ext>
            </a:extLst>
          </p:cNvPr>
          <p:cNvGrpSpPr/>
          <p:nvPr userDrawn="1"/>
        </p:nvGrpSpPr>
        <p:grpSpPr bwMode="ltGray">
          <a:xfrm rot="5400000">
            <a:off x="7096454" y="1615369"/>
            <a:ext cx="4959501" cy="5525761"/>
            <a:chOff x="7232499" y="-159283"/>
            <a:chExt cx="4959501" cy="5525761"/>
          </a:xfrm>
          <a:solidFill>
            <a:srgbClr val="76280B">
              <a:alpha val="60000"/>
            </a:srgbClr>
          </a:solidFill>
        </p:grpSpPr>
        <p:pic>
          <p:nvPicPr>
            <p:cNvPr id="13" name="Graphic 12" descr="Single gear">
              <a:extLst>
                <a:ext uri="{FF2B5EF4-FFF2-40B4-BE49-F238E27FC236}">
                  <a16:creationId xmlns:a16="http://schemas.microsoft.com/office/drawing/2014/main" id="{8F045C13-A0AE-4F21-8EE7-47DCE4B458F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4" name="Graphic 13" descr="Single gear">
              <a:extLst>
                <a:ext uri="{FF2B5EF4-FFF2-40B4-BE49-F238E27FC236}">
                  <a16:creationId xmlns:a16="http://schemas.microsoft.com/office/drawing/2014/main" id="{D5197B13-7446-4E28-A62C-4543D7BD63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5" name="Graphic 14" descr="Single gear">
              <a:extLst>
                <a:ext uri="{FF2B5EF4-FFF2-40B4-BE49-F238E27FC236}">
                  <a16:creationId xmlns:a16="http://schemas.microsoft.com/office/drawing/2014/main" id="{4B5B975A-536D-4192-B3DE-875F5E141A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486478"/>
              <a:ext cx="2880000" cy="2880000"/>
            </a:xfrm>
            <a:prstGeom prst="rect">
              <a:avLst/>
            </a:prstGeom>
          </p:spPr>
        </p:pic>
        <p:pic>
          <p:nvPicPr>
            <p:cNvPr id="16" name="Graphic 15" descr="Single gear">
              <a:extLst>
                <a:ext uri="{FF2B5EF4-FFF2-40B4-BE49-F238E27FC236}">
                  <a16:creationId xmlns:a16="http://schemas.microsoft.com/office/drawing/2014/main" id="{5BB09BB4-511A-4714-92A7-D9CA09D1FD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16D6166-2B42-4F11-BAA6-8ABAE1BE810C}" type="datetimeFigureOut">
              <a:rPr lang="en-US" noProof="0" smtClean="0"/>
              <a:t>9/10/2021</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176272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281ABC-1821-4B63-88B5-74D2B13A11AF}"/>
              </a:ext>
            </a:extLst>
          </p:cNvPr>
          <p:cNvGrpSpPr/>
          <p:nvPr userDrawn="1"/>
        </p:nvGrpSpPr>
        <p:grpSpPr>
          <a:xfrm rot="5400000">
            <a:off x="175132" y="127333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1970240"/>
            <a:ext cx="10437812" cy="321164"/>
          </a:xfrm>
          <a:prstGeom prst="rect">
            <a:avLst/>
          </a:prstGeom>
        </p:spPr>
      </p:pic>
      <p:sp>
        <p:nvSpPr>
          <p:cNvPr id="10" name="Rectangle 9"/>
          <p:cNvSpPr/>
          <p:nvPr/>
        </p:nvSpPr>
        <p:spPr bwMode="ltGray">
          <a:xfrm>
            <a:off x="175260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7"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3" name="Content Placeholder 2"/>
          <p:cNvSpPr>
            <a:spLocks noGrp="1"/>
          </p:cNvSpPr>
          <p:nvPr>
            <p:ph sz="half" idx="1"/>
          </p:nvPr>
        </p:nvSpPr>
        <p:spPr>
          <a:xfrm>
            <a:off x="2137645" y="2336873"/>
            <a:ext cx="4698358" cy="35993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7051448" y="2336873"/>
            <a:ext cx="4700058" cy="3599316"/>
          </a:xfrm>
        </p:spPr>
        <p:txBody>
          <a:bodyPr anchor="ctr" anchorCtr="0"/>
          <a:lstStyle>
            <a:lvl1pPr algn="ctr">
              <a:defRPr/>
            </a:lvl1pPr>
            <a:lvl2pPr algn="ctr">
              <a:defRPr/>
            </a:lvl2pPr>
            <a:lvl3pPr algn="ctr">
              <a:defRPr/>
            </a:lvl3pPr>
            <a:lvl4pPr algn="ctr">
              <a:defRPr/>
            </a:lvl4pPr>
            <a:lvl5pPr algn="ct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a:xfrm>
            <a:off x="9008306" y="5936187"/>
            <a:ext cx="2743200" cy="365125"/>
          </a:xfrm>
        </p:spPr>
        <p:txBody>
          <a:bodyPr/>
          <a:lstStyle/>
          <a:p>
            <a:fld id="{616D6166-2B42-4F11-BAA6-8ABAE1BE810C}" type="datetimeFigureOut">
              <a:rPr lang="en-US" noProof="0" smtClean="0"/>
              <a:t>9/10/2021</a:t>
            </a:fld>
            <a:endParaRPr lang="en-US" noProof="0" dirty="0"/>
          </a:p>
        </p:txBody>
      </p:sp>
      <p:sp>
        <p:nvSpPr>
          <p:cNvPr id="6" name="Footer Placeholder 5"/>
          <p:cNvSpPr>
            <a:spLocks noGrp="1"/>
          </p:cNvSpPr>
          <p:nvPr>
            <p:ph type="ftr" sz="quarter" idx="11"/>
          </p:nvPr>
        </p:nvSpPr>
        <p:spPr>
          <a:xfrm>
            <a:off x="2137646" y="5936188"/>
            <a:ext cx="6870660" cy="365125"/>
          </a:xfrm>
        </p:spPr>
        <p:txBody>
          <a:bodyPr/>
          <a:lstStyle/>
          <a:p>
            <a:r>
              <a:rPr lang="en-US" noProof="0" dirty="0"/>
              <a:t>Add a footer</a:t>
            </a:r>
          </a:p>
        </p:txBody>
      </p:sp>
      <p:sp>
        <p:nvSpPr>
          <p:cNvPr id="7" name="Slide Number Placeholder 6"/>
          <p:cNvSpPr>
            <a:spLocks noGrp="1"/>
          </p:cNvSpPr>
          <p:nvPr>
            <p:ph type="sldNum" sz="quarter" idx="12"/>
          </p:nvPr>
        </p:nvSpPr>
        <p:spPr>
          <a:xfrm>
            <a:off x="156705" y="753227"/>
            <a:ext cx="1154151" cy="1090789"/>
          </a:xfrm>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3206977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0C5C8C-B074-498F-921D-CC0B5DF8FBD3}"/>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5" name="Graphic 14" descr="Single gear">
              <a:extLst>
                <a:ext uri="{FF2B5EF4-FFF2-40B4-BE49-F238E27FC236}">
                  <a16:creationId xmlns:a16="http://schemas.microsoft.com/office/drawing/2014/main" id="{C270183A-92E0-49A5-B6BC-F1934676372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6" name="Graphic 15" descr="Single gear">
              <a:extLst>
                <a:ext uri="{FF2B5EF4-FFF2-40B4-BE49-F238E27FC236}">
                  <a16:creationId xmlns:a16="http://schemas.microsoft.com/office/drawing/2014/main" id="{6E086889-5472-4B65-A156-D0B8F369C3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7" name="Graphic 16" descr="Single gear">
              <a:extLst>
                <a:ext uri="{FF2B5EF4-FFF2-40B4-BE49-F238E27FC236}">
                  <a16:creationId xmlns:a16="http://schemas.microsoft.com/office/drawing/2014/main" id="{4BCBF44F-62C7-4F40-99DF-85C459F43E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8" name="Graphic 17" descr="Single gear">
              <a:extLst>
                <a:ext uri="{FF2B5EF4-FFF2-40B4-BE49-F238E27FC236}">
                  <a16:creationId xmlns:a16="http://schemas.microsoft.com/office/drawing/2014/main" id="{ABF64D53-5ED0-4A1D-A7EA-94CDB0D37E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9" name="Graphic 18" descr="Single gear">
              <a:extLst>
                <a:ext uri="{FF2B5EF4-FFF2-40B4-BE49-F238E27FC236}">
                  <a16:creationId xmlns:a16="http://schemas.microsoft.com/office/drawing/2014/main" id="{2565C769-10BF-4E7B-B099-B4FD458436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10" name="Picture 9"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noProof="0"/>
              <a:t>Click to edit Master title style</a:t>
            </a:r>
          </a:p>
        </p:txBody>
      </p:sp>
      <p:sp>
        <p:nvSpPr>
          <p:cNvPr id="3" name="Text Placeholder 2"/>
          <p:cNvSpPr>
            <a:spLocks noGrp="1"/>
          </p:cNvSpPr>
          <p:nvPr>
            <p:ph type="body" idx="1"/>
          </p:nvPr>
        </p:nvSpPr>
        <p:spPr>
          <a:xfrm>
            <a:off x="680320" y="2336873"/>
            <a:ext cx="4698358"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5594123" y="2336873"/>
            <a:ext cx="4700059"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616D6166-2B42-4F11-BAA6-8ABAE1BE810C}" type="datetimeFigureOut">
              <a:rPr lang="en-US" noProof="0" smtClean="0"/>
              <a:t>9/10/2021</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p:txBody>
      </p:sp>
      <p:sp>
        <p:nvSpPr>
          <p:cNvPr id="9" name="Slide Number Placeholder 8"/>
          <p:cNvSpPr>
            <a:spLocks noGrp="1"/>
          </p:cNvSpPr>
          <p:nvPr>
            <p:ph type="sldNum" sz="quarter" idx="12"/>
          </p:nvPr>
        </p:nvSpPr>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727138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281ABC-1821-4B63-88B5-74D2B13A11AF}"/>
              </a:ext>
            </a:extLst>
          </p:cNvPr>
          <p:cNvGrpSpPr/>
          <p:nvPr userDrawn="1"/>
        </p:nvGrpSpPr>
        <p:grpSpPr>
          <a:xfrm rot="5400000">
            <a:off x="175132" y="127333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1970240"/>
            <a:ext cx="10437812" cy="321164"/>
          </a:xfrm>
          <a:prstGeom prst="rect">
            <a:avLst/>
          </a:prstGeom>
        </p:spPr>
      </p:pic>
      <p:sp>
        <p:nvSpPr>
          <p:cNvPr id="10" name="Rectangle 9"/>
          <p:cNvSpPr/>
          <p:nvPr/>
        </p:nvSpPr>
        <p:spPr bwMode="ltGray">
          <a:xfrm>
            <a:off x="175260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7"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5" name="Date Placeholder 4"/>
          <p:cNvSpPr>
            <a:spLocks noGrp="1"/>
          </p:cNvSpPr>
          <p:nvPr>
            <p:ph type="dt" sz="half" idx="10"/>
          </p:nvPr>
        </p:nvSpPr>
        <p:spPr>
          <a:xfrm>
            <a:off x="9008306" y="5936187"/>
            <a:ext cx="2743200" cy="365125"/>
          </a:xfrm>
        </p:spPr>
        <p:txBody>
          <a:bodyPr/>
          <a:lstStyle/>
          <a:p>
            <a:fld id="{616D6166-2B42-4F11-BAA6-8ABAE1BE810C}" type="datetimeFigureOut">
              <a:rPr lang="en-US" noProof="0" smtClean="0"/>
              <a:t>9/10/2021</a:t>
            </a:fld>
            <a:endParaRPr lang="en-US" noProof="0" dirty="0"/>
          </a:p>
        </p:txBody>
      </p:sp>
      <p:sp>
        <p:nvSpPr>
          <p:cNvPr id="6" name="Footer Placeholder 5"/>
          <p:cNvSpPr>
            <a:spLocks noGrp="1"/>
          </p:cNvSpPr>
          <p:nvPr>
            <p:ph type="ftr" sz="quarter" idx="11"/>
          </p:nvPr>
        </p:nvSpPr>
        <p:spPr>
          <a:xfrm>
            <a:off x="2137646" y="5936188"/>
            <a:ext cx="6870660" cy="365125"/>
          </a:xfrm>
        </p:spPr>
        <p:txBody>
          <a:bodyPr/>
          <a:lstStyle/>
          <a:p>
            <a:r>
              <a:rPr lang="en-US" noProof="0" dirty="0"/>
              <a:t>Add a footer</a:t>
            </a:r>
          </a:p>
        </p:txBody>
      </p:sp>
      <p:sp>
        <p:nvSpPr>
          <p:cNvPr id="7" name="Slide Number Placeholder 6"/>
          <p:cNvSpPr>
            <a:spLocks noGrp="1"/>
          </p:cNvSpPr>
          <p:nvPr>
            <p:ph type="sldNum" sz="quarter" idx="12"/>
          </p:nvPr>
        </p:nvSpPr>
        <p:spPr>
          <a:xfrm>
            <a:off x="156705" y="753227"/>
            <a:ext cx="1154151" cy="1090789"/>
          </a:xfrm>
        </p:spPr>
        <p:txBody>
          <a:bodyPr/>
          <a:lstStyle/>
          <a:p>
            <a:fld id="{9E3FA76C-C565-46B6-8652-D75785E2521F}" type="slidenum">
              <a:rPr lang="en-US" noProof="0" smtClean="0"/>
              <a:t>‹#›</a:t>
            </a:fld>
            <a:endParaRPr lang="en-US" noProof="0" dirty="0"/>
          </a:p>
        </p:txBody>
      </p:sp>
      <p:sp>
        <p:nvSpPr>
          <p:cNvPr id="18" name="Content Placeholder 2">
            <a:extLst>
              <a:ext uri="{FF2B5EF4-FFF2-40B4-BE49-F238E27FC236}">
                <a16:creationId xmlns:a16="http://schemas.microsoft.com/office/drawing/2014/main" id="{FD7CD5CF-F924-43C6-9C02-06FBC84A6729}"/>
              </a:ext>
            </a:extLst>
          </p:cNvPr>
          <p:cNvSpPr>
            <a:spLocks noGrp="1"/>
          </p:cNvSpPr>
          <p:nvPr>
            <p:ph idx="1"/>
          </p:nvPr>
        </p:nvSpPr>
        <p:spPr>
          <a:xfrm>
            <a:off x="2137644" y="2161725"/>
            <a:ext cx="9613861" cy="370264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1318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CA97C9F-27FA-4BCE-84C2-EA9C0347E974}"/>
              </a:ext>
            </a:extLst>
          </p:cNvPr>
          <p:cNvGrpSpPr/>
          <p:nvPr userDrawn="1"/>
        </p:nvGrpSpPr>
        <p:grpSpPr>
          <a:xfrm rot="5400000">
            <a:off x="227324" y="1282732"/>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noProof="0" smtClean="0"/>
              <a:t>9/10/2021</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419934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CA97C9F-27FA-4BCE-84C2-EA9C0347E974}"/>
              </a:ext>
            </a:extLst>
          </p:cNvPr>
          <p:cNvGrpSpPr/>
          <p:nvPr userDrawn="1"/>
        </p:nvGrpSpPr>
        <p:grpSpPr>
          <a:xfrm rot="5400000">
            <a:off x="227324" y="1282732"/>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noProof="0" smtClean="0"/>
              <a:t>9/10/2021</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9E3FA76C-C565-46B6-8652-D75785E2521F}" type="slidenum">
              <a:rPr lang="en-US" noProof="0" smtClean="0"/>
              <a:t>‹#›</a:t>
            </a:fld>
            <a:endParaRPr lang="en-US" noProof="0" dirty="0"/>
          </a:p>
        </p:txBody>
      </p:sp>
      <p:sp>
        <p:nvSpPr>
          <p:cNvPr id="17" name="Text Placeholder 16">
            <a:extLst>
              <a:ext uri="{FF2B5EF4-FFF2-40B4-BE49-F238E27FC236}">
                <a16:creationId xmlns:a16="http://schemas.microsoft.com/office/drawing/2014/main" id="{D683A405-3ADE-448E-893F-D3D2E11CCA4C}"/>
              </a:ext>
            </a:extLst>
          </p:cNvPr>
          <p:cNvSpPr>
            <a:spLocks noGrp="1"/>
          </p:cNvSpPr>
          <p:nvPr>
            <p:ph type="body" sz="quarter" idx="13"/>
          </p:nvPr>
        </p:nvSpPr>
        <p:spPr>
          <a:xfrm>
            <a:off x="1897819" y="2290763"/>
            <a:ext cx="8396362" cy="3100387"/>
          </a:xfrm>
        </p:spPr>
        <p:txBody>
          <a:bodyPr anchor="ctr">
            <a:normAutofit/>
          </a:bodyPr>
          <a:lstStyle>
            <a:lvl1pPr marL="0" indent="0" algn="ctr">
              <a:buNone/>
              <a:defRPr sz="6000"/>
            </a:lvl1pPr>
          </a:lstStyle>
          <a:p>
            <a:pPr lvl="0"/>
            <a:r>
              <a:rPr lang="en-US" noProof="0"/>
              <a:t>Click to edit Master text styles</a:t>
            </a:r>
          </a:p>
        </p:txBody>
      </p:sp>
    </p:spTree>
    <p:extLst>
      <p:ext uri="{BB962C8B-B14F-4D97-AF65-F5344CB8AC3E}">
        <p14:creationId xmlns:p14="http://schemas.microsoft.com/office/powerpoint/2010/main" val="462027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16D6166-2B42-4F11-BAA6-8ABAE1BE810C}" type="datetimeFigureOut">
              <a:rPr lang="en-US" noProof="0" smtClean="0"/>
              <a:t>9/10/2021</a:t>
            </a:fld>
            <a:endParaRPr lang="en-US" noProof="0"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noProof="0" dirty="0"/>
              <a:t>Add a footer</a:t>
            </a: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3832264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9" r:id="rId5"/>
    <p:sldLayoutId id="2147483665" r:id="rId6"/>
    <p:sldLayoutId id="2147483680" r:id="rId7"/>
    <p:sldLayoutId id="2147483666" r:id="rId8"/>
    <p:sldLayoutId id="2147483682" r:id="rId9"/>
    <p:sldLayoutId id="2147483667" r:id="rId10"/>
    <p:sldLayoutId id="2147483668" r:id="rId11"/>
    <p:sldLayoutId id="2147483681" r:id="rId12"/>
    <p:sldLayoutId id="2147483670" r:id="rId13"/>
    <p:sldLayoutId id="2147483671" r:id="rId14"/>
    <p:sldLayoutId id="2147483672" r:id="rId15"/>
    <p:sldLayoutId id="2147483673" r:id="rId16"/>
    <p:sldLayoutId id="2147483674" r:id="rId17"/>
    <p:sldLayoutId id="2147483678" r:id="rId18"/>
    <p:sldLayoutId id="2147483675" r:id="rId19"/>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xml"/><Relationship Id="rId7" Type="http://schemas.openxmlformats.org/officeDocument/2006/relationships/image" Target="../media/image32.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sdgs.un.org/goals/goal11" TargetMode="External"/><Relationship Id="rId3" Type="http://schemas.openxmlformats.org/officeDocument/2006/relationships/slideLayout" Target="../slideLayouts/slideLayout4.xml"/><Relationship Id="rId7" Type="http://schemas.openxmlformats.org/officeDocument/2006/relationships/hyperlink" Target="https://sdgs.un.org/goals/goal10"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6.svg"/><Relationship Id="rId11" Type="http://schemas.openxmlformats.org/officeDocument/2006/relationships/image" Target="../media/image13.png"/><Relationship Id="rId5" Type="http://schemas.openxmlformats.org/officeDocument/2006/relationships/image" Target="../media/image35.png"/><Relationship Id="rId10" Type="http://schemas.openxmlformats.org/officeDocument/2006/relationships/image" Target="../media/image37.png"/><Relationship Id="rId4" Type="http://schemas.openxmlformats.org/officeDocument/2006/relationships/notesSlide" Target="../notesSlides/notesSlide13.xml"/><Relationship Id="rId9" Type="http://schemas.openxmlformats.org/officeDocument/2006/relationships/hyperlink" Target="https://sdgs.un.org/goals/goal16"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8.xml"/><Relationship Id="rId7" Type="http://schemas.openxmlformats.org/officeDocument/2006/relationships/image" Target="../media/image4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9.png"/><Relationship Id="rId5" Type="http://schemas.openxmlformats.org/officeDocument/2006/relationships/image" Target="../media/image38.jpg"/><Relationship Id="rId10" Type="http://schemas.openxmlformats.org/officeDocument/2006/relationships/image" Target="../media/image13.png"/><Relationship Id="rId4" Type="http://schemas.openxmlformats.org/officeDocument/2006/relationships/notesSlide" Target="../notesSlides/notesSlide14.xml"/><Relationship Id="rId9"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8.xml"/><Relationship Id="rId7" Type="http://schemas.openxmlformats.org/officeDocument/2006/relationships/image" Target="../media/image4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8.xml"/><Relationship Id="rId7" Type="http://schemas.openxmlformats.org/officeDocument/2006/relationships/image" Target="../media/image4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8.xml"/><Relationship Id="rId7" Type="http://schemas.openxmlformats.org/officeDocument/2006/relationships/image" Target="../media/image47.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hyperlink" Target="https://humanitariandisabilitycharter.org/the-charter/" TargetMode="External"/><Relationship Id="rId3" Type="http://schemas.openxmlformats.org/officeDocument/2006/relationships/slideLayout" Target="../slideLayouts/slideLayout7.xml"/><Relationship Id="rId7" Type="http://schemas.openxmlformats.org/officeDocument/2006/relationships/hyperlink" Target="https://interagencystandingcommittee.org/iasc-reference-group-on-mental-health-and-psychosocial-support-in-emergency-settings"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www.undrr.org/publication/sendai-framework-disaster-risk-reduction-2015-2030" TargetMode="External"/><Relationship Id="rId11" Type="http://schemas.openxmlformats.org/officeDocument/2006/relationships/image" Target="../media/image13.png"/><Relationship Id="rId5" Type="http://schemas.openxmlformats.org/officeDocument/2006/relationships/hyperlink" Target="https://interagencystandingcommittee.org/iasc-task-team-inclusion-persons-disabilities-humanitarian-action/documents/iasc-guidelines" TargetMode="External"/><Relationship Id="rId10" Type="http://schemas.openxmlformats.org/officeDocument/2006/relationships/image" Target="../media/image49.svg"/><Relationship Id="rId4" Type="http://schemas.openxmlformats.org/officeDocument/2006/relationships/hyperlink" Target="https://www.internationaldisabilityalliance.org/blog/case-studies-collection-2019-inclusion-persons-disabilities-humanitarian-action" TargetMode="External"/><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xml"/><Relationship Id="rId7" Type="http://schemas.openxmlformats.org/officeDocument/2006/relationships/image" Target="../media/image20.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23.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25.sv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4.png"/><Relationship Id="rId5" Type="http://schemas.openxmlformats.org/officeDocument/2006/relationships/hyperlink" Target="https://www.youtube.com/watch?v=sZCa2_sMKW4&amp;t=104s&amp;ab_channel=MHESME"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Graphic 8" descr="Book icon">
            <a:extLst>
              <a:ext uri="{FF2B5EF4-FFF2-40B4-BE49-F238E27FC236}">
                <a16:creationId xmlns:a16="http://schemas.microsoft.com/office/drawing/2014/main" id="{E26792AF-5D39-4A12-8EDD-CC09A60BDA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4429" y="2899611"/>
            <a:ext cx="1106656" cy="1106656"/>
          </a:xfrm>
          <a:prstGeom prst="rect">
            <a:avLst/>
          </a:prstGeom>
        </p:spPr>
      </p:pic>
      <p:sp>
        <p:nvSpPr>
          <p:cNvPr id="2" name="Title 1">
            <a:extLst>
              <a:ext uri="{FF2B5EF4-FFF2-40B4-BE49-F238E27FC236}">
                <a16:creationId xmlns:a16="http://schemas.microsoft.com/office/drawing/2014/main" id="{8B98BBFB-4314-436C-A688-96F483D693AB}"/>
              </a:ext>
            </a:extLst>
          </p:cNvPr>
          <p:cNvSpPr>
            <a:spLocks noGrp="1"/>
          </p:cNvSpPr>
          <p:nvPr>
            <p:ph type="ctrTitle"/>
          </p:nvPr>
        </p:nvSpPr>
        <p:spPr/>
        <p:txBody>
          <a:bodyPr anchor="ctr" anchorCtr="0">
            <a:normAutofit/>
          </a:bodyPr>
          <a:lstStyle/>
          <a:p>
            <a:r>
              <a:rPr lang="en-US" sz="4400" dirty="0"/>
              <a:t>CRPD Article 11 &amp; Disability Inclusive Humanitarian Action</a:t>
            </a:r>
          </a:p>
        </p:txBody>
      </p:sp>
      <p:pic>
        <p:nvPicPr>
          <p:cNvPr id="8" name="Picture 7" descr="Diagram&#10;&#10;Description automatically generated">
            <a:extLst>
              <a:ext uri="{FF2B5EF4-FFF2-40B4-BE49-F238E27FC236}">
                <a16:creationId xmlns:a16="http://schemas.microsoft.com/office/drawing/2014/main" id="{8B9BAC72-9AB8-4DC8-8888-BFFEDCFFDF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4006" y="4381258"/>
            <a:ext cx="2857500" cy="2381250"/>
          </a:xfrm>
          <a:prstGeom prst="rect">
            <a:avLst/>
          </a:prstGeom>
        </p:spPr>
      </p:pic>
      <p:pic>
        <p:nvPicPr>
          <p:cNvPr id="4" name="Graphic 3" descr="New Wheelchair">
            <a:extLst>
              <a:ext uri="{FF2B5EF4-FFF2-40B4-BE49-F238E27FC236}">
                <a16:creationId xmlns:a16="http://schemas.microsoft.com/office/drawing/2014/main" id="{68EA18C2-2D90-4F19-85F2-C5BC988A84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34621" y="2742465"/>
            <a:ext cx="1373070" cy="1373070"/>
          </a:xfrm>
          <a:prstGeom prst="rect">
            <a:avLst/>
          </a:prstGeom>
        </p:spPr>
      </p:pic>
      <p:pic>
        <p:nvPicPr>
          <p:cNvPr id="3" name="Audio 2">
            <a:hlinkClick r:id="" action="ppaction://media"/>
            <a:extLst>
              <a:ext uri="{FF2B5EF4-FFF2-40B4-BE49-F238E27FC236}">
                <a16:creationId xmlns:a16="http://schemas.microsoft.com/office/drawing/2014/main" id="{DCEBE0EA-E128-4EC0-8578-37279F26F2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6530976"/>
      </p:ext>
    </p:extLst>
  </p:cSld>
  <p:clrMapOvr>
    <a:masterClrMapping/>
  </p:clrMapOvr>
  <mc:AlternateContent xmlns:mc="http://schemas.openxmlformats.org/markup-compatibility/2006">
    <mc:Choice xmlns:p14="http://schemas.microsoft.com/office/powerpoint/2010/main" Requires="p14">
      <p:transition spd="slow" p14:dur="2000" advTm="23198"/>
    </mc:Choice>
    <mc:Fallback>
      <p:transition spd="slow" advTm="2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F072-6EA2-4EDA-8F0F-F95C2FD9A747}"/>
              </a:ext>
            </a:extLst>
          </p:cNvPr>
          <p:cNvSpPr>
            <a:spLocks noGrp="1"/>
          </p:cNvSpPr>
          <p:nvPr>
            <p:ph type="title"/>
          </p:nvPr>
        </p:nvSpPr>
        <p:spPr>
          <a:xfrm>
            <a:off x="1976846" y="753228"/>
            <a:ext cx="9988731" cy="1080938"/>
          </a:xfrm>
        </p:spPr>
        <p:txBody>
          <a:bodyPr>
            <a:normAutofit/>
          </a:bodyPr>
          <a:lstStyle/>
          <a:p>
            <a:r>
              <a:rPr lang="en-US" sz="3200" dirty="0"/>
              <a:t>UN Security Council Resolution 2475 (2019)</a:t>
            </a:r>
          </a:p>
        </p:txBody>
      </p:sp>
      <p:pic>
        <p:nvPicPr>
          <p:cNvPr id="14" name="Content Placeholder 13" descr="#UNSCR2475 - Търсене в Twitter">
            <a:extLst>
              <a:ext uri="{FF2B5EF4-FFF2-40B4-BE49-F238E27FC236}">
                <a16:creationId xmlns:a16="http://schemas.microsoft.com/office/drawing/2014/main" id="{FF13931E-78A2-49D0-B53D-FF360DA2440A}"/>
              </a:ext>
            </a:extLst>
          </p:cNvPr>
          <p:cNvPicPr>
            <a:picLocks noGrp="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2543319" y="2755232"/>
            <a:ext cx="7418828" cy="3241115"/>
          </a:xfrm>
          <a:prstGeom prst="rect">
            <a:avLst/>
          </a:prstGeom>
          <a:noFill/>
          <a:ln>
            <a:noFill/>
          </a:ln>
        </p:spPr>
      </p:pic>
      <p:pic>
        <p:nvPicPr>
          <p:cNvPr id="4" name="Graphic 3" descr="Court">
            <a:extLst>
              <a:ext uri="{FF2B5EF4-FFF2-40B4-BE49-F238E27FC236}">
                <a16:creationId xmlns:a16="http://schemas.microsoft.com/office/drawing/2014/main" id="{E11EC26A-1329-4F4A-80DD-E500D6A228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6423" y="694988"/>
            <a:ext cx="1139178" cy="1139178"/>
          </a:xfrm>
          <a:prstGeom prst="rect">
            <a:avLst/>
          </a:prstGeom>
        </p:spPr>
      </p:pic>
      <p:pic>
        <p:nvPicPr>
          <p:cNvPr id="5" name="Audio 4">
            <a:hlinkClick r:id="" action="ppaction://media"/>
            <a:extLst>
              <a:ext uri="{FF2B5EF4-FFF2-40B4-BE49-F238E27FC236}">
                <a16:creationId xmlns:a16="http://schemas.microsoft.com/office/drawing/2014/main" id="{C6CB4551-77EC-4B2B-A0F0-DE3AC556EBC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56739710"/>
      </p:ext>
    </p:extLst>
  </p:cSld>
  <p:clrMapOvr>
    <a:masterClrMapping/>
  </p:clrMapOvr>
  <mc:AlternateContent xmlns:mc="http://schemas.openxmlformats.org/markup-compatibility/2006">
    <mc:Choice xmlns:p14="http://schemas.microsoft.com/office/powerpoint/2010/main" Requires="p14">
      <p:transition spd="slow" p14:dur="2000" advTm="42130"/>
    </mc:Choice>
    <mc:Fallback>
      <p:transition spd="slow" advTm="4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Head with gears">
            <a:extLst>
              <a:ext uri="{FF2B5EF4-FFF2-40B4-BE49-F238E27FC236}">
                <a16:creationId xmlns:a16="http://schemas.microsoft.com/office/drawing/2014/main" id="{0BC74D26-452F-4AAA-9C7D-B868FE4D8F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18120" y="2835442"/>
            <a:ext cx="1187116" cy="1187116"/>
          </a:xfrm>
          <a:prstGeom prst="rect">
            <a:avLst/>
          </a:prstGeom>
        </p:spPr>
      </p:pic>
      <p:sp>
        <p:nvSpPr>
          <p:cNvPr id="2" name="Title 1">
            <a:extLst>
              <a:ext uri="{FF2B5EF4-FFF2-40B4-BE49-F238E27FC236}">
                <a16:creationId xmlns:a16="http://schemas.microsoft.com/office/drawing/2014/main" id="{B535244B-54AE-40DD-A61F-697273BA39F6}"/>
              </a:ext>
            </a:extLst>
          </p:cNvPr>
          <p:cNvSpPr>
            <a:spLocks noGrp="1"/>
          </p:cNvSpPr>
          <p:nvPr>
            <p:ph type="title"/>
          </p:nvPr>
        </p:nvSpPr>
        <p:spPr/>
        <p:txBody>
          <a:bodyPr anchor="t">
            <a:normAutofit fontScale="90000"/>
          </a:bodyPr>
          <a:lstStyle/>
          <a:p>
            <a:r>
              <a:rPr lang="en-US" dirty="0"/>
              <a:t>What is the impact of Article 11 of the CRPD on humanitarian and emergency responses?</a:t>
            </a:r>
            <a:br>
              <a:rPr lang="en-US" dirty="0"/>
            </a:br>
            <a:endParaRPr lang="en-US" dirty="0"/>
          </a:p>
        </p:txBody>
      </p:sp>
      <p:pic>
        <p:nvPicPr>
          <p:cNvPr id="3" name="Audio 2">
            <a:hlinkClick r:id="" action="ppaction://media"/>
            <a:extLst>
              <a:ext uri="{FF2B5EF4-FFF2-40B4-BE49-F238E27FC236}">
                <a16:creationId xmlns:a16="http://schemas.microsoft.com/office/drawing/2014/main" id="{5D47C830-107E-470F-9BC5-A94F07AEA4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2853511"/>
      </p:ext>
    </p:extLst>
  </p:cSld>
  <p:clrMapOvr>
    <a:masterClrMapping/>
  </p:clrMapOvr>
  <mc:AlternateContent xmlns:mc="http://schemas.openxmlformats.org/markup-compatibility/2006">
    <mc:Choice xmlns:p14="http://schemas.microsoft.com/office/powerpoint/2010/main" Requires="p14">
      <p:transition spd="slow" p14:dur="2000" advTm="9762"/>
    </mc:Choice>
    <mc:Fallback>
      <p:transition spd="slow" advTm="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1EBD5-CD38-493B-A118-AB33271A1F7A}"/>
              </a:ext>
            </a:extLst>
          </p:cNvPr>
          <p:cNvSpPr>
            <a:spLocks noGrp="1"/>
          </p:cNvSpPr>
          <p:nvPr>
            <p:ph type="title"/>
          </p:nvPr>
        </p:nvSpPr>
        <p:spPr/>
        <p:txBody>
          <a:bodyPr/>
          <a:lstStyle/>
          <a:p>
            <a:r>
              <a:rPr lang="en-US" dirty="0"/>
              <a:t>CRPD Committee Statements on Article 11</a:t>
            </a:r>
          </a:p>
        </p:txBody>
      </p:sp>
      <p:sp>
        <p:nvSpPr>
          <p:cNvPr id="3" name="Text Placeholder 2">
            <a:extLst>
              <a:ext uri="{FF2B5EF4-FFF2-40B4-BE49-F238E27FC236}">
                <a16:creationId xmlns:a16="http://schemas.microsoft.com/office/drawing/2014/main" id="{4A6AE8A3-98E2-479E-AFC8-69F462795533}"/>
              </a:ext>
            </a:extLst>
          </p:cNvPr>
          <p:cNvSpPr>
            <a:spLocks noGrp="1"/>
          </p:cNvSpPr>
          <p:nvPr>
            <p:ph type="body" sz="quarter" idx="13"/>
          </p:nvPr>
        </p:nvSpPr>
        <p:spPr>
          <a:xfrm>
            <a:off x="180474" y="2117558"/>
            <a:ext cx="11808257" cy="4572000"/>
          </a:xfrm>
        </p:spPr>
        <p:txBody>
          <a:bodyPr anchor="t">
            <a:normAutofit fontScale="92500" lnSpcReduction="20000"/>
          </a:bodyPr>
          <a:lstStyle/>
          <a:p>
            <a:pPr algn="l">
              <a:lnSpc>
                <a:spcPct val="170000"/>
              </a:lnSpc>
            </a:pPr>
            <a:r>
              <a:rPr lang="en-US" sz="1600" dirty="0"/>
              <a:t>In Concluding Observations the CRPD Committee has recommended to States, in accordance with the Sendai Framework for Disaster Risk Reduction 2015-2030, to take the following actions to comply with the obligations of Article 11:</a:t>
            </a:r>
          </a:p>
          <a:p>
            <a:pPr marL="857250" indent="-857250" algn="l">
              <a:lnSpc>
                <a:spcPct val="170000"/>
              </a:lnSpc>
              <a:buFont typeface="Arial" panose="020B0604020202020204" pitchFamily="34" charset="0"/>
              <a:buChar char="•"/>
            </a:pPr>
            <a:r>
              <a:rPr lang="en-US" sz="1600" dirty="0"/>
              <a:t>Adopt and develop comprehensive strategies and protocols for general emergency risk situations</a:t>
            </a:r>
          </a:p>
          <a:p>
            <a:pPr marL="857250" indent="-857250" algn="l">
              <a:lnSpc>
                <a:spcPct val="170000"/>
              </a:lnSpc>
              <a:buFont typeface="Arial" panose="020B0604020202020204" pitchFamily="34" charset="0"/>
              <a:buChar char="•"/>
            </a:pPr>
            <a:r>
              <a:rPr lang="en-US" sz="1600" dirty="0"/>
              <a:t>Ensure effective involvement of organizations of persons with disabilities in disaster risk reduction strategies and national disaster management plans to ensure accessibility and inclusion</a:t>
            </a:r>
          </a:p>
          <a:p>
            <a:pPr marL="857250" indent="-857250" algn="l">
              <a:lnSpc>
                <a:spcPct val="170000"/>
              </a:lnSpc>
              <a:buFont typeface="Arial" panose="020B0604020202020204" pitchFamily="34" charset="0"/>
              <a:buChar char="•"/>
            </a:pPr>
            <a:r>
              <a:rPr lang="en-US" sz="1600" dirty="0"/>
              <a:t>Use of a human rights-based response for international displaced persons with disabilities, especially those displaced for prolonged periods of times in all situations of risk, including violence during armed conflict and natural disasters</a:t>
            </a:r>
          </a:p>
          <a:p>
            <a:pPr marL="857250" indent="-857250" algn="l">
              <a:lnSpc>
                <a:spcPct val="170000"/>
              </a:lnSpc>
              <a:buFont typeface="Arial" panose="020B0604020202020204" pitchFamily="34" charset="0"/>
              <a:buChar char="•"/>
            </a:pPr>
            <a:r>
              <a:rPr lang="en-US" sz="1600" dirty="0"/>
              <a:t>Develop early warning systems in situations of risk that are accessible for all persons with disabilities</a:t>
            </a:r>
          </a:p>
          <a:p>
            <a:pPr marL="857250" indent="-857250" algn="l">
              <a:lnSpc>
                <a:spcPct val="170000"/>
              </a:lnSpc>
              <a:buFont typeface="Arial" panose="020B0604020202020204" pitchFamily="34" charset="0"/>
              <a:buChar char="•"/>
            </a:pPr>
            <a:r>
              <a:rPr lang="en-US" sz="1600" dirty="0"/>
              <a:t>Conduct vulnerability assessments of persons with disabilities, specifically child with disabilities, who are asylum seekers and persons in refugee-like situations, to ensure they have access to social, protection, assistance technologies, information and adequate services (e.g. shelter, medical care, sanitation, etc.)</a:t>
            </a:r>
          </a:p>
        </p:txBody>
      </p:sp>
      <p:pic>
        <p:nvPicPr>
          <p:cNvPr id="5" name="Graphic 4" descr="Customer review">
            <a:extLst>
              <a:ext uri="{FF2B5EF4-FFF2-40B4-BE49-F238E27FC236}">
                <a16:creationId xmlns:a16="http://schemas.microsoft.com/office/drawing/2014/main" id="{8F4B6586-7241-4272-B9F2-CAB76694E1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2327" y="692206"/>
            <a:ext cx="1196404" cy="1196404"/>
          </a:xfrm>
          <a:prstGeom prst="rect">
            <a:avLst/>
          </a:prstGeom>
        </p:spPr>
      </p:pic>
      <p:pic>
        <p:nvPicPr>
          <p:cNvPr id="9" name="Audio 8">
            <a:hlinkClick r:id="" action="ppaction://media"/>
            <a:extLst>
              <a:ext uri="{FF2B5EF4-FFF2-40B4-BE49-F238E27FC236}">
                <a16:creationId xmlns:a16="http://schemas.microsoft.com/office/drawing/2014/main" id="{B19B61EC-0413-4C2D-88DF-4C4A75873A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2525199"/>
      </p:ext>
    </p:extLst>
  </p:cSld>
  <p:clrMapOvr>
    <a:masterClrMapping/>
  </p:clrMapOvr>
  <mc:AlternateContent xmlns:mc="http://schemas.openxmlformats.org/markup-compatibility/2006">
    <mc:Choice xmlns:p14="http://schemas.microsoft.com/office/powerpoint/2010/main" Requires="p14">
      <p:transition spd="slow" p14:dur="2000" advTm="98914"/>
    </mc:Choice>
    <mc:Fallback>
      <p:transition spd="slow" advTm="98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D5235D2-7B82-491E-86A0-F2EF6C8CD914}"/>
              </a:ext>
            </a:extLst>
          </p:cNvPr>
          <p:cNvSpPr>
            <a:spLocks noGrp="1"/>
          </p:cNvSpPr>
          <p:nvPr>
            <p:ph type="title"/>
          </p:nvPr>
        </p:nvSpPr>
        <p:spPr/>
        <p:txBody>
          <a:bodyPr/>
          <a:lstStyle/>
          <a:p>
            <a:r>
              <a:rPr lang="en-US" dirty="0"/>
              <a:t>UN Sustainable Development Goals</a:t>
            </a:r>
          </a:p>
        </p:txBody>
      </p:sp>
      <p:pic>
        <p:nvPicPr>
          <p:cNvPr id="3" name="Content Placeholder 2" descr="Presentation with checklist">
            <a:extLst>
              <a:ext uri="{FF2B5EF4-FFF2-40B4-BE49-F238E27FC236}">
                <a16:creationId xmlns:a16="http://schemas.microsoft.com/office/drawing/2014/main" id="{6FDC2B64-B6E2-44B0-A64B-7B52E7BD2EF5}"/>
              </a:ext>
            </a:extLst>
          </p:cNvPr>
          <p:cNvPicPr>
            <a:picLocks noGrp="1" noChangeAspect="1"/>
          </p:cNvPicPr>
          <p:nvPr>
            <p:ph sz="half" idx="2"/>
          </p:nvPr>
        </p:nvPicPr>
        <p:blipFill>
          <a:blip r:embed="rId5">
            <a:extLst>
              <a:ext uri="{96DAC541-7B7A-43D3-8B79-37D633B846F1}">
                <asvg:svgBlip xmlns:asvg="http://schemas.microsoft.com/office/drawing/2016/SVG/main" r:embed="rId6"/>
              </a:ext>
            </a:extLst>
          </a:blip>
          <a:stretch>
            <a:fillRect/>
          </a:stretch>
        </p:blipFill>
        <p:spPr>
          <a:xfrm>
            <a:off x="10850880" y="714371"/>
            <a:ext cx="1167629" cy="1167629"/>
          </a:xfrm>
        </p:spPr>
      </p:pic>
      <p:sp>
        <p:nvSpPr>
          <p:cNvPr id="8" name="TextBox 7">
            <a:extLst>
              <a:ext uri="{FF2B5EF4-FFF2-40B4-BE49-F238E27FC236}">
                <a16:creationId xmlns:a16="http://schemas.microsoft.com/office/drawing/2014/main" id="{80A1F6AA-3F1C-4F9B-9817-95A1D5B45B25}"/>
              </a:ext>
            </a:extLst>
          </p:cNvPr>
          <p:cNvSpPr txBox="1"/>
          <p:nvPr/>
        </p:nvSpPr>
        <p:spPr>
          <a:xfrm>
            <a:off x="8490857" y="3084498"/>
            <a:ext cx="3405052" cy="2585323"/>
          </a:xfrm>
          <a:prstGeom prst="rect">
            <a:avLst/>
          </a:prstGeom>
          <a:noFill/>
        </p:spPr>
        <p:txBody>
          <a:bodyPr wrap="square" rtlCol="0">
            <a:spAutoFit/>
          </a:bodyPr>
          <a:lstStyle/>
          <a:p>
            <a:endParaRPr lang="en-US" dirty="0"/>
          </a:p>
          <a:p>
            <a:r>
              <a:rPr lang="en-US" dirty="0">
                <a:hlinkClick r:id="rId7"/>
              </a:rPr>
              <a:t>SDG 10 – Reduced Inequalities</a:t>
            </a:r>
            <a:endParaRPr lang="en-US" dirty="0"/>
          </a:p>
          <a:p>
            <a:endParaRPr lang="en-US" dirty="0"/>
          </a:p>
          <a:p>
            <a:r>
              <a:rPr lang="en-US" dirty="0">
                <a:hlinkClick r:id="rId8"/>
              </a:rPr>
              <a:t>SDG 11 – Sustainable Cities &amp; Communities</a:t>
            </a:r>
            <a:endParaRPr lang="en-US" dirty="0"/>
          </a:p>
          <a:p>
            <a:endParaRPr lang="en-US" dirty="0"/>
          </a:p>
          <a:p>
            <a:r>
              <a:rPr lang="en-US" dirty="0">
                <a:hlinkClick r:id="rId9"/>
              </a:rPr>
              <a:t>SDG 16 – Peace, Justice and Strong Institutions</a:t>
            </a:r>
            <a:endParaRPr lang="en-US" dirty="0"/>
          </a:p>
          <a:p>
            <a:endParaRPr lang="en-US" dirty="0"/>
          </a:p>
        </p:txBody>
      </p:sp>
      <p:pic>
        <p:nvPicPr>
          <p:cNvPr id="7" name="Content Placeholder 6">
            <a:extLst>
              <a:ext uri="{FF2B5EF4-FFF2-40B4-BE49-F238E27FC236}">
                <a16:creationId xmlns:a16="http://schemas.microsoft.com/office/drawing/2014/main" id="{B4039F81-3F96-46A8-8B33-DE5E47462DE2}"/>
              </a:ext>
            </a:extLst>
          </p:cNvPr>
          <p:cNvPicPr>
            <a:picLocks noGrp="1" noChangeAspect="1"/>
          </p:cNvPicPr>
          <p:nvPr>
            <p:ph sz="half" idx="1"/>
          </p:nvPr>
        </p:nvPicPr>
        <p:blipFill>
          <a:blip r:embed="rId10"/>
          <a:stretch>
            <a:fillRect/>
          </a:stretch>
        </p:blipFill>
        <p:spPr>
          <a:xfrm>
            <a:off x="173036" y="2590420"/>
            <a:ext cx="7836067" cy="3688460"/>
          </a:xfrm>
        </p:spPr>
      </p:pic>
      <p:pic>
        <p:nvPicPr>
          <p:cNvPr id="10" name="Audio 9">
            <a:hlinkClick r:id="" action="ppaction://media"/>
            <a:extLst>
              <a:ext uri="{FF2B5EF4-FFF2-40B4-BE49-F238E27FC236}">
                <a16:creationId xmlns:a16="http://schemas.microsoft.com/office/drawing/2014/main" id="{EB68D91B-64FD-4965-A9C3-BC3CF80DD98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3912267"/>
      </p:ext>
    </p:extLst>
  </p:cSld>
  <p:clrMapOvr>
    <a:masterClrMapping/>
  </p:clrMapOvr>
  <mc:AlternateContent xmlns:mc="http://schemas.openxmlformats.org/markup-compatibility/2006">
    <mc:Choice xmlns:p14="http://schemas.microsoft.com/office/powerpoint/2010/main" Requires="p14">
      <p:transition spd="slow" p14:dur="2000" advTm="102152"/>
    </mc:Choice>
    <mc:Fallback>
      <p:transition spd="slow" advTm="102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4649226-12AE-4FA7-ADC1-9E3780CE9A95}"/>
              </a:ext>
            </a:extLst>
          </p:cNvPr>
          <p:cNvSpPr>
            <a:spLocks noGrp="1"/>
          </p:cNvSpPr>
          <p:nvPr>
            <p:ph type="title"/>
          </p:nvPr>
        </p:nvSpPr>
        <p:spPr/>
        <p:txBody>
          <a:bodyPr>
            <a:normAutofit/>
          </a:bodyPr>
          <a:lstStyle/>
          <a:p>
            <a:r>
              <a:rPr lang="en-US" sz="3400" b="0" dirty="0"/>
              <a:t>IASC Guidelines</a:t>
            </a:r>
          </a:p>
        </p:txBody>
      </p:sp>
      <p:sp>
        <p:nvSpPr>
          <p:cNvPr id="23" name="Text Placeholder 22">
            <a:extLst>
              <a:ext uri="{FF2B5EF4-FFF2-40B4-BE49-F238E27FC236}">
                <a16:creationId xmlns:a16="http://schemas.microsoft.com/office/drawing/2014/main" id="{F8408F9E-013C-4D86-B44A-5EBA385E041E}"/>
              </a:ext>
            </a:extLst>
          </p:cNvPr>
          <p:cNvSpPr>
            <a:spLocks noGrp="1"/>
          </p:cNvSpPr>
          <p:nvPr>
            <p:ph type="body" sz="quarter" idx="18"/>
          </p:nvPr>
        </p:nvSpPr>
        <p:spPr/>
        <p:txBody>
          <a:bodyPr/>
          <a:lstStyle/>
          <a:p>
            <a:r>
              <a:rPr lang="en-US" sz="3400" dirty="0"/>
              <a:t>Sendai Framework</a:t>
            </a:r>
          </a:p>
        </p:txBody>
      </p:sp>
      <p:sp>
        <p:nvSpPr>
          <p:cNvPr id="24" name="Text Placeholder 23">
            <a:extLst>
              <a:ext uri="{FF2B5EF4-FFF2-40B4-BE49-F238E27FC236}">
                <a16:creationId xmlns:a16="http://schemas.microsoft.com/office/drawing/2014/main" id="{16569A63-36B3-4168-B2EE-5AAA3C66370A}"/>
              </a:ext>
            </a:extLst>
          </p:cNvPr>
          <p:cNvSpPr>
            <a:spLocks noGrp="1"/>
          </p:cNvSpPr>
          <p:nvPr>
            <p:ph type="body" sz="quarter" idx="19"/>
          </p:nvPr>
        </p:nvSpPr>
        <p:spPr>
          <a:xfrm>
            <a:off x="8659892" y="734938"/>
            <a:ext cx="3443875" cy="1081087"/>
          </a:xfrm>
        </p:spPr>
        <p:txBody>
          <a:bodyPr/>
          <a:lstStyle/>
          <a:p>
            <a:r>
              <a:rPr lang="en-US" sz="3200" dirty="0"/>
              <a:t>Humanitarian Disability Charter</a:t>
            </a:r>
          </a:p>
        </p:txBody>
      </p:sp>
      <p:pic>
        <p:nvPicPr>
          <p:cNvPr id="38" name="Content Placeholder 37">
            <a:extLst>
              <a:ext uri="{FF2B5EF4-FFF2-40B4-BE49-F238E27FC236}">
                <a16:creationId xmlns:a16="http://schemas.microsoft.com/office/drawing/2014/main" id="{C743A2B6-16E7-42F0-8055-D92A328A32BA}"/>
              </a:ext>
            </a:extLst>
          </p:cNvPr>
          <p:cNvPicPr>
            <a:picLocks noGrp="1" noChangeAspect="1"/>
          </p:cNvPicPr>
          <p:nvPr>
            <p:ph sz="quarter" idx="21"/>
          </p:nvPr>
        </p:nvPicPr>
        <p:blipFill>
          <a:blip r:embed="rId5"/>
          <a:stretch>
            <a:fillRect/>
          </a:stretch>
        </p:blipFill>
        <p:spPr>
          <a:xfrm>
            <a:off x="5291037" y="2097613"/>
            <a:ext cx="3247847" cy="4521003"/>
          </a:xfrm>
        </p:spPr>
      </p:pic>
      <p:pic>
        <p:nvPicPr>
          <p:cNvPr id="36" name="Content Placeholder 35">
            <a:extLst>
              <a:ext uri="{FF2B5EF4-FFF2-40B4-BE49-F238E27FC236}">
                <a16:creationId xmlns:a16="http://schemas.microsoft.com/office/drawing/2014/main" id="{F29CDD7B-A09E-4604-88AF-88503D5C35BE}"/>
              </a:ext>
            </a:extLst>
          </p:cNvPr>
          <p:cNvPicPr>
            <a:picLocks noGrp="1" noChangeAspect="1"/>
          </p:cNvPicPr>
          <p:nvPr>
            <p:ph sz="quarter" idx="22"/>
          </p:nvPr>
        </p:nvPicPr>
        <p:blipFill>
          <a:blip r:embed="rId6"/>
          <a:stretch>
            <a:fillRect/>
          </a:stretch>
        </p:blipFill>
        <p:spPr>
          <a:xfrm>
            <a:off x="8755844" y="2938389"/>
            <a:ext cx="3251970" cy="1698594"/>
          </a:xfrm>
        </p:spPr>
      </p:pic>
      <p:pic>
        <p:nvPicPr>
          <p:cNvPr id="34" name="Content Placeholder 33">
            <a:extLst>
              <a:ext uri="{FF2B5EF4-FFF2-40B4-BE49-F238E27FC236}">
                <a16:creationId xmlns:a16="http://schemas.microsoft.com/office/drawing/2014/main" id="{2403823D-514C-4337-80FD-D927FAFF311D}"/>
              </a:ext>
            </a:extLst>
          </p:cNvPr>
          <p:cNvPicPr>
            <a:picLocks noGrp="1" noChangeAspect="1"/>
          </p:cNvPicPr>
          <p:nvPr>
            <p:ph sz="quarter" idx="20"/>
          </p:nvPr>
        </p:nvPicPr>
        <p:blipFill>
          <a:blip r:embed="rId7"/>
          <a:stretch>
            <a:fillRect/>
          </a:stretch>
        </p:blipFill>
        <p:spPr>
          <a:xfrm>
            <a:off x="1917322" y="2097613"/>
            <a:ext cx="3060802" cy="4521003"/>
          </a:xfrm>
        </p:spPr>
      </p:pic>
      <p:pic>
        <p:nvPicPr>
          <p:cNvPr id="9" name="Graphic 8" descr="Learning icon">
            <a:extLst>
              <a:ext uri="{FF2B5EF4-FFF2-40B4-BE49-F238E27FC236}">
                <a16:creationId xmlns:a16="http://schemas.microsoft.com/office/drawing/2014/main" id="{E5ED9C17-AC17-47BA-8E18-1C210B304C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233" y="657613"/>
            <a:ext cx="1440000" cy="1440000"/>
          </a:xfrm>
          <a:prstGeom prst="rect">
            <a:avLst/>
          </a:prstGeom>
        </p:spPr>
      </p:pic>
      <p:pic>
        <p:nvPicPr>
          <p:cNvPr id="2" name="Audio 1">
            <a:hlinkClick r:id="" action="ppaction://media"/>
            <a:extLst>
              <a:ext uri="{FF2B5EF4-FFF2-40B4-BE49-F238E27FC236}">
                <a16:creationId xmlns:a16="http://schemas.microsoft.com/office/drawing/2014/main" id="{971A29D2-28AB-4BDE-A904-FC55ADC4139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08837084"/>
      </p:ext>
    </p:extLst>
  </p:cSld>
  <p:clrMapOvr>
    <a:masterClrMapping/>
  </p:clrMapOvr>
  <mc:AlternateContent xmlns:mc="http://schemas.openxmlformats.org/markup-compatibility/2006">
    <mc:Choice xmlns:p14="http://schemas.microsoft.com/office/powerpoint/2010/main" Requires="p14">
      <p:transition spd="slow" p14:dur="2000" advTm="70805"/>
    </mc:Choice>
    <mc:Fallback>
      <p:transition spd="slow" advTm="70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5D4D4E8-2B0A-49BC-9112-CC921EF56917}"/>
              </a:ext>
            </a:extLst>
          </p:cNvPr>
          <p:cNvSpPr>
            <a:spLocks noGrp="1"/>
          </p:cNvSpPr>
          <p:nvPr>
            <p:ph type="title"/>
          </p:nvPr>
        </p:nvSpPr>
        <p:spPr/>
        <p:txBody>
          <a:bodyPr/>
          <a:lstStyle/>
          <a:p>
            <a:r>
              <a:rPr lang="en-US" dirty="0"/>
              <a:t>CRPD Committee Reporting</a:t>
            </a:r>
          </a:p>
        </p:txBody>
      </p:sp>
      <p:sp>
        <p:nvSpPr>
          <p:cNvPr id="9" name="Text Placeholder 8">
            <a:extLst>
              <a:ext uri="{FF2B5EF4-FFF2-40B4-BE49-F238E27FC236}">
                <a16:creationId xmlns:a16="http://schemas.microsoft.com/office/drawing/2014/main" id="{F6D2AEEF-CCCD-4B14-ADBE-37DEE379FEA5}"/>
              </a:ext>
            </a:extLst>
          </p:cNvPr>
          <p:cNvSpPr>
            <a:spLocks noGrp="1"/>
          </p:cNvSpPr>
          <p:nvPr>
            <p:ph type="body" idx="1"/>
          </p:nvPr>
        </p:nvSpPr>
        <p:spPr/>
        <p:txBody>
          <a:bodyPr anchor="ctr">
            <a:normAutofit/>
          </a:bodyPr>
          <a:lstStyle/>
          <a:p>
            <a:pPr algn="ctr"/>
            <a:r>
              <a:rPr lang="en-US" u="sng" dirty="0"/>
              <a:t>State Parties Reports</a:t>
            </a:r>
            <a:r>
              <a:rPr lang="en-US" dirty="0"/>
              <a:t>	</a:t>
            </a:r>
          </a:p>
        </p:txBody>
      </p:sp>
      <p:sp>
        <p:nvSpPr>
          <p:cNvPr id="10" name="Content Placeholder 9">
            <a:extLst>
              <a:ext uri="{FF2B5EF4-FFF2-40B4-BE49-F238E27FC236}">
                <a16:creationId xmlns:a16="http://schemas.microsoft.com/office/drawing/2014/main" id="{2A7FC893-5834-4773-8786-6AEE8BCD67EF}"/>
              </a:ext>
            </a:extLst>
          </p:cNvPr>
          <p:cNvSpPr>
            <a:spLocks noGrp="1"/>
          </p:cNvSpPr>
          <p:nvPr>
            <p:ph sz="half" idx="2"/>
          </p:nvPr>
        </p:nvSpPr>
        <p:spPr>
          <a:xfrm>
            <a:off x="464876" y="3030008"/>
            <a:ext cx="4913802" cy="3394855"/>
          </a:xfrm>
        </p:spPr>
        <p:txBody>
          <a:bodyPr>
            <a:normAutofit/>
          </a:bodyPr>
          <a:lstStyle/>
          <a:p>
            <a:r>
              <a:rPr lang="en-US" dirty="0"/>
              <a:t>The CRPD requires States Parties to submit a report to the CRPD Committee two years after ratification of the treaty</a:t>
            </a:r>
          </a:p>
          <a:p>
            <a:r>
              <a:rPr lang="en-US" dirty="0"/>
              <a:t>State Parties are also required every subsequent four years to submit a report to the CRPD Committee </a:t>
            </a:r>
          </a:p>
        </p:txBody>
      </p:sp>
      <p:sp>
        <p:nvSpPr>
          <p:cNvPr id="11" name="Text Placeholder 10">
            <a:extLst>
              <a:ext uri="{FF2B5EF4-FFF2-40B4-BE49-F238E27FC236}">
                <a16:creationId xmlns:a16="http://schemas.microsoft.com/office/drawing/2014/main" id="{30B59F0E-7EEB-4974-B4D5-7582B2E51BD7}"/>
              </a:ext>
            </a:extLst>
          </p:cNvPr>
          <p:cNvSpPr>
            <a:spLocks noGrp="1"/>
          </p:cNvSpPr>
          <p:nvPr>
            <p:ph type="body" sz="quarter" idx="3"/>
          </p:nvPr>
        </p:nvSpPr>
        <p:spPr/>
        <p:txBody>
          <a:bodyPr anchor="ctr">
            <a:normAutofit/>
          </a:bodyPr>
          <a:lstStyle/>
          <a:p>
            <a:pPr algn="ctr"/>
            <a:r>
              <a:rPr lang="en-US" u="sng" dirty="0"/>
              <a:t>Civil Society</a:t>
            </a:r>
          </a:p>
        </p:txBody>
      </p:sp>
      <p:sp>
        <p:nvSpPr>
          <p:cNvPr id="12" name="Content Placeholder 11">
            <a:extLst>
              <a:ext uri="{FF2B5EF4-FFF2-40B4-BE49-F238E27FC236}">
                <a16:creationId xmlns:a16="http://schemas.microsoft.com/office/drawing/2014/main" id="{15BF5C3F-32B0-435D-A277-7A6E66EA5991}"/>
              </a:ext>
            </a:extLst>
          </p:cNvPr>
          <p:cNvSpPr>
            <a:spLocks noGrp="1"/>
          </p:cNvSpPr>
          <p:nvPr>
            <p:ph sz="quarter" idx="4"/>
          </p:nvPr>
        </p:nvSpPr>
        <p:spPr>
          <a:xfrm>
            <a:off x="5594123" y="3030008"/>
            <a:ext cx="5390709" cy="3394855"/>
          </a:xfrm>
        </p:spPr>
        <p:txBody>
          <a:bodyPr>
            <a:normAutofit/>
          </a:bodyPr>
          <a:lstStyle/>
          <a:p>
            <a:r>
              <a:rPr lang="en-US" dirty="0"/>
              <a:t>Civil society, specifically organizations of persons with disabilities, are encouraged to submit alternative reports (“shadow reports”) to the CRPD committee</a:t>
            </a:r>
          </a:p>
          <a:p>
            <a:r>
              <a:rPr lang="en-US" dirty="0"/>
              <a:t>National Human Rights Institutions or the Office of the Disability Ombudsman are also encouraged to submit alternative reports</a:t>
            </a:r>
          </a:p>
        </p:txBody>
      </p:sp>
      <p:pic>
        <p:nvPicPr>
          <p:cNvPr id="3" name="Graphic 2" descr="Document">
            <a:extLst>
              <a:ext uri="{FF2B5EF4-FFF2-40B4-BE49-F238E27FC236}">
                <a16:creationId xmlns:a16="http://schemas.microsoft.com/office/drawing/2014/main" id="{4086041A-0B58-44BD-A91A-3BDA0991B6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34824" y="649705"/>
            <a:ext cx="1184461" cy="1184461"/>
          </a:xfrm>
          <a:prstGeom prst="rect">
            <a:avLst/>
          </a:prstGeom>
        </p:spPr>
      </p:pic>
      <p:pic>
        <p:nvPicPr>
          <p:cNvPr id="2" name="Audio 1">
            <a:hlinkClick r:id="" action="ppaction://media"/>
            <a:extLst>
              <a:ext uri="{FF2B5EF4-FFF2-40B4-BE49-F238E27FC236}">
                <a16:creationId xmlns:a16="http://schemas.microsoft.com/office/drawing/2014/main" id="{B07141AD-40CB-4AE0-ADE7-BD0F31B132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0163898"/>
      </p:ext>
    </p:extLst>
  </p:cSld>
  <p:clrMapOvr>
    <a:masterClrMapping/>
  </p:clrMapOvr>
  <mc:AlternateContent xmlns:mc="http://schemas.openxmlformats.org/markup-compatibility/2006">
    <mc:Choice xmlns:p14="http://schemas.microsoft.com/office/powerpoint/2010/main" Requires="p14">
      <p:transition spd="slow" p14:dur="2000" advTm="49025"/>
    </mc:Choice>
    <mc:Fallback>
      <p:transition spd="slow" advTm="49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Head with gears">
            <a:extLst>
              <a:ext uri="{FF2B5EF4-FFF2-40B4-BE49-F238E27FC236}">
                <a16:creationId xmlns:a16="http://schemas.microsoft.com/office/drawing/2014/main" id="{0BC74D26-452F-4AAA-9C7D-B868FE4D8F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14772" y="2869895"/>
            <a:ext cx="1187116" cy="1187116"/>
          </a:xfrm>
          <a:prstGeom prst="rect">
            <a:avLst/>
          </a:prstGeom>
        </p:spPr>
      </p:pic>
      <p:sp>
        <p:nvSpPr>
          <p:cNvPr id="2" name="Title 1">
            <a:extLst>
              <a:ext uri="{FF2B5EF4-FFF2-40B4-BE49-F238E27FC236}">
                <a16:creationId xmlns:a16="http://schemas.microsoft.com/office/drawing/2014/main" id="{CC5123C6-603F-4BBE-AD7F-F2B700AC5BD8}"/>
              </a:ext>
            </a:extLst>
          </p:cNvPr>
          <p:cNvSpPr>
            <a:spLocks noGrp="1"/>
          </p:cNvSpPr>
          <p:nvPr>
            <p:ph type="title"/>
          </p:nvPr>
        </p:nvSpPr>
        <p:spPr/>
        <p:txBody>
          <a:bodyPr anchor="t">
            <a:normAutofit fontScale="90000"/>
          </a:bodyPr>
          <a:lstStyle/>
          <a:p>
            <a:r>
              <a:rPr lang="en-US" dirty="0"/>
              <a:t>What are some examples of disability inclusive humanitarian action?</a:t>
            </a:r>
            <a:br>
              <a:rPr lang="en-US" dirty="0"/>
            </a:br>
            <a:endParaRPr lang="en-US" dirty="0"/>
          </a:p>
        </p:txBody>
      </p:sp>
      <p:pic>
        <p:nvPicPr>
          <p:cNvPr id="3" name="Audio 2">
            <a:hlinkClick r:id="" action="ppaction://media"/>
            <a:extLst>
              <a:ext uri="{FF2B5EF4-FFF2-40B4-BE49-F238E27FC236}">
                <a16:creationId xmlns:a16="http://schemas.microsoft.com/office/drawing/2014/main" id="{3913BE6D-4185-46B9-8043-3B19554664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8639999"/>
      </p:ext>
    </p:extLst>
  </p:cSld>
  <p:clrMapOvr>
    <a:masterClrMapping/>
  </p:clrMapOvr>
  <mc:AlternateContent xmlns:mc="http://schemas.openxmlformats.org/markup-compatibility/2006">
    <mc:Choice xmlns:p14="http://schemas.microsoft.com/office/powerpoint/2010/main" Requires="p14">
      <p:transition spd="slow" p14:dur="2000" advTm="5608"/>
    </mc:Choice>
    <mc:Fallback>
      <p:transition spd="slow" advTm="5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AE1ED-0BE9-471B-865A-C6E8CFB339B8}"/>
              </a:ext>
            </a:extLst>
          </p:cNvPr>
          <p:cNvSpPr>
            <a:spLocks noGrp="1"/>
          </p:cNvSpPr>
          <p:nvPr>
            <p:ph type="title"/>
          </p:nvPr>
        </p:nvSpPr>
        <p:spPr/>
        <p:txBody>
          <a:bodyPr/>
          <a:lstStyle/>
          <a:p>
            <a:r>
              <a:rPr lang="en-US" dirty="0"/>
              <a:t>Inclusion in Disaster Risk Reduction &amp; Preparedness</a:t>
            </a:r>
          </a:p>
        </p:txBody>
      </p:sp>
      <p:sp>
        <p:nvSpPr>
          <p:cNvPr id="3" name="Content Placeholder 2">
            <a:extLst>
              <a:ext uri="{FF2B5EF4-FFF2-40B4-BE49-F238E27FC236}">
                <a16:creationId xmlns:a16="http://schemas.microsoft.com/office/drawing/2014/main" id="{A26DDECF-E3A8-48C0-8933-7C51E6CEBCDA}"/>
              </a:ext>
            </a:extLst>
          </p:cNvPr>
          <p:cNvSpPr>
            <a:spLocks noGrp="1"/>
          </p:cNvSpPr>
          <p:nvPr>
            <p:ph sz="half" idx="1"/>
          </p:nvPr>
        </p:nvSpPr>
        <p:spPr>
          <a:xfrm>
            <a:off x="79545" y="2260889"/>
            <a:ext cx="6016455" cy="4392574"/>
          </a:xfrm>
        </p:spPr>
        <p:txBody>
          <a:bodyPr>
            <a:normAutofit fontScale="92500" lnSpcReduction="10000"/>
          </a:bodyPr>
          <a:lstStyle/>
          <a:p>
            <a:pPr marL="0" indent="0">
              <a:buNone/>
            </a:pPr>
            <a:r>
              <a:rPr lang="en-US" sz="2600" b="1" dirty="0"/>
              <a:t>Lessons Learned</a:t>
            </a:r>
          </a:p>
          <a:p>
            <a:pPr marL="0" indent="0">
              <a:buNone/>
            </a:pPr>
            <a:endParaRPr lang="en-US" dirty="0"/>
          </a:p>
          <a:p>
            <a:pPr>
              <a:buFont typeface="Wingdings" panose="05000000000000000000" pitchFamily="2" charset="2"/>
              <a:buChar char="ü"/>
            </a:pPr>
            <a:r>
              <a:rPr lang="en-US" dirty="0"/>
              <a:t>Persons with disabilities and organizations of persons with disabilities (OPDs) can have a crucial role to play in disaster risk reduction and preparedness</a:t>
            </a:r>
          </a:p>
          <a:p>
            <a:pPr>
              <a:buFont typeface="Wingdings" panose="05000000000000000000" pitchFamily="2" charset="2"/>
              <a:buChar char="ü"/>
            </a:pPr>
            <a:r>
              <a:rPr lang="en-US" dirty="0"/>
              <a:t>Partnerships between humanitarian actors and OPDs are crucial to build OPD’s capacity to act as first responders</a:t>
            </a:r>
          </a:p>
          <a:p>
            <a:pPr>
              <a:buFont typeface="Wingdings" panose="05000000000000000000" pitchFamily="2" charset="2"/>
              <a:buChar char="ü"/>
            </a:pPr>
            <a:r>
              <a:rPr lang="en-US" dirty="0"/>
              <a:t>A person-center and community approach to allow for engagement between OPDs, the community, and government to participate in decision-making is essential</a:t>
            </a:r>
          </a:p>
          <a:p>
            <a:endParaRPr lang="en-US" dirty="0"/>
          </a:p>
        </p:txBody>
      </p:sp>
      <p:sp>
        <p:nvSpPr>
          <p:cNvPr id="4" name="Content Placeholder 3">
            <a:extLst>
              <a:ext uri="{FF2B5EF4-FFF2-40B4-BE49-F238E27FC236}">
                <a16:creationId xmlns:a16="http://schemas.microsoft.com/office/drawing/2014/main" id="{1C63FF43-FEEF-4C60-BC6D-54477A22A990}"/>
              </a:ext>
            </a:extLst>
          </p:cNvPr>
          <p:cNvSpPr>
            <a:spLocks noGrp="1"/>
          </p:cNvSpPr>
          <p:nvPr>
            <p:ph sz="half" idx="2"/>
          </p:nvPr>
        </p:nvSpPr>
        <p:spPr>
          <a:xfrm>
            <a:off x="6232358" y="3031957"/>
            <a:ext cx="5763126" cy="3621505"/>
          </a:xfrm>
        </p:spPr>
        <p:txBody>
          <a:bodyPr>
            <a:normAutofit fontScale="92500" lnSpcReduction="10000"/>
          </a:bodyPr>
          <a:lstStyle/>
          <a:p>
            <a:pPr algn="l">
              <a:buFont typeface="Wingdings" panose="05000000000000000000" pitchFamily="2" charset="2"/>
              <a:buChar char="ü"/>
            </a:pPr>
            <a:r>
              <a:rPr lang="en-US" dirty="0"/>
              <a:t>Humanitarian actors need to take deliberate action to prepare themselves to address the particular challenges faced by persons with disabilities in a crises</a:t>
            </a:r>
          </a:p>
          <a:p>
            <a:pPr algn="l">
              <a:buFont typeface="Wingdings" panose="05000000000000000000" pitchFamily="2" charset="2"/>
              <a:buChar char="ü"/>
            </a:pPr>
            <a:r>
              <a:rPr lang="en-US" dirty="0"/>
              <a:t>Accessibility and reasonable accommodation is a requirement for meaningful participation and access to services</a:t>
            </a:r>
          </a:p>
          <a:p>
            <a:pPr algn="l">
              <a:buFont typeface="Wingdings" panose="05000000000000000000" pitchFamily="2" charset="2"/>
              <a:buChar char="ü"/>
            </a:pPr>
            <a:r>
              <a:rPr lang="en-US" dirty="0"/>
              <a:t>The disability community is diverse and different disability groups need to be considered and represented</a:t>
            </a:r>
          </a:p>
          <a:p>
            <a:endParaRPr lang="en-US" dirty="0"/>
          </a:p>
        </p:txBody>
      </p:sp>
      <p:pic>
        <p:nvPicPr>
          <p:cNvPr id="7" name="Graphic 6" descr="Learning icon">
            <a:extLst>
              <a:ext uri="{FF2B5EF4-FFF2-40B4-BE49-F238E27FC236}">
                <a16:creationId xmlns:a16="http://schemas.microsoft.com/office/drawing/2014/main" id="{624AC7B5-5617-4FE4-AFC9-BAF0290CD0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45" y="607528"/>
            <a:ext cx="1440000" cy="1440000"/>
          </a:xfrm>
          <a:prstGeom prst="rect">
            <a:avLst/>
          </a:prstGeom>
        </p:spPr>
      </p:pic>
      <p:pic>
        <p:nvPicPr>
          <p:cNvPr id="8" name="Audio 7">
            <a:hlinkClick r:id="" action="ppaction://media"/>
            <a:extLst>
              <a:ext uri="{FF2B5EF4-FFF2-40B4-BE49-F238E27FC236}">
                <a16:creationId xmlns:a16="http://schemas.microsoft.com/office/drawing/2014/main" id="{02B7FFA3-189B-48E9-95C2-99EC530EB2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5736299"/>
      </p:ext>
    </p:extLst>
  </p:cSld>
  <p:clrMapOvr>
    <a:masterClrMapping/>
  </p:clrMapOvr>
  <mc:AlternateContent xmlns:mc="http://schemas.openxmlformats.org/markup-compatibility/2006">
    <mc:Choice xmlns:p14="http://schemas.microsoft.com/office/powerpoint/2010/main" Requires="p14">
      <p:transition spd="slow" p14:dur="2000" advTm="70465"/>
    </mc:Choice>
    <mc:Fallback>
      <p:transition spd="slow" advTm="70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CE720E-289C-4CAD-883A-1418017E07B8}"/>
              </a:ext>
            </a:extLst>
          </p:cNvPr>
          <p:cNvSpPr>
            <a:spLocks noGrp="1"/>
          </p:cNvSpPr>
          <p:nvPr>
            <p:ph type="title"/>
          </p:nvPr>
        </p:nvSpPr>
        <p:spPr/>
        <p:txBody>
          <a:bodyPr/>
          <a:lstStyle/>
          <a:p>
            <a:r>
              <a:rPr lang="en-US" dirty="0"/>
              <a:t>Bangladesh</a:t>
            </a:r>
          </a:p>
        </p:txBody>
      </p:sp>
      <p:pic>
        <p:nvPicPr>
          <p:cNvPr id="7" name="Graphic 6" descr="Clipboard icon">
            <a:extLst>
              <a:ext uri="{FF2B5EF4-FFF2-40B4-BE49-F238E27FC236}">
                <a16:creationId xmlns:a16="http://schemas.microsoft.com/office/drawing/2014/main" id="{DF6E0172-335F-4EDA-8625-B223B8169B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40452" y="733517"/>
            <a:ext cx="1120359" cy="1120359"/>
          </a:xfrm>
          <a:prstGeom prst="rect">
            <a:avLst/>
          </a:prstGeom>
        </p:spPr>
      </p:pic>
      <p:sp>
        <p:nvSpPr>
          <p:cNvPr id="8" name="TextBox 7">
            <a:extLst>
              <a:ext uri="{FF2B5EF4-FFF2-40B4-BE49-F238E27FC236}">
                <a16:creationId xmlns:a16="http://schemas.microsoft.com/office/drawing/2014/main" id="{60E693B7-194B-4A96-BD81-06E8C0E0102D}"/>
              </a:ext>
            </a:extLst>
          </p:cNvPr>
          <p:cNvSpPr txBox="1"/>
          <p:nvPr/>
        </p:nvSpPr>
        <p:spPr>
          <a:xfrm>
            <a:off x="288758" y="2201780"/>
            <a:ext cx="7856622" cy="4431983"/>
          </a:xfrm>
          <a:prstGeom prst="rect">
            <a:avLst/>
          </a:prstGeom>
          <a:noFill/>
        </p:spPr>
        <p:txBody>
          <a:bodyPr wrap="square" rtlCol="0">
            <a:spAutoFit/>
          </a:bodyPr>
          <a:lstStyle/>
          <a:p>
            <a:r>
              <a:rPr lang="en-US" sz="2400" b="1" dirty="0"/>
              <a:t>Providing technical support to address barriers for persons with disabilities</a:t>
            </a:r>
          </a:p>
          <a:p>
            <a:endParaRPr lang="en-US" dirty="0"/>
          </a:p>
          <a:p>
            <a:r>
              <a:rPr lang="en-US" u="sng" dirty="0"/>
              <a:t>Practice</a:t>
            </a:r>
            <a:r>
              <a:rPr lang="en-US" dirty="0"/>
              <a:t>: A mobile application was used to provide simple, one-page guidance on all issues relevant to the design and implementation of inclusive humanitarian action</a:t>
            </a:r>
          </a:p>
          <a:p>
            <a:endParaRPr lang="en-US" dirty="0"/>
          </a:p>
          <a:p>
            <a:r>
              <a:rPr lang="en-US" u="sng" dirty="0"/>
              <a:t>Challenge</a:t>
            </a:r>
            <a:r>
              <a:rPr lang="en-US" dirty="0"/>
              <a:t>: The application was not translated into the local language making it hard to share inclusive designs with local staff, and the lack of images or drawing to clarify concepts to overcome the language barrier</a:t>
            </a:r>
          </a:p>
          <a:p>
            <a:endParaRPr lang="en-US" dirty="0"/>
          </a:p>
          <a:p>
            <a:r>
              <a:rPr lang="en-US" u="sng" dirty="0"/>
              <a:t>Solution</a:t>
            </a:r>
            <a:r>
              <a:rPr lang="en-US" dirty="0"/>
              <a:t>: Technical resources like the mobile application should be translated into the local language, include images, and be combined with basic training on inclusion of persons with disabilities as well as follow up support for users of the resource</a:t>
            </a:r>
          </a:p>
        </p:txBody>
      </p:sp>
      <p:pic>
        <p:nvPicPr>
          <p:cNvPr id="10" name="Picture 9">
            <a:extLst>
              <a:ext uri="{FF2B5EF4-FFF2-40B4-BE49-F238E27FC236}">
                <a16:creationId xmlns:a16="http://schemas.microsoft.com/office/drawing/2014/main" id="{D884A320-7046-49A9-8BB8-2EF907158E01}"/>
              </a:ext>
            </a:extLst>
          </p:cNvPr>
          <p:cNvPicPr>
            <a:picLocks noChangeAspect="1"/>
          </p:cNvPicPr>
          <p:nvPr/>
        </p:nvPicPr>
        <p:blipFill>
          <a:blip r:embed="rId7"/>
          <a:stretch>
            <a:fillRect/>
          </a:stretch>
        </p:blipFill>
        <p:spPr>
          <a:xfrm>
            <a:off x="8212631" y="2283531"/>
            <a:ext cx="3690611" cy="2740304"/>
          </a:xfrm>
          <a:prstGeom prst="rect">
            <a:avLst/>
          </a:prstGeom>
        </p:spPr>
      </p:pic>
      <p:pic>
        <p:nvPicPr>
          <p:cNvPr id="6" name="Audio 5">
            <a:hlinkClick r:id="" action="ppaction://media"/>
            <a:extLst>
              <a:ext uri="{FF2B5EF4-FFF2-40B4-BE49-F238E27FC236}">
                <a16:creationId xmlns:a16="http://schemas.microsoft.com/office/drawing/2014/main" id="{65D4BF6E-C060-4CD1-824C-221D9F7AD15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74849268"/>
      </p:ext>
    </p:extLst>
  </p:cSld>
  <p:clrMapOvr>
    <a:masterClrMapping/>
  </p:clrMapOvr>
  <mc:AlternateContent xmlns:mc="http://schemas.openxmlformats.org/markup-compatibility/2006">
    <mc:Choice xmlns:p14="http://schemas.microsoft.com/office/powerpoint/2010/main" Requires="p14">
      <p:transition spd="slow" p14:dur="2000" advTm="74904"/>
    </mc:Choice>
    <mc:Fallback>
      <p:transition spd="slow" advTm="74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CE720E-289C-4CAD-883A-1418017E07B8}"/>
              </a:ext>
            </a:extLst>
          </p:cNvPr>
          <p:cNvSpPr>
            <a:spLocks noGrp="1"/>
          </p:cNvSpPr>
          <p:nvPr>
            <p:ph type="title"/>
          </p:nvPr>
        </p:nvSpPr>
        <p:spPr/>
        <p:txBody>
          <a:bodyPr/>
          <a:lstStyle/>
          <a:p>
            <a:r>
              <a:rPr lang="en-US" dirty="0"/>
              <a:t>New Zealand</a:t>
            </a:r>
          </a:p>
        </p:txBody>
      </p:sp>
      <p:pic>
        <p:nvPicPr>
          <p:cNvPr id="4" name="Graphic 3" descr="Clipboard icon">
            <a:extLst>
              <a:ext uri="{FF2B5EF4-FFF2-40B4-BE49-F238E27FC236}">
                <a16:creationId xmlns:a16="http://schemas.microsoft.com/office/drawing/2014/main" id="{498879CE-D575-4CA0-8DEE-C49FC85701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55074" y="713807"/>
            <a:ext cx="1120359" cy="1120359"/>
          </a:xfrm>
          <a:prstGeom prst="rect">
            <a:avLst/>
          </a:prstGeom>
        </p:spPr>
      </p:pic>
      <p:sp>
        <p:nvSpPr>
          <p:cNvPr id="6" name="TextBox 5">
            <a:extLst>
              <a:ext uri="{FF2B5EF4-FFF2-40B4-BE49-F238E27FC236}">
                <a16:creationId xmlns:a16="http://schemas.microsoft.com/office/drawing/2014/main" id="{296BD2F5-3350-4C52-9790-F1211AD4E303}"/>
              </a:ext>
            </a:extLst>
          </p:cNvPr>
          <p:cNvSpPr txBox="1"/>
          <p:nvPr/>
        </p:nvSpPr>
        <p:spPr>
          <a:xfrm>
            <a:off x="288758" y="2201780"/>
            <a:ext cx="7856622" cy="4154984"/>
          </a:xfrm>
          <a:prstGeom prst="rect">
            <a:avLst/>
          </a:prstGeom>
          <a:noFill/>
        </p:spPr>
        <p:txBody>
          <a:bodyPr wrap="square" rtlCol="0">
            <a:spAutoFit/>
          </a:bodyPr>
          <a:lstStyle/>
          <a:p>
            <a:r>
              <a:rPr lang="en-US" sz="2400" b="1" dirty="0"/>
              <a:t>Persons with intellectual disabilities lead preparedness program</a:t>
            </a:r>
          </a:p>
          <a:p>
            <a:endParaRPr lang="en-US" dirty="0"/>
          </a:p>
          <a:p>
            <a:r>
              <a:rPr lang="en-US" u="sng" dirty="0"/>
              <a:t>Practice</a:t>
            </a:r>
            <a:r>
              <a:rPr lang="en-US" dirty="0"/>
              <a:t>: After a 2011 earthquake in New Zealand, workshops on disaster preparedness were co-developed and co-delivered across New Zealand to persons with intellectual disabilities and their supporters</a:t>
            </a:r>
          </a:p>
          <a:p>
            <a:endParaRPr lang="en-US" dirty="0"/>
          </a:p>
          <a:p>
            <a:r>
              <a:rPr lang="en-US" u="sng" dirty="0"/>
              <a:t>Challenge</a:t>
            </a:r>
            <a:r>
              <a:rPr lang="en-US" dirty="0"/>
              <a:t>: These workshops soon after a disaster can trigger re-experiencing of the trauma, requiring professional and personal support to address ongoing emotional challenges</a:t>
            </a:r>
          </a:p>
          <a:p>
            <a:endParaRPr lang="en-US" dirty="0"/>
          </a:p>
          <a:p>
            <a:r>
              <a:rPr lang="en-US" u="sng" dirty="0"/>
              <a:t>Key Lesson</a:t>
            </a:r>
            <a:r>
              <a:rPr lang="en-US" dirty="0"/>
              <a:t>: A genuine co-design approach allows persons with disabilities to be active agents in disaster preparedness, provides a safe space, and ensures accessible communication</a:t>
            </a:r>
          </a:p>
        </p:txBody>
      </p:sp>
      <p:pic>
        <p:nvPicPr>
          <p:cNvPr id="3" name="Picture 2">
            <a:extLst>
              <a:ext uri="{FF2B5EF4-FFF2-40B4-BE49-F238E27FC236}">
                <a16:creationId xmlns:a16="http://schemas.microsoft.com/office/drawing/2014/main" id="{8CC390CF-859B-43BC-8B9E-1DFEF38D24AD}"/>
              </a:ext>
            </a:extLst>
          </p:cNvPr>
          <p:cNvPicPr>
            <a:picLocks noChangeAspect="1"/>
          </p:cNvPicPr>
          <p:nvPr/>
        </p:nvPicPr>
        <p:blipFill>
          <a:blip r:embed="rId7"/>
          <a:stretch>
            <a:fillRect/>
          </a:stretch>
        </p:blipFill>
        <p:spPr>
          <a:xfrm>
            <a:off x="8034048" y="2201780"/>
            <a:ext cx="3941385" cy="4291420"/>
          </a:xfrm>
          <a:prstGeom prst="rect">
            <a:avLst/>
          </a:prstGeom>
        </p:spPr>
      </p:pic>
      <p:pic>
        <p:nvPicPr>
          <p:cNvPr id="2" name="Audio 1">
            <a:hlinkClick r:id="" action="ppaction://media"/>
            <a:extLst>
              <a:ext uri="{FF2B5EF4-FFF2-40B4-BE49-F238E27FC236}">
                <a16:creationId xmlns:a16="http://schemas.microsoft.com/office/drawing/2014/main" id="{0CB3FAB4-BF78-4136-B37C-FCE6F626D4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63076890"/>
      </p:ext>
    </p:extLst>
  </p:cSld>
  <p:clrMapOvr>
    <a:masterClrMapping/>
  </p:clrMapOvr>
  <mc:AlternateContent xmlns:mc="http://schemas.openxmlformats.org/markup-compatibility/2006">
    <mc:Choice xmlns:p14="http://schemas.microsoft.com/office/powerpoint/2010/main" Requires="p14">
      <p:transition spd="slow" p14:dur="2000" advTm="105663"/>
    </mc:Choice>
    <mc:Fallback>
      <p:transition spd="slow" advTm="105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2A41D-6B6E-4DD0-A7BD-E8CA001266EE}"/>
              </a:ext>
            </a:extLst>
          </p:cNvPr>
          <p:cNvSpPr>
            <a:spLocks noGrp="1"/>
          </p:cNvSpPr>
          <p:nvPr>
            <p:ph type="body" sz="quarter" idx="13"/>
          </p:nvPr>
        </p:nvSpPr>
        <p:spPr>
          <a:xfrm>
            <a:off x="149773" y="2081849"/>
            <a:ext cx="9029061" cy="1561583"/>
          </a:xfrm>
        </p:spPr>
        <p:txBody>
          <a:bodyPr anchor="t">
            <a:normAutofit/>
          </a:bodyPr>
          <a:lstStyle/>
          <a:p>
            <a:pPr marL="0" indent="0">
              <a:buNone/>
            </a:pPr>
            <a:r>
              <a:rPr lang="en-US" dirty="0"/>
              <a:t>This Module discusses disability inclusive humanitarian action and emergency responses within the specific context of the Convention on the Rights of Persons with Disabilities (CRPD). It aims:</a:t>
            </a:r>
          </a:p>
          <a:p>
            <a:endParaRPr lang="en-US" sz="2400" dirty="0"/>
          </a:p>
          <a:p>
            <a:endParaRPr lang="en-US" sz="2400" dirty="0"/>
          </a:p>
        </p:txBody>
      </p:sp>
      <p:sp>
        <p:nvSpPr>
          <p:cNvPr id="2" name="Title 1">
            <a:extLst>
              <a:ext uri="{FF2B5EF4-FFF2-40B4-BE49-F238E27FC236}">
                <a16:creationId xmlns:a16="http://schemas.microsoft.com/office/drawing/2014/main" id="{C937E30B-392D-4691-8125-129E25AAA524}"/>
              </a:ext>
            </a:extLst>
          </p:cNvPr>
          <p:cNvSpPr>
            <a:spLocks noGrp="1"/>
          </p:cNvSpPr>
          <p:nvPr>
            <p:ph type="title"/>
          </p:nvPr>
        </p:nvSpPr>
        <p:spPr/>
        <p:txBody>
          <a:bodyPr/>
          <a:lstStyle/>
          <a:p>
            <a:r>
              <a:rPr lang="en-US" dirty="0"/>
              <a:t>Key Content and Learning Objectives</a:t>
            </a:r>
          </a:p>
        </p:txBody>
      </p:sp>
      <p:sp>
        <p:nvSpPr>
          <p:cNvPr id="4" name="Text Placeholder 3">
            <a:extLst>
              <a:ext uri="{FF2B5EF4-FFF2-40B4-BE49-F238E27FC236}">
                <a16:creationId xmlns:a16="http://schemas.microsoft.com/office/drawing/2014/main" id="{45E30962-7E42-4523-A0CD-56D3F6958EF3}"/>
              </a:ext>
            </a:extLst>
          </p:cNvPr>
          <p:cNvSpPr>
            <a:spLocks noGrp="1"/>
          </p:cNvSpPr>
          <p:nvPr>
            <p:ph type="body" sz="quarter" idx="14"/>
          </p:nvPr>
        </p:nvSpPr>
        <p:spPr>
          <a:xfrm>
            <a:off x="1033565" y="3494485"/>
            <a:ext cx="4653132" cy="1197648"/>
          </a:xfrm>
        </p:spPr>
        <p:txBody>
          <a:bodyPr anchor="t">
            <a:normAutofit/>
          </a:bodyPr>
          <a:lstStyle/>
          <a:p>
            <a:r>
              <a:rPr lang="en-US" dirty="0"/>
              <a:t>To understand the broad context for disability &amp; humanitarian action</a:t>
            </a:r>
          </a:p>
          <a:p>
            <a:endParaRPr lang="en-US" dirty="0"/>
          </a:p>
        </p:txBody>
      </p:sp>
      <p:sp>
        <p:nvSpPr>
          <p:cNvPr id="6" name="Text Placeholder 5">
            <a:extLst>
              <a:ext uri="{FF2B5EF4-FFF2-40B4-BE49-F238E27FC236}">
                <a16:creationId xmlns:a16="http://schemas.microsoft.com/office/drawing/2014/main" id="{65D35D86-9C40-4F3B-8CEC-106A644F26B1}"/>
              </a:ext>
            </a:extLst>
          </p:cNvPr>
          <p:cNvSpPr>
            <a:spLocks noGrp="1"/>
          </p:cNvSpPr>
          <p:nvPr>
            <p:ph type="body" sz="quarter" idx="15"/>
          </p:nvPr>
        </p:nvSpPr>
        <p:spPr>
          <a:xfrm>
            <a:off x="6058408" y="3419145"/>
            <a:ext cx="4618300" cy="1288057"/>
          </a:xfrm>
        </p:spPr>
        <p:txBody>
          <a:bodyPr anchor="t">
            <a:normAutofit/>
          </a:bodyPr>
          <a:lstStyle/>
          <a:p>
            <a:r>
              <a:rPr lang="en-US" dirty="0"/>
              <a:t>To examine the legal basis under the CRPD for disability inclusive humanitarian action</a:t>
            </a:r>
          </a:p>
          <a:p>
            <a:endParaRPr lang="en-US" dirty="0"/>
          </a:p>
        </p:txBody>
      </p:sp>
      <p:sp>
        <p:nvSpPr>
          <p:cNvPr id="7" name="Text Placeholder 6">
            <a:extLst>
              <a:ext uri="{FF2B5EF4-FFF2-40B4-BE49-F238E27FC236}">
                <a16:creationId xmlns:a16="http://schemas.microsoft.com/office/drawing/2014/main" id="{F9022E51-179C-4C63-BC80-AD93859D4CAF}"/>
              </a:ext>
            </a:extLst>
          </p:cNvPr>
          <p:cNvSpPr>
            <a:spLocks noGrp="1"/>
          </p:cNvSpPr>
          <p:nvPr>
            <p:ph type="body" sz="quarter" idx="16"/>
          </p:nvPr>
        </p:nvSpPr>
        <p:spPr>
          <a:xfrm>
            <a:off x="1068398" y="4737336"/>
            <a:ext cx="4618300" cy="1197647"/>
          </a:xfrm>
        </p:spPr>
        <p:txBody>
          <a:bodyPr anchor="t">
            <a:normAutofit fontScale="85000" lnSpcReduction="10000"/>
          </a:bodyPr>
          <a:lstStyle/>
          <a:p>
            <a:r>
              <a:rPr lang="en-US" sz="2800" dirty="0"/>
              <a:t>To understand how the CRPD is impacting humanitarian and emergency responses</a:t>
            </a:r>
          </a:p>
          <a:p>
            <a:endParaRPr lang="en-US" dirty="0"/>
          </a:p>
          <a:p>
            <a:endParaRPr lang="en-US" dirty="0"/>
          </a:p>
        </p:txBody>
      </p:sp>
      <p:pic>
        <p:nvPicPr>
          <p:cNvPr id="5" name="Graphic 4" descr="Purpose icon">
            <a:extLst>
              <a:ext uri="{FF2B5EF4-FFF2-40B4-BE49-F238E27FC236}">
                <a16:creationId xmlns:a16="http://schemas.microsoft.com/office/drawing/2014/main" id="{28F7ACE2-5D39-488F-AF39-9DEDFF0FF2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43679" y="825697"/>
            <a:ext cx="936000" cy="936000"/>
          </a:xfrm>
          <a:prstGeom prst="rect">
            <a:avLst/>
          </a:prstGeom>
        </p:spPr>
      </p:pic>
      <p:sp>
        <p:nvSpPr>
          <p:cNvPr id="8" name="Text Placeholder 3">
            <a:extLst>
              <a:ext uri="{FF2B5EF4-FFF2-40B4-BE49-F238E27FC236}">
                <a16:creationId xmlns:a16="http://schemas.microsoft.com/office/drawing/2014/main" id="{7F4535B2-D4A0-4DDC-BA34-D1FE5AAAABD1}"/>
              </a:ext>
            </a:extLst>
          </p:cNvPr>
          <p:cNvSpPr txBox="1">
            <a:spLocks/>
          </p:cNvSpPr>
          <p:nvPr/>
        </p:nvSpPr>
        <p:spPr>
          <a:xfrm>
            <a:off x="6053668" y="4699055"/>
            <a:ext cx="4990011" cy="1397570"/>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t>To identify examples of disability inclusive humanitarian action and emergency responses</a:t>
            </a:r>
          </a:p>
          <a:p>
            <a:endParaRPr lang="en-US" dirty="0"/>
          </a:p>
        </p:txBody>
      </p:sp>
      <p:pic>
        <p:nvPicPr>
          <p:cNvPr id="9" name="Audio 8">
            <a:hlinkClick r:id="" action="ppaction://media"/>
            <a:extLst>
              <a:ext uri="{FF2B5EF4-FFF2-40B4-BE49-F238E27FC236}">
                <a16:creationId xmlns:a16="http://schemas.microsoft.com/office/drawing/2014/main" id="{1F343380-5B2B-470E-880C-9978FCE016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5843633"/>
      </p:ext>
    </p:extLst>
  </p:cSld>
  <p:clrMapOvr>
    <a:masterClrMapping/>
  </p:clrMapOvr>
  <mc:AlternateContent xmlns:mc="http://schemas.openxmlformats.org/markup-compatibility/2006">
    <mc:Choice xmlns:p14="http://schemas.microsoft.com/office/powerpoint/2010/main" Requires="p14">
      <p:transition spd="slow" p14:dur="2000" advTm="45381"/>
    </mc:Choice>
    <mc:Fallback>
      <p:transition spd="slow" advTm="4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CE720E-289C-4CAD-883A-1418017E07B8}"/>
              </a:ext>
            </a:extLst>
          </p:cNvPr>
          <p:cNvSpPr>
            <a:spLocks noGrp="1"/>
          </p:cNvSpPr>
          <p:nvPr>
            <p:ph type="title"/>
          </p:nvPr>
        </p:nvSpPr>
        <p:spPr/>
        <p:txBody>
          <a:bodyPr/>
          <a:lstStyle/>
          <a:p>
            <a:r>
              <a:rPr lang="en-US" dirty="0"/>
              <a:t>Kenya</a:t>
            </a:r>
          </a:p>
        </p:txBody>
      </p:sp>
      <p:pic>
        <p:nvPicPr>
          <p:cNvPr id="3" name="Graphic 2" descr="Clipboard icon">
            <a:extLst>
              <a:ext uri="{FF2B5EF4-FFF2-40B4-BE49-F238E27FC236}">
                <a16:creationId xmlns:a16="http://schemas.microsoft.com/office/drawing/2014/main" id="{B6E21438-069B-4692-85B9-413D468445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40452" y="733517"/>
            <a:ext cx="1120359" cy="1120359"/>
          </a:xfrm>
          <a:prstGeom prst="rect">
            <a:avLst/>
          </a:prstGeom>
        </p:spPr>
      </p:pic>
      <p:sp>
        <p:nvSpPr>
          <p:cNvPr id="6" name="TextBox 5">
            <a:extLst>
              <a:ext uri="{FF2B5EF4-FFF2-40B4-BE49-F238E27FC236}">
                <a16:creationId xmlns:a16="http://schemas.microsoft.com/office/drawing/2014/main" id="{305B359A-EA0F-4CCE-85BC-738BAE82D48B}"/>
              </a:ext>
            </a:extLst>
          </p:cNvPr>
          <p:cNvSpPr txBox="1"/>
          <p:nvPr/>
        </p:nvSpPr>
        <p:spPr>
          <a:xfrm>
            <a:off x="288758" y="2009275"/>
            <a:ext cx="7856622" cy="4708981"/>
          </a:xfrm>
          <a:prstGeom prst="rect">
            <a:avLst/>
          </a:prstGeom>
          <a:noFill/>
        </p:spPr>
        <p:txBody>
          <a:bodyPr wrap="square" rtlCol="0">
            <a:spAutoFit/>
          </a:bodyPr>
          <a:lstStyle/>
          <a:p>
            <a:r>
              <a:rPr lang="en-US" sz="2400" b="1" dirty="0"/>
              <a:t>Disability inclusion committees conduct assessment in refugee camps</a:t>
            </a:r>
          </a:p>
          <a:p>
            <a:endParaRPr lang="en-US" dirty="0"/>
          </a:p>
          <a:p>
            <a:r>
              <a:rPr lang="en-US" u="sng" dirty="0"/>
              <a:t>Practice</a:t>
            </a:r>
            <a:r>
              <a:rPr lang="en-US" dirty="0"/>
              <a:t>: Since 2014, persons with disabilities have participated in assessment of barriers and enablers to access essential services in two refugee camps in Kenya. The findings are presented to the agencies responsible for those services</a:t>
            </a:r>
          </a:p>
          <a:p>
            <a:endParaRPr lang="en-US" u="sng" dirty="0"/>
          </a:p>
          <a:p>
            <a:r>
              <a:rPr lang="en-US" u="sng" dirty="0"/>
              <a:t>Challenge</a:t>
            </a:r>
            <a:r>
              <a:rPr lang="en-US" dirty="0"/>
              <a:t>: Negative attitudes and stereotypes of persons with disabilities meant that they were excluded from certain humanitarian aid distribution points and not considered by refugee camp administrators in activities</a:t>
            </a:r>
          </a:p>
          <a:p>
            <a:endParaRPr lang="en-US" dirty="0"/>
          </a:p>
          <a:p>
            <a:r>
              <a:rPr lang="en-US" u="sng" dirty="0"/>
              <a:t>Key Lesson</a:t>
            </a:r>
            <a:r>
              <a:rPr lang="en-US" dirty="0"/>
              <a:t>: Building capacity of persons with disabilities to represent themselves in decision-making structures will allow them to participate in training, monitoring and coordination meetings to increase the impact of advocacy for inclusion and accessibility</a:t>
            </a:r>
          </a:p>
        </p:txBody>
      </p:sp>
      <p:pic>
        <p:nvPicPr>
          <p:cNvPr id="8" name="Picture 7">
            <a:extLst>
              <a:ext uri="{FF2B5EF4-FFF2-40B4-BE49-F238E27FC236}">
                <a16:creationId xmlns:a16="http://schemas.microsoft.com/office/drawing/2014/main" id="{A26E0A1A-40A9-4E5D-AE19-FEAA0F75AE93}"/>
              </a:ext>
            </a:extLst>
          </p:cNvPr>
          <p:cNvPicPr>
            <a:picLocks noChangeAspect="1"/>
          </p:cNvPicPr>
          <p:nvPr/>
        </p:nvPicPr>
        <p:blipFill>
          <a:blip r:embed="rId7"/>
          <a:stretch>
            <a:fillRect/>
          </a:stretch>
        </p:blipFill>
        <p:spPr>
          <a:xfrm>
            <a:off x="8199543" y="3429000"/>
            <a:ext cx="3761268" cy="2117057"/>
          </a:xfrm>
          <a:prstGeom prst="rect">
            <a:avLst/>
          </a:prstGeom>
        </p:spPr>
      </p:pic>
      <p:pic>
        <p:nvPicPr>
          <p:cNvPr id="7" name="Audio 6">
            <a:hlinkClick r:id="" action="ppaction://media"/>
            <a:extLst>
              <a:ext uri="{FF2B5EF4-FFF2-40B4-BE49-F238E27FC236}">
                <a16:creationId xmlns:a16="http://schemas.microsoft.com/office/drawing/2014/main" id="{772CB64A-1CE0-4783-A33A-54B7E8416A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7397608"/>
      </p:ext>
    </p:extLst>
  </p:cSld>
  <p:clrMapOvr>
    <a:masterClrMapping/>
  </p:clrMapOvr>
  <mc:AlternateContent xmlns:mc="http://schemas.openxmlformats.org/markup-compatibility/2006">
    <mc:Choice xmlns:p14="http://schemas.microsoft.com/office/powerpoint/2010/main" Requires="p14">
      <p:transition spd="slow" p14:dur="2000" advTm="72029"/>
    </mc:Choice>
    <mc:Fallback>
      <p:transition spd="slow" advTm="7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94519-397F-4811-9E55-E7E8C39A9C44}"/>
              </a:ext>
            </a:extLst>
          </p:cNvPr>
          <p:cNvSpPr>
            <a:spLocks noGrp="1"/>
          </p:cNvSpPr>
          <p:nvPr>
            <p:ph type="title"/>
          </p:nvPr>
        </p:nvSpPr>
        <p:spPr/>
        <p:txBody>
          <a:bodyPr/>
          <a:lstStyle/>
          <a:p>
            <a:r>
              <a:rPr lang="en-US" dirty="0"/>
              <a:t>Summary</a:t>
            </a:r>
          </a:p>
        </p:txBody>
      </p:sp>
      <p:pic>
        <p:nvPicPr>
          <p:cNvPr id="5" name="Graphic 4" descr="New Wheelchair">
            <a:extLst>
              <a:ext uri="{FF2B5EF4-FFF2-40B4-BE49-F238E27FC236}">
                <a16:creationId xmlns:a16="http://schemas.microsoft.com/office/drawing/2014/main" id="{02E05876-90C2-49B3-886B-54116CE408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252" y="4613615"/>
            <a:ext cx="1373070" cy="1373070"/>
          </a:xfrm>
          <a:prstGeom prst="rect">
            <a:avLst/>
          </a:prstGeom>
        </p:spPr>
      </p:pic>
      <p:sp>
        <p:nvSpPr>
          <p:cNvPr id="6" name="TextBox 5">
            <a:extLst>
              <a:ext uri="{FF2B5EF4-FFF2-40B4-BE49-F238E27FC236}">
                <a16:creationId xmlns:a16="http://schemas.microsoft.com/office/drawing/2014/main" id="{AE3B87E5-33FA-421C-8536-14958D80637A}"/>
              </a:ext>
            </a:extLst>
          </p:cNvPr>
          <p:cNvSpPr txBox="1"/>
          <p:nvPr/>
        </p:nvSpPr>
        <p:spPr>
          <a:xfrm>
            <a:off x="326858" y="204568"/>
            <a:ext cx="11538284" cy="3970318"/>
          </a:xfrm>
          <a:prstGeom prst="rect">
            <a:avLst/>
          </a:prstGeom>
          <a:noFill/>
        </p:spPr>
        <p:txBody>
          <a:bodyPr wrap="square" rtlCol="0">
            <a:spAutoFit/>
          </a:bodyPr>
          <a:lstStyle/>
          <a:p>
            <a:pPr marL="285750" indent="-285750">
              <a:buFont typeface="Arial" panose="020B0604020202020204" pitchFamily="34" charset="0"/>
              <a:buChar char="•"/>
            </a:pPr>
            <a:r>
              <a:rPr lang="en-US" dirty="0"/>
              <a:t>Persons with disabilities are more at risk of harm and death during humanitarian emergencies than the rest of the population because of:</a:t>
            </a:r>
          </a:p>
          <a:p>
            <a:pPr marL="742950" lvl="1" indent="-285750">
              <a:buFont typeface="Wingdings" panose="05000000000000000000" pitchFamily="2" charset="2"/>
              <a:buChar char="§"/>
            </a:pPr>
            <a:r>
              <a:rPr lang="en-US" dirty="0"/>
              <a:t>Social, environmental and attitudinal barriers </a:t>
            </a:r>
          </a:p>
          <a:p>
            <a:pPr marL="742950" lvl="1" indent="-285750">
              <a:buFont typeface="Wingdings" panose="05000000000000000000" pitchFamily="2" charset="2"/>
              <a:buChar char="§"/>
            </a:pPr>
            <a:r>
              <a:rPr lang="en-US" dirty="0"/>
              <a:t>Discrimination</a:t>
            </a:r>
          </a:p>
          <a:p>
            <a:pPr marL="742950" lvl="1" indent="-285750">
              <a:buFont typeface="Wingdings" panose="05000000000000000000" pitchFamily="2" charset="2"/>
              <a:buChar char="§"/>
            </a:pPr>
            <a:r>
              <a:rPr lang="en-US" dirty="0"/>
              <a:t>Abandonment</a:t>
            </a:r>
          </a:p>
          <a:p>
            <a:pPr marL="742950" lvl="1" indent="-285750">
              <a:buFont typeface="Wingdings" panose="05000000000000000000" pitchFamily="2" charset="2"/>
              <a:buChar char="§"/>
            </a:pPr>
            <a:r>
              <a:rPr lang="en-US" dirty="0"/>
              <a:t>Inaccessible services and humanitarian aid</a:t>
            </a:r>
          </a:p>
          <a:p>
            <a:pPr marL="742950" lvl="1" indent="-285750">
              <a:buFont typeface="Wingdings" panose="05000000000000000000" pitchFamily="2" charset="2"/>
              <a:buChar char="§"/>
            </a:pPr>
            <a:r>
              <a:rPr lang="en-US" dirty="0"/>
              <a:t>Exclusion from emergency planning</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Article 11 of the CRPD requires States to protect persons with disabilities during humanitarian emergencies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Persons with disabilities and OPDs can have a critical role to play in disaster risk reduction and preparedness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8" name="Audio 7">
            <a:hlinkClick r:id="" action="ppaction://media"/>
            <a:extLst>
              <a:ext uri="{FF2B5EF4-FFF2-40B4-BE49-F238E27FC236}">
                <a16:creationId xmlns:a16="http://schemas.microsoft.com/office/drawing/2014/main" id="{7F5CC5DF-4A65-4BEB-ADAC-E36A5341B4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40106426"/>
      </p:ext>
    </p:extLst>
  </p:cSld>
  <p:clrMapOvr>
    <a:masterClrMapping/>
  </p:clrMapOvr>
  <mc:AlternateContent xmlns:mc="http://schemas.openxmlformats.org/markup-compatibility/2006">
    <mc:Choice xmlns:p14="http://schemas.microsoft.com/office/powerpoint/2010/main" Requires="p14">
      <p:transition spd="slow" p14:dur="2000" advTm="43164"/>
    </mc:Choice>
    <mc:Fallback>
      <p:transition spd="slow" advTm="43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99C1CA-1AD0-4C6F-91AF-81F425EC7D4E}"/>
              </a:ext>
            </a:extLst>
          </p:cNvPr>
          <p:cNvSpPr>
            <a:spLocks noGrp="1"/>
          </p:cNvSpPr>
          <p:nvPr>
            <p:ph type="title"/>
          </p:nvPr>
        </p:nvSpPr>
        <p:spPr/>
        <p:txBody>
          <a:bodyPr/>
          <a:lstStyle/>
          <a:p>
            <a:r>
              <a:rPr lang="en-US" dirty="0"/>
              <a:t>Additional Resources</a:t>
            </a:r>
          </a:p>
        </p:txBody>
      </p:sp>
      <p:sp>
        <p:nvSpPr>
          <p:cNvPr id="7" name="Content Placeholder 6">
            <a:extLst>
              <a:ext uri="{FF2B5EF4-FFF2-40B4-BE49-F238E27FC236}">
                <a16:creationId xmlns:a16="http://schemas.microsoft.com/office/drawing/2014/main" id="{A6AD0725-421D-4291-A079-328C72073BDF}"/>
              </a:ext>
            </a:extLst>
          </p:cNvPr>
          <p:cNvSpPr>
            <a:spLocks noGrp="1"/>
          </p:cNvSpPr>
          <p:nvPr>
            <p:ph idx="1"/>
          </p:nvPr>
        </p:nvSpPr>
        <p:spPr>
          <a:xfrm>
            <a:off x="2137644" y="2161725"/>
            <a:ext cx="9613861" cy="4359391"/>
          </a:xfrm>
        </p:spPr>
        <p:txBody>
          <a:bodyPr>
            <a:normAutofit/>
          </a:bodyPr>
          <a:lstStyle/>
          <a:p>
            <a:r>
              <a:rPr lang="en-US" sz="1800" dirty="0"/>
              <a:t>Case Study Collection 2019: Inclusion of persons with disabilities in humanitarian action (2019), </a:t>
            </a:r>
            <a:r>
              <a:rPr lang="en-US" sz="1800" dirty="0">
                <a:hlinkClick r:id="rId4"/>
              </a:rPr>
              <a:t>https://www.internationaldisabilityalliance.org/blog/case-studies-collection-2019-inclusion-persons-disabilities-humanitarian-action</a:t>
            </a:r>
            <a:r>
              <a:rPr lang="en-US" sz="1800" dirty="0"/>
              <a:t> </a:t>
            </a:r>
          </a:p>
          <a:p>
            <a:r>
              <a:rPr lang="en-US" sz="1800" dirty="0"/>
              <a:t>Inter-Agency Standing Committee</a:t>
            </a:r>
            <a:r>
              <a:rPr lang="en-US" sz="1800" i="1" dirty="0"/>
              <a:t>, IASC Guidelines, Inclusion of Persons with Disabilities in Humanitarian Action </a:t>
            </a:r>
            <a:r>
              <a:rPr lang="en-US" sz="1800" dirty="0"/>
              <a:t>(2019), </a:t>
            </a:r>
            <a:r>
              <a:rPr lang="en-US" sz="1800" dirty="0">
                <a:hlinkClick r:id="rId5"/>
              </a:rPr>
              <a:t>https://interagencystandingcommittee.org/iasc-task-team-inclusion-persons-disabilities-humanitarian-action/documents/iasc-guidelines</a:t>
            </a:r>
            <a:r>
              <a:rPr lang="en-US" sz="1800" dirty="0"/>
              <a:t> </a:t>
            </a:r>
          </a:p>
          <a:p>
            <a:r>
              <a:rPr lang="en-US" sz="1800" dirty="0"/>
              <a:t>U.N. Office of Disaster Risk Reduction, </a:t>
            </a:r>
            <a:r>
              <a:rPr lang="en-US" sz="1800" i="1" dirty="0"/>
              <a:t>Sendai Framework for Disaster Risk Reduction 2015-2030</a:t>
            </a:r>
            <a:r>
              <a:rPr lang="en-US" sz="1800" dirty="0"/>
              <a:t> (2015), </a:t>
            </a:r>
            <a:r>
              <a:rPr lang="en-US" sz="1800" dirty="0">
                <a:hlinkClick r:id="rId6"/>
              </a:rPr>
              <a:t>https://www.undrr.org/publication/sendai-framework-disaster-risk-reduction-2015-2030</a:t>
            </a:r>
            <a:r>
              <a:rPr lang="en-US" sz="1800" dirty="0"/>
              <a:t> </a:t>
            </a:r>
          </a:p>
          <a:p>
            <a:r>
              <a:rPr lang="en-US" sz="1800" dirty="0"/>
              <a:t>Inter-Agency Standing Committee, </a:t>
            </a:r>
            <a:r>
              <a:rPr lang="en-US" sz="1800" i="1" dirty="0"/>
              <a:t>IASC Guidelines for Mental Health and Psychosocial Support in Emergency Settings</a:t>
            </a:r>
            <a:r>
              <a:rPr lang="en-US" sz="1800" dirty="0"/>
              <a:t> (2007), </a:t>
            </a:r>
            <a:r>
              <a:rPr lang="en-US" sz="1800" dirty="0">
                <a:hlinkClick r:id="rId7"/>
              </a:rPr>
              <a:t>https://interagencystandingcommittee.org/iasc-reference-group-on-mental-health-and-psychosocial-support-in-emergency-settings</a:t>
            </a:r>
            <a:endParaRPr lang="en-US" sz="1800" dirty="0"/>
          </a:p>
          <a:p>
            <a:r>
              <a:rPr lang="en-US" sz="1800" dirty="0"/>
              <a:t>World Humanitarian Summit, </a:t>
            </a:r>
            <a:r>
              <a:rPr lang="en-US" sz="1800" i="1" dirty="0"/>
              <a:t>Charter on Inclusion of Persons with Disabilities in Humanitarian Action</a:t>
            </a:r>
            <a:r>
              <a:rPr lang="en-US" sz="1800" dirty="0"/>
              <a:t> (2016), </a:t>
            </a:r>
            <a:r>
              <a:rPr lang="en-US" sz="1800" dirty="0">
                <a:hlinkClick r:id="rId8"/>
              </a:rPr>
              <a:t>https://humanitariandisabilitycharter.org/the-charter/</a:t>
            </a:r>
            <a:r>
              <a:rPr lang="en-US" sz="1800" dirty="0"/>
              <a:t> </a:t>
            </a:r>
          </a:p>
          <a:p>
            <a:endParaRPr lang="en-US" sz="2000" dirty="0"/>
          </a:p>
        </p:txBody>
      </p:sp>
      <p:pic>
        <p:nvPicPr>
          <p:cNvPr id="8" name="Graphic 7" descr="Book icon">
            <a:extLst>
              <a:ext uri="{FF2B5EF4-FFF2-40B4-BE49-F238E27FC236}">
                <a16:creationId xmlns:a16="http://schemas.microsoft.com/office/drawing/2014/main" id="{DEA23743-1C95-4439-81BF-9B43F320AC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4993" y="825697"/>
            <a:ext cx="936000" cy="936000"/>
          </a:xfrm>
          <a:prstGeom prst="rect">
            <a:avLst/>
          </a:prstGeom>
        </p:spPr>
      </p:pic>
      <p:pic>
        <p:nvPicPr>
          <p:cNvPr id="2" name="Audio 1">
            <a:hlinkClick r:id="" action="ppaction://media"/>
            <a:extLst>
              <a:ext uri="{FF2B5EF4-FFF2-40B4-BE49-F238E27FC236}">
                <a16:creationId xmlns:a16="http://schemas.microsoft.com/office/drawing/2014/main" id="{C4E36DE4-7F17-442A-9234-1504EA0163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68273936"/>
      </p:ext>
    </p:extLst>
  </p:cSld>
  <p:clrMapOvr>
    <a:masterClrMapping/>
  </p:clrMapOvr>
  <mc:AlternateContent xmlns:mc="http://schemas.openxmlformats.org/markup-compatibility/2006">
    <mc:Choice xmlns:p14="http://schemas.microsoft.com/office/powerpoint/2010/main" Requires="p14">
      <p:transition spd="slow" p14:dur="2000" advTm="59036"/>
    </mc:Choice>
    <mc:Fallback>
      <p:transition spd="slow" advTm="59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Head with gears">
            <a:extLst>
              <a:ext uri="{FF2B5EF4-FFF2-40B4-BE49-F238E27FC236}">
                <a16:creationId xmlns:a16="http://schemas.microsoft.com/office/drawing/2014/main" id="{0BC74D26-452F-4AAA-9C7D-B868FE4D8F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01124" y="2869895"/>
            <a:ext cx="1187116" cy="1187116"/>
          </a:xfrm>
          <a:prstGeom prst="rect">
            <a:avLst/>
          </a:prstGeom>
        </p:spPr>
      </p:pic>
      <p:sp>
        <p:nvSpPr>
          <p:cNvPr id="2" name="Title 1">
            <a:extLst>
              <a:ext uri="{FF2B5EF4-FFF2-40B4-BE49-F238E27FC236}">
                <a16:creationId xmlns:a16="http://schemas.microsoft.com/office/drawing/2014/main" id="{324492B9-8F6F-459B-BFDE-3C68B803A0EF}"/>
              </a:ext>
            </a:extLst>
          </p:cNvPr>
          <p:cNvSpPr>
            <a:spLocks noGrp="1"/>
          </p:cNvSpPr>
          <p:nvPr>
            <p:ph type="title"/>
          </p:nvPr>
        </p:nvSpPr>
        <p:spPr/>
        <p:txBody>
          <a:bodyPr anchor="t">
            <a:normAutofit fontScale="90000"/>
          </a:bodyPr>
          <a:lstStyle/>
          <a:p>
            <a:r>
              <a:rPr lang="en-US" dirty="0"/>
              <a:t>What is the broad context for disability inclusive humanitarian action &amp; emergency responses?</a:t>
            </a:r>
            <a:br>
              <a:rPr lang="en-US" dirty="0"/>
            </a:br>
            <a:endParaRPr lang="en-US" dirty="0"/>
          </a:p>
        </p:txBody>
      </p:sp>
      <p:pic>
        <p:nvPicPr>
          <p:cNvPr id="3" name="Audio 2">
            <a:hlinkClick r:id="" action="ppaction://media"/>
            <a:extLst>
              <a:ext uri="{FF2B5EF4-FFF2-40B4-BE49-F238E27FC236}">
                <a16:creationId xmlns:a16="http://schemas.microsoft.com/office/drawing/2014/main" id="{681EACFB-3300-4FB0-8E1D-E5D28174C8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2859683"/>
      </p:ext>
    </p:extLst>
  </p:cSld>
  <p:clrMapOvr>
    <a:masterClrMapping/>
  </p:clrMapOvr>
  <mc:AlternateContent xmlns:mc="http://schemas.openxmlformats.org/markup-compatibility/2006">
    <mc:Choice xmlns:p14="http://schemas.microsoft.com/office/powerpoint/2010/main" Requires="p14">
      <p:transition spd="slow" p14:dur="2000" advTm="8018"/>
    </mc:Choice>
    <mc:Fallback>
      <p:transition spd="slow" advTm="8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0989-E3E5-41DB-A78D-61E199491D89}"/>
              </a:ext>
            </a:extLst>
          </p:cNvPr>
          <p:cNvSpPr>
            <a:spLocks noGrp="1"/>
          </p:cNvSpPr>
          <p:nvPr>
            <p:ph type="title"/>
          </p:nvPr>
        </p:nvSpPr>
        <p:spPr/>
        <p:txBody>
          <a:bodyPr/>
          <a:lstStyle/>
          <a:p>
            <a:r>
              <a:rPr lang="en-US" dirty="0"/>
              <a:t>Humanitarian Emergencies and Disability</a:t>
            </a:r>
          </a:p>
        </p:txBody>
      </p:sp>
      <p:sp>
        <p:nvSpPr>
          <p:cNvPr id="3" name="Content Placeholder 2">
            <a:extLst>
              <a:ext uri="{FF2B5EF4-FFF2-40B4-BE49-F238E27FC236}">
                <a16:creationId xmlns:a16="http://schemas.microsoft.com/office/drawing/2014/main" id="{5DB23205-1719-4B43-A690-268E347D390E}"/>
              </a:ext>
            </a:extLst>
          </p:cNvPr>
          <p:cNvSpPr>
            <a:spLocks noGrp="1"/>
          </p:cNvSpPr>
          <p:nvPr>
            <p:ph sz="half" idx="1"/>
          </p:nvPr>
        </p:nvSpPr>
        <p:spPr>
          <a:xfrm>
            <a:off x="1467853" y="2351650"/>
            <a:ext cx="5211739" cy="4193529"/>
          </a:xfrm>
        </p:spPr>
        <p:txBody>
          <a:bodyPr>
            <a:normAutofit lnSpcReduction="10000"/>
          </a:bodyPr>
          <a:lstStyle/>
          <a:p>
            <a:r>
              <a:rPr lang="en-US" dirty="0"/>
              <a:t>Humanitarian emergencies include: natural disasters (earthquakes, floods, etc.) and war</a:t>
            </a:r>
          </a:p>
          <a:p>
            <a:r>
              <a:rPr lang="en-US" dirty="0"/>
              <a:t>Persons with disabilities are more at risk of harm and death during humanitarian emergencies than the rest of the population</a:t>
            </a:r>
          </a:p>
          <a:p>
            <a:r>
              <a:rPr lang="en-US" dirty="0"/>
              <a:t>Article 11 of the CRPD requires States to protect persons with disabilities during humanitarian emergencies</a:t>
            </a:r>
          </a:p>
          <a:p>
            <a:endParaRPr lang="en-US" dirty="0"/>
          </a:p>
          <a:p>
            <a:endParaRPr lang="en-US" dirty="0"/>
          </a:p>
        </p:txBody>
      </p:sp>
      <p:pic>
        <p:nvPicPr>
          <p:cNvPr id="20" name="Content Placeholder 19">
            <a:extLst>
              <a:ext uri="{FF2B5EF4-FFF2-40B4-BE49-F238E27FC236}">
                <a16:creationId xmlns:a16="http://schemas.microsoft.com/office/drawing/2014/main" id="{334DEE6E-454D-4AFD-9BF9-42A7306BD91D}"/>
              </a:ext>
            </a:extLst>
          </p:cNvPr>
          <p:cNvPicPr>
            <a:picLocks noGrp="1" noChangeAspect="1"/>
          </p:cNvPicPr>
          <p:nvPr>
            <p:ph sz="half" idx="2"/>
          </p:nvPr>
        </p:nvPicPr>
        <p:blipFill>
          <a:blip r:embed="rId5"/>
          <a:stretch>
            <a:fillRect/>
          </a:stretch>
        </p:blipFill>
        <p:spPr>
          <a:xfrm>
            <a:off x="8109284" y="1501572"/>
            <a:ext cx="3142436" cy="5356428"/>
          </a:xfrm>
        </p:spPr>
      </p:pic>
      <p:pic>
        <p:nvPicPr>
          <p:cNvPr id="26" name="Graphic 25" descr="Ambulance">
            <a:extLst>
              <a:ext uri="{FF2B5EF4-FFF2-40B4-BE49-F238E27FC236}">
                <a16:creationId xmlns:a16="http://schemas.microsoft.com/office/drawing/2014/main" id="{1A91BF3D-3E85-46F8-9AAC-B5217BF761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526" y="753228"/>
            <a:ext cx="1183105" cy="1183105"/>
          </a:xfrm>
          <a:prstGeom prst="rect">
            <a:avLst/>
          </a:prstGeom>
        </p:spPr>
      </p:pic>
      <p:pic>
        <p:nvPicPr>
          <p:cNvPr id="4" name="Audio 3">
            <a:hlinkClick r:id="" action="ppaction://media"/>
            <a:extLst>
              <a:ext uri="{FF2B5EF4-FFF2-40B4-BE49-F238E27FC236}">
                <a16:creationId xmlns:a16="http://schemas.microsoft.com/office/drawing/2014/main" id="{497F2C89-3369-47A0-BF36-E07835BDC6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5207834"/>
      </p:ext>
    </p:extLst>
  </p:cSld>
  <p:clrMapOvr>
    <a:masterClrMapping/>
  </p:clrMapOvr>
  <mc:AlternateContent xmlns:mc="http://schemas.openxmlformats.org/markup-compatibility/2006">
    <mc:Choice xmlns:p14="http://schemas.microsoft.com/office/powerpoint/2010/main" Requires="p14">
      <p:transition spd="slow" p14:dur="2000" advTm="109189"/>
    </mc:Choice>
    <mc:Fallback>
      <p:transition spd="slow" advTm="109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052CE-3BF4-4D85-88CF-1E84B61B54C8}"/>
              </a:ext>
            </a:extLst>
          </p:cNvPr>
          <p:cNvSpPr>
            <a:spLocks noGrp="1"/>
          </p:cNvSpPr>
          <p:nvPr>
            <p:ph type="title"/>
          </p:nvPr>
        </p:nvSpPr>
        <p:spPr>
          <a:xfrm>
            <a:off x="2021305" y="753227"/>
            <a:ext cx="10025475" cy="1063541"/>
          </a:xfrm>
        </p:spPr>
        <p:txBody>
          <a:bodyPr>
            <a:normAutofit fontScale="90000"/>
          </a:bodyPr>
          <a:lstStyle/>
          <a:p>
            <a:r>
              <a:rPr lang="en-US" dirty="0"/>
              <a:t>Why are persons with disabilities at more risk during war and humanitarian emergencies? </a:t>
            </a:r>
          </a:p>
        </p:txBody>
      </p:sp>
      <p:sp>
        <p:nvSpPr>
          <p:cNvPr id="6" name="Text Placeholder 5">
            <a:extLst>
              <a:ext uri="{FF2B5EF4-FFF2-40B4-BE49-F238E27FC236}">
                <a16:creationId xmlns:a16="http://schemas.microsoft.com/office/drawing/2014/main" id="{C0D752B9-5ED8-4125-B9BC-93350624DEF5}"/>
              </a:ext>
            </a:extLst>
          </p:cNvPr>
          <p:cNvSpPr>
            <a:spLocks noGrp="1"/>
          </p:cNvSpPr>
          <p:nvPr>
            <p:ph type="body" sz="half" idx="2"/>
          </p:nvPr>
        </p:nvSpPr>
        <p:spPr>
          <a:xfrm>
            <a:off x="565484" y="2412600"/>
            <a:ext cx="3826097" cy="3348050"/>
          </a:xfrm>
        </p:spPr>
        <p:txBody>
          <a:bodyPr>
            <a:normAutofit/>
          </a:bodyPr>
          <a:lstStyle/>
          <a:p>
            <a:pPr marL="285750" indent="-285750">
              <a:buFont typeface="Arial" panose="020B0604020202020204" pitchFamily="34" charset="0"/>
              <a:buChar char="•"/>
            </a:pPr>
            <a:r>
              <a:rPr lang="en-US" sz="2000" dirty="0"/>
              <a:t>Social, environmental and attitudinal barriers </a:t>
            </a:r>
          </a:p>
          <a:p>
            <a:pPr marL="285750" indent="-285750">
              <a:buFont typeface="Arial" panose="020B0604020202020204" pitchFamily="34" charset="0"/>
              <a:buChar char="•"/>
            </a:pPr>
            <a:r>
              <a:rPr lang="en-US" sz="2000" dirty="0"/>
              <a:t>Discrimination</a:t>
            </a:r>
          </a:p>
          <a:p>
            <a:pPr marL="285750" indent="-285750">
              <a:buFont typeface="Arial" panose="020B0604020202020204" pitchFamily="34" charset="0"/>
              <a:buChar char="•"/>
            </a:pPr>
            <a:r>
              <a:rPr lang="en-US" sz="2000" dirty="0"/>
              <a:t>Abandonment</a:t>
            </a:r>
          </a:p>
          <a:p>
            <a:pPr marL="285750" indent="-285750">
              <a:buFont typeface="Arial" panose="020B0604020202020204" pitchFamily="34" charset="0"/>
              <a:buChar char="•"/>
            </a:pPr>
            <a:r>
              <a:rPr lang="en-US" sz="2000" dirty="0"/>
              <a:t>Inaccessible services and humanitarian aid</a:t>
            </a:r>
          </a:p>
          <a:p>
            <a:pPr marL="285750" indent="-285750">
              <a:buFont typeface="Arial" panose="020B0604020202020204" pitchFamily="34" charset="0"/>
              <a:buChar char="•"/>
            </a:pPr>
            <a:r>
              <a:rPr lang="en-US" sz="2000" dirty="0"/>
              <a:t>Exclusion from emergency planning</a:t>
            </a:r>
          </a:p>
        </p:txBody>
      </p:sp>
      <p:pic>
        <p:nvPicPr>
          <p:cNvPr id="8" name="Picture Placeholder 7">
            <a:extLst>
              <a:ext uri="{FF2B5EF4-FFF2-40B4-BE49-F238E27FC236}">
                <a16:creationId xmlns:a16="http://schemas.microsoft.com/office/drawing/2014/main" id="{343284DD-E00C-4C4A-8D48-97A0E699D6A6}"/>
              </a:ext>
            </a:extLst>
          </p:cNvPr>
          <p:cNvPicPr>
            <a:picLocks noGrp="1" noChangeAspect="1"/>
          </p:cNvPicPr>
          <p:nvPr>
            <p:ph type="pic" idx="1"/>
          </p:nvPr>
        </p:nvPicPr>
        <p:blipFill rotWithShape="1">
          <a:blip r:embed="rId5"/>
          <a:srcRect t="-650" b="-700"/>
          <a:stretch/>
        </p:blipFill>
        <p:spPr>
          <a:xfrm>
            <a:off x="5213022" y="2057401"/>
            <a:ext cx="6833757" cy="4150894"/>
          </a:xfrm>
        </p:spPr>
      </p:pic>
      <p:pic>
        <p:nvPicPr>
          <p:cNvPr id="12" name="Graphic 11" descr="Questions">
            <a:extLst>
              <a:ext uri="{FF2B5EF4-FFF2-40B4-BE49-F238E27FC236}">
                <a16:creationId xmlns:a16="http://schemas.microsoft.com/office/drawing/2014/main" id="{E9E01008-0B9D-4924-9D29-BF0A2397BD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0630" y="753227"/>
            <a:ext cx="1155031" cy="1155031"/>
          </a:xfrm>
          <a:prstGeom prst="rect">
            <a:avLst/>
          </a:prstGeom>
        </p:spPr>
      </p:pic>
      <p:pic>
        <p:nvPicPr>
          <p:cNvPr id="5" name="Audio 4">
            <a:hlinkClick r:id="" action="ppaction://media"/>
            <a:extLst>
              <a:ext uri="{FF2B5EF4-FFF2-40B4-BE49-F238E27FC236}">
                <a16:creationId xmlns:a16="http://schemas.microsoft.com/office/drawing/2014/main" id="{B6B579D5-7EA0-43CB-9F37-3950A3AB97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0633190"/>
      </p:ext>
    </p:extLst>
  </p:cSld>
  <p:clrMapOvr>
    <a:masterClrMapping/>
  </p:clrMapOvr>
  <mc:AlternateContent xmlns:mc="http://schemas.openxmlformats.org/markup-compatibility/2006">
    <mc:Choice xmlns:p14="http://schemas.microsoft.com/office/powerpoint/2010/main" Requires="p14">
      <p:transition spd="slow" p14:dur="2000" advTm="43600"/>
    </mc:Choice>
    <mc:Fallback>
      <p:transition spd="slow" advTm="4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Head with gears">
            <a:extLst>
              <a:ext uri="{FF2B5EF4-FFF2-40B4-BE49-F238E27FC236}">
                <a16:creationId xmlns:a16="http://schemas.microsoft.com/office/drawing/2014/main" id="{0BC74D26-452F-4AAA-9C7D-B868FE4D8F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87477" y="2787278"/>
            <a:ext cx="1187116" cy="1187116"/>
          </a:xfrm>
          <a:prstGeom prst="rect">
            <a:avLst/>
          </a:prstGeom>
        </p:spPr>
      </p:pic>
      <p:sp>
        <p:nvSpPr>
          <p:cNvPr id="2" name="Title 1">
            <a:extLst>
              <a:ext uri="{FF2B5EF4-FFF2-40B4-BE49-F238E27FC236}">
                <a16:creationId xmlns:a16="http://schemas.microsoft.com/office/drawing/2014/main" id="{40F03AC3-52D1-4F2A-85C7-351597CB0EBC}"/>
              </a:ext>
            </a:extLst>
          </p:cNvPr>
          <p:cNvSpPr>
            <a:spLocks noGrp="1"/>
          </p:cNvSpPr>
          <p:nvPr>
            <p:ph type="title"/>
          </p:nvPr>
        </p:nvSpPr>
        <p:spPr>
          <a:xfrm>
            <a:off x="680322" y="2883606"/>
            <a:ext cx="9613860" cy="1090788"/>
          </a:xfrm>
        </p:spPr>
        <p:txBody>
          <a:bodyPr anchor="t">
            <a:normAutofit fontScale="90000"/>
          </a:bodyPr>
          <a:lstStyle/>
          <a:p>
            <a:r>
              <a:rPr lang="en-US" dirty="0"/>
              <a:t>What is the legal basis under the CRPD for disability inclusive humanitarian action?</a:t>
            </a:r>
            <a:br>
              <a:rPr lang="en-US" dirty="0"/>
            </a:br>
            <a:endParaRPr lang="en-US" dirty="0"/>
          </a:p>
        </p:txBody>
      </p:sp>
      <p:pic>
        <p:nvPicPr>
          <p:cNvPr id="3" name="Audio 2">
            <a:hlinkClick r:id="" action="ppaction://media"/>
            <a:extLst>
              <a:ext uri="{FF2B5EF4-FFF2-40B4-BE49-F238E27FC236}">
                <a16:creationId xmlns:a16="http://schemas.microsoft.com/office/drawing/2014/main" id="{54724BFA-3CEC-4F40-9DD7-7CF3424E15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9155440"/>
      </p:ext>
    </p:extLst>
  </p:cSld>
  <p:clrMapOvr>
    <a:masterClrMapping/>
  </p:clrMapOvr>
  <mc:AlternateContent xmlns:mc="http://schemas.openxmlformats.org/markup-compatibility/2006">
    <mc:Choice xmlns:p14="http://schemas.microsoft.com/office/powerpoint/2010/main" Requires="p14">
      <p:transition spd="slow" p14:dur="2000" advTm="8202"/>
    </mc:Choice>
    <mc:Fallback>
      <p:transition spd="slow" advTm="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750CA-F48C-4205-A509-ACA8DCA6789B}"/>
              </a:ext>
            </a:extLst>
          </p:cNvPr>
          <p:cNvSpPr>
            <a:spLocks noGrp="1"/>
          </p:cNvSpPr>
          <p:nvPr>
            <p:ph type="title"/>
          </p:nvPr>
        </p:nvSpPr>
        <p:spPr/>
        <p:txBody>
          <a:bodyPr/>
          <a:lstStyle/>
          <a:p>
            <a:r>
              <a:rPr lang="en-US" dirty="0"/>
              <a:t>Article 11 of the UN CRPD</a:t>
            </a:r>
          </a:p>
        </p:txBody>
      </p:sp>
      <p:sp>
        <p:nvSpPr>
          <p:cNvPr id="3" name="Content Placeholder 2">
            <a:extLst>
              <a:ext uri="{FF2B5EF4-FFF2-40B4-BE49-F238E27FC236}">
                <a16:creationId xmlns:a16="http://schemas.microsoft.com/office/drawing/2014/main" id="{2D98B991-B46C-44B6-96E9-34B66BF13348}"/>
              </a:ext>
            </a:extLst>
          </p:cNvPr>
          <p:cNvSpPr>
            <a:spLocks noGrp="1"/>
          </p:cNvSpPr>
          <p:nvPr>
            <p:ph sz="half" idx="1"/>
          </p:nvPr>
        </p:nvSpPr>
        <p:spPr>
          <a:xfrm>
            <a:off x="225432" y="2136034"/>
            <a:ext cx="6043022" cy="4483721"/>
          </a:xfrm>
        </p:spPr>
        <p:txBody>
          <a:bodyPr>
            <a:noAutofit/>
          </a:bodyPr>
          <a:lstStyle/>
          <a:p>
            <a:pPr marL="0" indent="0" algn="l">
              <a:lnSpc>
                <a:spcPct val="160000"/>
              </a:lnSpc>
              <a:buNone/>
            </a:pPr>
            <a:r>
              <a:rPr lang="en-US" sz="1800" b="1" i="0" u="sng" strike="noStrike" baseline="0" dirty="0"/>
              <a:t>Article 11, Situations of Risk and Humanitarian Emergencies:</a:t>
            </a:r>
          </a:p>
          <a:p>
            <a:pPr marL="0" indent="0">
              <a:lnSpc>
                <a:spcPct val="160000"/>
              </a:lnSpc>
              <a:buNone/>
            </a:pPr>
            <a:r>
              <a:rPr lang="en-US" sz="1800" b="0" i="0" u="none" strike="noStrike" baseline="0" dirty="0"/>
              <a:t>States Parties shall take, in accordance with their obligations under international law, including international humanitarian law and international human rights law, all necessary measures to ensure the protection and safety of persons with disabilities in situations of risk, including situations of armed conflict, humanitarian emergencies and the occurrence of natural disasters.</a:t>
            </a:r>
            <a:endParaRPr lang="en-US" sz="1800" dirty="0"/>
          </a:p>
        </p:txBody>
      </p:sp>
      <p:sp>
        <p:nvSpPr>
          <p:cNvPr id="8" name="Content Placeholder 7">
            <a:extLst>
              <a:ext uri="{FF2B5EF4-FFF2-40B4-BE49-F238E27FC236}">
                <a16:creationId xmlns:a16="http://schemas.microsoft.com/office/drawing/2014/main" id="{D46C6CA7-208D-4FEC-9138-401CB225035D}"/>
              </a:ext>
            </a:extLst>
          </p:cNvPr>
          <p:cNvSpPr>
            <a:spLocks noGrp="1"/>
          </p:cNvSpPr>
          <p:nvPr>
            <p:ph sz="half" idx="2"/>
          </p:nvPr>
        </p:nvSpPr>
        <p:spPr>
          <a:xfrm>
            <a:off x="6677525" y="2288747"/>
            <a:ext cx="5289043" cy="4077265"/>
          </a:xfrm>
        </p:spPr>
        <p:txBody>
          <a:bodyPr>
            <a:normAutofit/>
          </a:bodyPr>
          <a:lstStyle/>
          <a:p>
            <a:pPr marL="0" indent="0" algn="ctr">
              <a:buNone/>
            </a:pPr>
            <a:endParaRPr lang="en-US" dirty="0"/>
          </a:p>
          <a:p>
            <a:pPr marL="0" indent="0" algn="ctr">
              <a:buNone/>
            </a:pPr>
            <a:r>
              <a:rPr lang="en-US" dirty="0"/>
              <a:t>Video Viewing: </a:t>
            </a:r>
            <a:r>
              <a:rPr lang="en-US" dirty="0">
                <a:hlinkClick r:id="rId5"/>
              </a:rPr>
              <a:t>What is the UN CRPD? </a:t>
            </a:r>
            <a:endParaRPr lang="en-US" dirty="0"/>
          </a:p>
          <a:p>
            <a:pPr algn="ctr"/>
            <a:endParaRPr lang="en-US" dirty="0"/>
          </a:p>
          <a:p>
            <a:pPr marL="0" indent="0">
              <a:buNone/>
            </a:pPr>
            <a:endParaRPr lang="en-US" dirty="0"/>
          </a:p>
          <a:p>
            <a:pPr marL="0" indent="0">
              <a:buNone/>
            </a:pPr>
            <a:endParaRPr lang="en-US" dirty="0"/>
          </a:p>
          <a:p>
            <a:pPr marL="0" indent="0" algn="ctr">
              <a:buNone/>
            </a:pPr>
            <a:r>
              <a:rPr lang="en-US" b="1" dirty="0">
                <a:solidFill>
                  <a:srgbClr val="FFC000"/>
                </a:solidFill>
              </a:rPr>
              <a:t>KEY POINT:</a:t>
            </a:r>
            <a:r>
              <a:rPr lang="en-US" b="1" dirty="0"/>
              <a:t> </a:t>
            </a:r>
            <a:r>
              <a:rPr lang="en-US" dirty="0"/>
              <a:t>Article 11 of the UN CRPD requires countries to protect persons with disabilities in situations of risk</a:t>
            </a:r>
          </a:p>
        </p:txBody>
      </p:sp>
      <p:pic>
        <p:nvPicPr>
          <p:cNvPr id="5" name="Graphic 4" descr="Learning icon">
            <a:extLst>
              <a:ext uri="{FF2B5EF4-FFF2-40B4-BE49-F238E27FC236}">
                <a16:creationId xmlns:a16="http://schemas.microsoft.com/office/drawing/2014/main" id="{BCFEC0B2-6071-4FC5-AAEE-930A6E0BDA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98395" y="645520"/>
            <a:ext cx="1440000" cy="1440000"/>
          </a:xfrm>
          <a:prstGeom prst="rect">
            <a:avLst/>
          </a:prstGeom>
        </p:spPr>
      </p:pic>
      <p:pic>
        <p:nvPicPr>
          <p:cNvPr id="4" name="Audio 3">
            <a:hlinkClick r:id="" action="ppaction://media"/>
            <a:extLst>
              <a:ext uri="{FF2B5EF4-FFF2-40B4-BE49-F238E27FC236}">
                <a16:creationId xmlns:a16="http://schemas.microsoft.com/office/drawing/2014/main" id="{C4E19C17-716C-4843-B8A7-308096091D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12618124"/>
      </p:ext>
    </p:extLst>
  </p:cSld>
  <p:clrMapOvr>
    <a:masterClrMapping/>
  </p:clrMapOvr>
  <mc:AlternateContent xmlns:mc="http://schemas.openxmlformats.org/markup-compatibility/2006">
    <mc:Choice xmlns:p14="http://schemas.microsoft.com/office/powerpoint/2010/main" Requires="p14">
      <p:transition spd="slow" p14:dur="2000" advTm="55896"/>
    </mc:Choice>
    <mc:Fallback>
      <p:transition spd="slow" advTm="55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909352-8D95-452E-B066-04C8DC447EA3}"/>
              </a:ext>
            </a:extLst>
          </p:cNvPr>
          <p:cNvSpPr>
            <a:spLocks noGrp="1"/>
          </p:cNvSpPr>
          <p:nvPr>
            <p:ph type="title"/>
          </p:nvPr>
        </p:nvSpPr>
        <p:spPr/>
        <p:txBody>
          <a:bodyPr/>
          <a:lstStyle/>
          <a:p>
            <a:r>
              <a:rPr lang="en-US" dirty="0"/>
              <a:t>How to Comply with Article 11 of the UN CRPD in Humanitarian Emergencies?</a:t>
            </a:r>
          </a:p>
        </p:txBody>
      </p:sp>
      <p:sp>
        <p:nvSpPr>
          <p:cNvPr id="13" name="Content Placeholder 12">
            <a:extLst>
              <a:ext uri="{FF2B5EF4-FFF2-40B4-BE49-F238E27FC236}">
                <a16:creationId xmlns:a16="http://schemas.microsoft.com/office/drawing/2014/main" id="{8B5CF9CF-6D3B-4FDB-8C6C-C0CA03162AE8}"/>
              </a:ext>
            </a:extLst>
          </p:cNvPr>
          <p:cNvSpPr>
            <a:spLocks noGrp="1"/>
          </p:cNvSpPr>
          <p:nvPr>
            <p:ph sz="half" idx="1"/>
          </p:nvPr>
        </p:nvSpPr>
        <p:spPr>
          <a:xfrm>
            <a:off x="160421" y="2098987"/>
            <a:ext cx="5566611" cy="4626666"/>
          </a:xfrm>
        </p:spPr>
        <p:txBody>
          <a:bodyPr>
            <a:normAutofit fontScale="25000" lnSpcReduction="20000"/>
          </a:bodyPr>
          <a:lstStyle/>
          <a:p>
            <a:pPr marL="342900" marR="0" lvl="0" indent="-342900">
              <a:lnSpc>
                <a:spcPct val="150000"/>
              </a:lnSpc>
              <a:spcBef>
                <a:spcPts val="0"/>
              </a:spcBef>
              <a:spcAft>
                <a:spcPts val="800"/>
              </a:spcAft>
              <a:buSzPts val="1000"/>
              <a:buFont typeface="Symbol" panose="05050102010706020507" pitchFamily="18" charset="2"/>
              <a:buChar char=""/>
              <a:tabLst>
                <a:tab pos="457200" algn="l"/>
              </a:tabLst>
            </a:pPr>
            <a:r>
              <a:rPr lang="en-US" sz="5800" dirty="0">
                <a:effectLst/>
                <a:ea typeface="Times New Roman" panose="02020603050405020304" pitchFamily="18" charset="0"/>
                <a:cs typeface="Times New Roman" panose="02020603050405020304" pitchFamily="18" charset="0"/>
              </a:rPr>
              <a:t>reform policies and practices in the context of situations of risk and humanitarian emergencies under the CRPD;</a:t>
            </a:r>
            <a:endParaRPr lang="en-US" sz="5800" dirty="0">
              <a:effectLs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Symbol" panose="05050102010706020507" pitchFamily="18" charset="2"/>
              <a:buChar char=""/>
              <a:tabLst>
                <a:tab pos="457200" algn="l"/>
              </a:tabLst>
            </a:pPr>
            <a:r>
              <a:rPr lang="en-US" sz="5800" dirty="0">
                <a:effectLst/>
                <a:ea typeface="Times New Roman" panose="02020603050405020304" pitchFamily="18" charset="0"/>
                <a:cs typeface="Times New Roman" panose="02020603050405020304" pitchFamily="18" charset="0"/>
              </a:rPr>
              <a:t>ensure effective management and dissemination of accessible information at all stages of emergencies;</a:t>
            </a:r>
            <a:endParaRPr lang="en-US" sz="5800" dirty="0">
              <a:effectLs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Symbol" panose="05050102010706020507" pitchFamily="18" charset="2"/>
              <a:buChar char=""/>
              <a:tabLst>
                <a:tab pos="457200" algn="l"/>
              </a:tabLst>
            </a:pPr>
            <a:r>
              <a:rPr lang="en-US" sz="5800" dirty="0">
                <a:effectLst/>
                <a:ea typeface="Times New Roman" panose="02020603050405020304" pitchFamily="18" charset="0"/>
                <a:cs typeface="Times New Roman" panose="02020603050405020304" pitchFamily="18" charset="0"/>
              </a:rPr>
              <a:t>ensure active coordination, participation and meaningful consultation with persons with disabilities and their representative organizations, including women, boys and girls with disabilities, at all levels;</a:t>
            </a:r>
            <a:endParaRPr lang="en-US" sz="5800" dirty="0">
              <a:effectLs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Symbol" panose="05050102010706020507" pitchFamily="18" charset="2"/>
              <a:buChar char=""/>
              <a:tabLst>
                <a:tab pos="457200" algn="l"/>
              </a:tabLst>
            </a:pPr>
            <a:r>
              <a:rPr lang="en-US" sz="5800" dirty="0">
                <a:effectLst/>
                <a:ea typeface="Times New Roman" panose="02020603050405020304" pitchFamily="18" charset="0"/>
                <a:cs typeface="Times New Roman" panose="02020603050405020304" pitchFamily="18" charset="0"/>
              </a:rPr>
              <a:t>mobilize adequate, timely and predictable resources to operationalize their commitment for emergency preparedness and response that is inclusive of and accessible to persons with disabilities following a human rights-based approach in their programming efforts, in order to avoid excluding members of this group;</a:t>
            </a:r>
            <a:endParaRPr lang="en-US" sz="5800" dirty="0">
              <a:effectLst/>
              <a:ea typeface="Calibri" panose="020F0502020204030204" pitchFamily="34" charset="0"/>
              <a:cs typeface="Times New Roman" panose="02020603050405020304" pitchFamily="18" charset="0"/>
            </a:endParaRPr>
          </a:p>
          <a:p>
            <a:endParaRPr lang="en-US" dirty="0"/>
          </a:p>
        </p:txBody>
      </p:sp>
      <p:sp>
        <p:nvSpPr>
          <p:cNvPr id="14" name="Content Placeholder 13">
            <a:extLst>
              <a:ext uri="{FF2B5EF4-FFF2-40B4-BE49-F238E27FC236}">
                <a16:creationId xmlns:a16="http://schemas.microsoft.com/office/drawing/2014/main" id="{AF7088BC-C21C-4C98-A03E-207A8E53595B}"/>
              </a:ext>
            </a:extLst>
          </p:cNvPr>
          <p:cNvSpPr>
            <a:spLocks noGrp="1"/>
          </p:cNvSpPr>
          <p:nvPr>
            <p:ph sz="half" idx="2"/>
          </p:nvPr>
        </p:nvSpPr>
        <p:spPr>
          <a:xfrm>
            <a:off x="5991726" y="2098987"/>
            <a:ext cx="6039853" cy="4626666"/>
          </a:xfrm>
        </p:spPr>
        <p:txBody>
          <a:bodyPr>
            <a:normAutofit fontScale="25000" lnSpcReduction="20000"/>
          </a:bodyPr>
          <a:lstStyle/>
          <a:p>
            <a:pPr marL="342900" marR="0" lvl="0" indent="-342900" algn="l">
              <a:lnSpc>
                <a:spcPct val="150000"/>
              </a:lnSpc>
              <a:spcBef>
                <a:spcPts val="0"/>
              </a:spcBef>
              <a:spcAft>
                <a:spcPts val="800"/>
              </a:spcAft>
              <a:buSzPts val="1000"/>
              <a:buFont typeface="Symbol" panose="05050102010706020507" pitchFamily="18" charset="2"/>
              <a:buChar char=""/>
              <a:tabLst>
                <a:tab pos="457200" algn="l"/>
              </a:tabLst>
            </a:pPr>
            <a:r>
              <a:rPr lang="en-US" sz="5800" dirty="0">
                <a:effectLst/>
                <a:ea typeface="Times New Roman" panose="02020603050405020304" pitchFamily="18" charset="0"/>
                <a:cs typeface="Times New Roman" panose="02020603050405020304" pitchFamily="18" charset="0"/>
              </a:rPr>
              <a:t>build capacity across stakeholders, including both military and civilian, peacekeeping personnel, and other field workers intervening in emergency situations regarding the rights of persons with disabilities;</a:t>
            </a:r>
            <a:endParaRPr lang="en-US" sz="5800" dirty="0">
              <a:effectLst/>
              <a:ea typeface="Calibri" panose="020F0502020204030204" pitchFamily="34" charset="0"/>
              <a:cs typeface="Times New Roman" panose="02020603050405020304" pitchFamily="18" charset="0"/>
            </a:endParaRPr>
          </a:p>
          <a:p>
            <a:pPr marL="342900" marR="0" lvl="0" indent="-342900" algn="l">
              <a:lnSpc>
                <a:spcPct val="150000"/>
              </a:lnSpc>
              <a:spcBef>
                <a:spcPts val="0"/>
              </a:spcBef>
              <a:spcAft>
                <a:spcPts val="800"/>
              </a:spcAft>
              <a:buSzPts val="1000"/>
              <a:buFont typeface="Symbol" panose="05050102010706020507" pitchFamily="18" charset="2"/>
              <a:buChar char=""/>
              <a:tabLst>
                <a:tab pos="457200" algn="l"/>
              </a:tabLst>
            </a:pPr>
            <a:r>
              <a:rPr lang="en-US" sz="5800" dirty="0">
                <a:effectLst/>
                <a:ea typeface="Times New Roman" panose="02020603050405020304" pitchFamily="18" charset="0"/>
                <a:cs typeface="Times New Roman" panose="02020603050405020304" pitchFamily="18" charset="0"/>
              </a:rPr>
              <a:t>implement international cooperation in line with the standards established in the CRPD;</a:t>
            </a:r>
            <a:endParaRPr lang="en-US" sz="5800" dirty="0">
              <a:effectLst/>
              <a:ea typeface="Calibri" panose="020F0502020204030204" pitchFamily="34" charset="0"/>
              <a:cs typeface="Times New Roman" panose="02020603050405020304" pitchFamily="18" charset="0"/>
            </a:endParaRPr>
          </a:p>
          <a:p>
            <a:pPr marL="342900" marR="0" lvl="0" indent="-342900" algn="l">
              <a:lnSpc>
                <a:spcPct val="150000"/>
              </a:lnSpc>
              <a:spcBef>
                <a:spcPts val="0"/>
              </a:spcBef>
              <a:spcAft>
                <a:spcPts val="800"/>
              </a:spcAft>
              <a:buSzPts val="1000"/>
              <a:buFont typeface="Symbol" panose="05050102010706020507" pitchFamily="18" charset="2"/>
              <a:buChar char=""/>
              <a:tabLst>
                <a:tab pos="457200" algn="l"/>
              </a:tabLst>
            </a:pPr>
            <a:r>
              <a:rPr lang="en-US" sz="5800" dirty="0">
                <a:effectLst/>
                <a:ea typeface="Times New Roman" panose="02020603050405020304" pitchFamily="18" charset="0"/>
                <a:cs typeface="Times New Roman" panose="02020603050405020304" pitchFamily="18" charset="0"/>
              </a:rPr>
              <a:t>avoid including in their disability-related strategies matters of prevention of primary impairments;</a:t>
            </a:r>
            <a:endParaRPr lang="en-US" sz="5800" dirty="0">
              <a:effectLst/>
              <a:ea typeface="Calibri" panose="020F0502020204030204" pitchFamily="34" charset="0"/>
              <a:cs typeface="Times New Roman" panose="02020603050405020304" pitchFamily="18" charset="0"/>
            </a:endParaRPr>
          </a:p>
          <a:p>
            <a:pPr marL="342900" marR="0" lvl="0" indent="-342900" algn="l">
              <a:lnSpc>
                <a:spcPct val="150000"/>
              </a:lnSpc>
              <a:spcBef>
                <a:spcPts val="0"/>
              </a:spcBef>
              <a:spcAft>
                <a:spcPts val="800"/>
              </a:spcAft>
              <a:buSzPts val="1000"/>
              <a:buFont typeface="Symbol" panose="05050102010706020507" pitchFamily="18" charset="2"/>
              <a:buChar char=""/>
              <a:tabLst>
                <a:tab pos="457200" algn="l"/>
              </a:tabLst>
            </a:pPr>
            <a:r>
              <a:rPr lang="en-US" sz="5800" dirty="0">
                <a:effectLst/>
                <a:ea typeface="Times New Roman" panose="02020603050405020304" pitchFamily="18" charset="0"/>
                <a:cs typeface="Times New Roman" panose="02020603050405020304" pitchFamily="18" charset="0"/>
              </a:rPr>
              <a:t>promote the inclusion of persons with disabilities in existing frameworks dealing with conflict and emergency situations;</a:t>
            </a:r>
            <a:endParaRPr lang="en-US" sz="5800" dirty="0">
              <a:effectLst/>
              <a:ea typeface="Calibri" panose="020F0502020204030204" pitchFamily="34" charset="0"/>
              <a:cs typeface="Times New Roman" panose="02020603050405020304" pitchFamily="18" charset="0"/>
            </a:endParaRPr>
          </a:p>
          <a:p>
            <a:pPr marL="342900" marR="0" lvl="0" indent="-342900" algn="l">
              <a:lnSpc>
                <a:spcPct val="150000"/>
              </a:lnSpc>
              <a:spcBef>
                <a:spcPts val="0"/>
              </a:spcBef>
              <a:spcAft>
                <a:spcPts val="800"/>
              </a:spcAft>
              <a:buSzPts val="1000"/>
              <a:buFont typeface="Symbol" panose="05050102010706020507" pitchFamily="18" charset="2"/>
              <a:buChar char=""/>
              <a:tabLst>
                <a:tab pos="457200" algn="l"/>
              </a:tabLst>
            </a:pPr>
            <a:r>
              <a:rPr lang="en-US" sz="5800" dirty="0">
                <a:effectLst/>
                <a:ea typeface="Times New Roman" panose="02020603050405020304" pitchFamily="18" charset="0"/>
                <a:cs typeface="Times New Roman" panose="02020603050405020304" pitchFamily="18" charset="0"/>
              </a:rPr>
              <a:t>adopt internationally agreed guidelines on humanitarian response for upholding the rights of persons with disabilities.</a:t>
            </a:r>
            <a:endParaRPr lang="en-US" sz="5800" dirty="0">
              <a:effectLst/>
              <a:ea typeface="Calibri" panose="020F0502020204030204" pitchFamily="34" charset="0"/>
              <a:cs typeface="Times New Roman" panose="02020603050405020304" pitchFamily="18" charset="0"/>
            </a:endParaRPr>
          </a:p>
          <a:p>
            <a:endParaRPr lang="en-US" dirty="0"/>
          </a:p>
        </p:txBody>
      </p:sp>
      <p:pic>
        <p:nvPicPr>
          <p:cNvPr id="19" name="Graphic 18" descr="Checklist">
            <a:extLst>
              <a:ext uri="{FF2B5EF4-FFF2-40B4-BE49-F238E27FC236}">
                <a16:creationId xmlns:a16="http://schemas.microsoft.com/office/drawing/2014/main" id="{9BAFE040-0976-48DA-B0DC-312263348C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83400" y="660463"/>
            <a:ext cx="1348179" cy="1264589"/>
          </a:xfrm>
          <a:prstGeom prst="rect">
            <a:avLst/>
          </a:prstGeom>
        </p:spPr>
      </p:pic>
      <p:pic>
        <p:nvPicPr>
          <p:cNvPr id="2" name="Audio 1">
            <a:hlinkClick r:id="" action="ppaction://media"/>
            <a:extLst>
              <a:ext uri="{FF2B5EF4-FFF2-40B4-BE49-F238E27FC236}">
                <a16:creationId xmlns:a16="http://schemas.microsoft.com/office/drawing/2014/main" id="{3F8B0228-79FC-461D-8DAA-565AD23C7D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13262931"/>
      </p:ext>
    </p:extLst>
  </p:cSld>
  <p:clrMapOvr>
    <a:masterClrMapping/>
  </p:clrMapOvr>
  <mc:AlternateContent xmlns:mc="http://schemas.openxmlformats.org/markup-compatibility/2006">
    <mc:Choice xmlns:p14="http://schemas.microsoft.com/office/powerpoint/2010/main" Requires="p14">
      <p:transition spd="slow" p14:dur="2000" advTm="115604"/>
    </mc:Choice>
    <mc:Fallback>
      <p:transition spd="slow" advTm="115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9635-4E13-4C7E-AD22-C12847950684}"/>
              </a:ext>
            </a:extLst>
          </p:cNvPr>
          <p:cNvSpPr>
            <a:spLocks noGrp="1"/>
          </p:cNvSpPr>
          <p:nvPr>
            <p:ph type="title"/>
          </p:nvPr>
        </p:nvSpPr>
        <p:spPr/>
        <p:txBody>
          <a:bodyPr/>
          <a:lstStyle/>
          <a:p>
            <a:r>
              <a:rPr lang="en-US" dirty="0"/>
              <a:t>Article 32 of the CRPD</a:t>
            </a:r>
          </a:p>
        </p:txBody>
      </p:sp>
      <p:sp>
        <p:nvSpPr>
          <p:cNvPr id="8" name="Text Placeholder 7">
            <a:extLst>
              <a:ext uri="{FF2B5EF4-FFF2-40B4-BE49-F238E27FC236}">
                <a16:creationId xmlns:a16="http://schemas.microsoft.com/office/drawing/2014/main" id="{63FFE188-5247-4606-809B-AEC9B7CD5D98}"/>
              </a:ext>
            </a:extLst>
          </p:cNvPr>
          <p:cNvSpPr>
            <a:spLocks noGrp="1"/>
          </p:cNvSpPr>
          <p:nvPr>
            <p:ph type="body" sz="half" idx="15"/>
          </p:nvPr>
        </p:nvSpPr>
        <p:spPr>
          <a:xfrm>
            <a:off x="168442" y="2019993"/>
            <a:ext cx="5927558" cy="4693628"/>
          </a:xfrm>
        </p:spPr>
        <p:txBody>
          <a:bodyPr>
            <a:normAutofit/>
          </a:bodyPr>
          <a:lstStyle/>
          <a:p>
            <a:pPr algn="l">
              <a:lnSpc>
                <a:spcPct val="170000"/>
              </a:lnSpc>
            </a:pPr>
            <a:r>
              <a:rPr lang="en-US" sz="1600" b="1" u="sng" dirty="0"/>
              <a:t>Article 32, International Cooperation</a:t>
            </a:r>
          </a:p>
          <a:p>
            <a:pPr algn="l">
              <a:lnSpc>
                <a:spcPct val="170000"/>
              </a:lnSpc>
            </a:pPr>
            <a:r>
              <a:rPr lang="en-US" sz="1600" dirty="0"/>
              <a:t>States Parties recognize the importance of international cooperation and its promotion, in support of national efforts for the realization of the purpose and objectives of the present Convention, and will undertake appropriate and effective measures in this regard, between and among States and, as appropriate, in partnership with relevant international and regional organizations and civil society, in particular organizations of persons with disabilities. </a:t>
            </a:r>
          </a:p>
        </p:txBody>
      </p:sp>
      <p:sp>
        <p:nvSpPr>
          <p:cNvPr id="10" name="Text Placeholder 9">
            <a:extLst>
              <a:ext uri="{FF2B5EF4-FFF2-40B4-BE49-F238E27FC236}">
                <a16:creationId xmlns:a16="http://schemas.microsoft.com/office/drawing/2014/main" id="{E52973ED-4E5C-43C0-BEA1-5A9CB0A94776}"/>
              </a:ext>
            </a:extLst>
          </p:cNvPr>
          <p:cNvSpPr>
            <a:spLocks noGrp="1"/>
          </p:cNvSpPr>
          <p:nvPr>
            <p:ph type="body" sz="half" idx="17"/>
          </p:nvPr>
        </p:nvSpPr>
        <p:spPr>
          <a:xfrm>
            <a:off x="6096000" y="2019993"/>
            <a:ext cx="6095999" cy="4754880"/>
          </a:xfrm>
        </p:spPr>
        <p:txBody>
          <a:bodyPr>
            <a:normAutofit fontScale="85000" lnSpcReduction="10000"/>
          </a:bodyPr>
          <a:lstStyle/>
          <a:p>
            <a:pPr>
              <a:lnSpc>
                <a:spcPct val="150000"/>
              </a:lnSpc>
            </a:pPr>
            <a:r>
              <a:rPr lang="en-US" sz="1900" dirty="0"/>
              <a:t>Such measures could include:</a:t>
            </a:r>
            <a:endParaRPr lang="en-US" sz="1900" dirty="0">
              <a:effectLst/>
            </a:endParaRPr>
          </a:p>
          <a:p>
            <a:pPr>
              <a:lnSpc>
                <a:spcPct val="150000"/>
              </a:lnSpc>
            </a:pPr>
            <a:r>
              <a:rPr lang="en-US" sz="1900" dirty="0">
                <a:effectLst/>
              </a:rPr>
              <a:t>a) Ensuring that international cooperation, including international development </a:t>
            </a:r>
            <a:r>
              <a:rPr lang="en-US" sz="1900" dirty="0" err="1">
                <a:effectLst/>
              </a:rPr>
              <a:t>programmes</a:t>
            </a:r>
            <a:r>
              <a:rPr lang="en-US" sz="1900" dirty="0">
                <a:effectLst/>
              </a:rPr>
              <a:t>, is inclusive of and accessible to persons with disabilities;</a:t>
            </a:r>
          </a:p>
          <a:p>
            <a:pPr>
              <a:lnSpc>
                <a:spcPct val="150000"/>
              </a:lnSpc>
            </a:pPr>
            <a:r>
              <a:rPr lang="en-US" sz="1900" dirty="0">
                <a:effectLst/>
              </a:rPr>
              <a:t>b) Facilitating and supporting capacity-building, including through the exchange and sharing of information, experiences, training </a:t>
            </a:r>
            <a:r>
              <a:rPr lang="en-US" sz="1900" dirty="0" err="1">
                <a:effectLst/>
              </a:rPr>
              <a:t>programmes</a:t>
            </a:r>
            <a:r>
              <a:rPr lang="en-US" sz="1900" dirty="0">
                <a:effectLst/>
              </a:rPr>
              <a:t> and best practices;</a:t>
            </a:r>
          </a:p>
          <a:p>
            <a:pPr>
              <a:lnSpc>
                <a:spcPct val="150000"/>
              </a:lnSpc>
            </a:pPr>
            <a:r>
              <a:rPr lang="en-US" sz="1900" dirty="0">
                <a:effectLst/>
              </a:rPr>
              <a:t>c) Facilitating cooperation in research and access to scientific and technical knowledge;</a:t>
            </a:r>
          </a:p>
          <a:p>
            <a:pPr>
              <a:lnSpc>
                <a:spcPct val="150000"/>
              </a:lnSpc>
            </a:pPr>
            <a:r>
              <a:rPr lang="en-US" sz="1900" dirty="0">
                <a:effectLst/>
              </a:rPr>
              <a:t>d) Providing, as appropriate, technical and economic assistance, including by facilitating access to and sharing of accessible and assistive technologies, and through the transfer of technologies</a:t>
            </a:r>
            <a:r>
              <a:rPr lang="en-US" sz="1800" dirty="0">
                <a:effectLst/>
              </a:rPr>
              <a:t>.</a:t>
            </a:r>
          </a:p>
        </p:txBody>
      </p:sp>
      <p:pic>
        <p:nvPicPr>
          <p:cNvPr id="14" name="Graphic 13" descr="Handshake">
            <a:extLst>
              <a:ext uri="{FF2B5EF4-FFF2-40B4-BE49-F238E27FC236}">
                <a16:creationId xmlns:a16="http://schemas.microsoft.com/office/drawing/2014/main" id="{3C86DE8B-5C3C-483A-B1B6-91EDF6830F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80296" y="658028"/>
            <a:ext cx="1271338" cy="1271338"/>
          </a:xfrm>
          <a:prstGeom prst="rect">
            <a:avLst/>
          </a:prstGeom>
        </p:spPr>
      </p:pic>
      <p:pic>
        <p:nvPicPr>
          <p:cNvPr id="13" name="Audio 12">
            <a:hlinkClick r:id="" action="ppaction://media"/>
            <a:extLst>
              <a:ext uri="{FF2B5EF4-FFF2-40B4-BE49-F238E27FC236}">
                <a16:creationId xmlns:a16="http://schemas.microsoft.com/office/drawing/2014/main" id="{BB49960B-80B7-4684-B72B-4956410B9A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1272995"/>
      </p:ext>
    </p:extLst>
  </p:cSld>
  <p:clrMapOvr>
    <a:masterClrMapping/>
  </p:clrMapOvr>
  <mc:AlternateContent xmlns:mc="http://schemas.openxmlformats.org/markup-compatibility/2006" xmlns:p14="http://schemas.microsoft.com/office/powerpoint/2010/main">
    <mc:Choice Requires="p14">
      <p:transition spd="slow" p14:dur="2000" advTm="101737"/>
    </mc:Choice>
    <mc:Fallback xmlns="">
      <p:transition spd="slow" advTm="101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Custom 11">
      <a:majorFont>
        <a:latin typeface="Trebuchet MS"/>
        <a:ea typeface=""/>
        <a:cs typeface=""/>
      </a:majorFont>
      <a:minorFont>
        <a:latin typeface="Trebuchet MS"/>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spDef>
      <a:spPr>
        <a:solidFill>
          <a:schemeClr val="accent1"/>
        </a:solidFill>
        <a:ln>
          <a:noFill/>
        </a:ln>
        <a:effectLst>
          <a:outerShdw blurRad="50800" dist="38100" dir="5400000" algn="t" rotWithShape="0">
            <a:prstClr val="black">
              <a:alpha val="40000"/>
            </a:prstClr>
          </a:outerShdw>
        </a:effectLst>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7421116_Reflection on learning_AAS_v5" id="{59B7BDFB-57AB-4529-979B-198FE99CC53E}" vid="{8B6E8B8A-CD93-411A-90DE-1F9807F38B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B18699A2-1304-4DB0-887E-96D5B04746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2AB9FA-5EE8-4111-B873-E09ACA2BC395}">
  <ds:schemaRefs>
    <ds:schemaRef ds:uri="http://schemas.microsoft.com/sharepoint/v3/contenttype/forms"/>
  </ds:schemaRefs>
</ds:datastoreItem>
</file>

<file path=customXml/itemProps3.xml><?xml version="1.0" encoding="utf-8"?>
<ds:datastoreItem xmlns:ds="http://schemas.openxmlformats.org/officeDocument/2006/customXml" ds:itemID="{FCF1D2AC-2735-457E-B639-07E13F9A629B}">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tf67421116_win32</Template>
  <TotalTime>2849</TotalTime>
  <Words>6455</Words>
  <Application>Microsoft Office PowerPoint</Application>
  <PresentationFormat>Widescreen</PresentationFormat>
  <Paragraphs>338</Paragraphs>
  <Slides>22</Slides>
  <Notes>21</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Calibri</vt:lpstr>
      <vt:lpstr>Calibri Light</vt:lpstr>
      <vt:lpstr>Myriad Pro</vt:lpstr>
      <vt:lpstr>Nunito</vt:lpstr>
      <vt:lpstr>Nunito Light</vt:lpstr>
      <vt:lpstr>Symbol</vt:lpstr>
      <vt:lpstr>Times New Roman</vt:lpstr>
      <vt:lpstr>Trebuchet MS</vt:lpstr>
      <vt:lpstr>Wingdings</vt:lpstr>
      <vt:lpstr>Berlin</vt:lpstr>
      <vt:lpstr>CRPD Article 11 &amp; Disability Inclusive Humanitarian Action</vt:lpstr>
      <vt:lpstr>Key Content and Learning Objectives</vt:lpstr>
      <vt:lpstr>What is the broad context for disability inclusive humanitarian action &amp; emergency responses? </vt:lpstr>
      <vt:lpstr>Humanitarian Emergencies and Disability</vt:lpstr>
      <vt:lpstr>Why are persons with disabilities at more risk during war and humanitarian emergencies? </vt:lpstr>
      <vt:lpstr>What is the legal basis under the CRPD for disability inclusive humanitarian action? </vt:lpstr>
      <vt:lpstr>Article 11 of the UN CRPD</vt:lpstr>
      <vt:lpstr>How to Comply with Article 11 of the UN CRPD in Humanitarian Emergencies?</vt:lpstr>
      <vt:lpstr>Article 32 of the CRPD</vt:lpstr>
      <vt:lpstr>UN Security Council Resolution 2475 (2019)</vt:lpstr>
      <vt:lpstr>What is the impact of Article 11 of the CRPD on humanitarian and emergency responses? </vt:lpstr>
      <vt:lpstr>CRPD Committee Statements on Article 11</vt:lpstr>
      <vt:lpstr>UN Sustainable Development Goals</vt:lpstr>
      <vt:lpstr>IASC Guidelines</vt:lpstr>
      <vt:lpstr>CRPD Committee Reporting</vt:lpstr>
      <vt:lpstr>What are some examples of disability inclusive humanitarian action? </vt:lpstr>
      <vt:lpstr>Inclusion in Disaster Risk Reduction &amp; Preparedness</vt:lpstr>
      <vt:lpstr>Bangladesh</vt:lpstr>
      <vt:lpstr>New Zealand</vt:lpstr>
      <vt:lpstr>Kenya</vt:lpstr>
      <vt:lpstr>Summary</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CRPD Article 11 &amp; Disability Inclusive Humanitarian Action</dc:title>
  <dc:creator>William Pons</dc:creator>
  <cp:lastModifiedBy>William Pons</cp:lastModifiedBy>
  <cp:revision>95</cp:revision>
  <dcterms:created xsi:type="dcterms:W3CDTF">2021-07-16T21:11:49Z</dcterms:created>
  <dcterms:modified xsi:type="dcterms:W3CDTF">2021-09-10T21:36:05Z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