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437" r:id="rId4"/>
    <p:sldId id="441" r:id="rId5"/>
    <p:sldId id="258" r:id="rId6"/>
    <p:sldId id="444" r:id="rId7"/>
    <p:sldId id="470" r:id="rId8"/>
    <p:sldId id="471" r:id="rId9"/>
    <p:sldId id="275" r:id="rId10"/>
    <p:sldId id="276" r:id="rId11"/>
    <p:sldId id="439" r:id="rId12"/>
    <p:sldId id="278" r:id="rId13"/>
    <p:sldId id="472" r:id="rId14"/>
    <p:sldId id="464" r:id="rId15"/>
    <p:sldId id="459" r:id="rId16"/>
    <p:sldId id="284" r:id="rId17"/>
    <p:sldId id="462" r:id="rId18"/>
    <p:sldId id="260" r:id="rId19"/>
    <p:sldId id="261" r:id="rId20"/>
    <p:sldId id="466" r:id="rId21"/>
    <p:sldId id="262" r:id="rId22"/>
    <p:sldId id="467" r:id="rId23"/>
    <p:sldId id="468" r:id="rId24"/>
    <p:sldId id="303" r:id="rId25"/>
    <p:sldId id="469" r:id="rId26"/>
    <p:sldId id="44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3" autoAdjust="0"/>
    <p:restoredTop sz="86449" autoAdjust="0"/>
  </p:normalViewPr>
  <p:slideViewPr>
    <p:cSldViewPr snapToGrid="0">
      <p:cViewPr varScale="1">
        <p:scale>
          <a:sx n="74" d="100"/>
          <a:sy n="74" d="100"/>
        </p:scale>
        <p:origin x="139"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1CDB7-6CD8-46ED-B6C6-51E5C89939BD}"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FD208A18-5AD6-482D-9810-45B31339FA8B}">
      <dgm:prSet/>
      <dgm:spPr/>
      <dgm:t>
        <a:bodyPr/>
        <a:lstStyle/>
        <a:p>
          <a:r>
            <a:rPr lang="en-US" b="1" dirty="0">
              <a:solidFill>
                <a:schemeClr val="tx1"/>
              </a:solidFill>
            </a:rPr>
            <a:t>Conference of States Parties</a:t>
          </a:r>
          <a:endParaRPr lang="en-US" dirty="0">
            <a:solidFill>
              <a:schemeClr val="tx1"/>
            </a:solidFill>
          </a:endParaRPr>
        </a:p>
      </dgm:t>
    </dgm:pt>
    <dgm:pt modelId="{22CDDC1F-E674-4F2A-A4C4-B64B0E40AD17}" type="parTrans" cxnId="{0B3DDABD-5BDA-4A9D-93AD-F6E1D6C89110}">
      <dgm:prSet/>
      <dgm:spPr/>
      <dgm:t>
        <a:bodyPr/>
        <a:lstStyle/>
        <a:p>
          <a:endParaRPr lang="en-US"/>
        </a:p>
      </dgm:t>
    </dgm:pt>
    <dgm:pt modelId="{16FBE777-71F5-4A7C-9537-1A5B59BE982F}" type="sibTrans" cxnId="{0B3DDABD-5BDA-4A9D-93AD-F6E1D6C89110}">
      <dgm:prSet/>
      <dgm:spPr/>
      <dgm:t>
        <a:bodyPr/>
        <a:lstStyle/>
        <a:p>
          <a:endParaRPr lang="en-US"/>
        </a:p>
      </dgm:t>
    </dgm:pt>
    <dgm:pt modelId="{271D6665-B3CA-4CB6-A0D6-A9EEF6856B82}">
      <dgm:prSet/>
      <dgm:spPr/>
      <dgm:t>
        <a:bodyPr/>
        <a:lstStyle/>
        <a:p>
          <a:r>
            <a:rPr lang="en-US"/>
            <a:t>Meets in order to consider any matter with regard to the implementation of the Convention (biennially or upon decision by the Conference)</a:t>
          </a:r>
        </a:p>
      </dgm:t>
    </dgm:pt>
    <dgm:pt modelId="{A093ABD3-D257-4864-9793-1295D3CF0513}" type="parTrans" cxnId="{2875580F-4F34-4EE6-8EF3-FFA21BFBF722}">
      <dgm:prSet/>
      <dgm:spPr/>
      <dgm:t>
        <a:bodyPr/>
        <a:lstStyle/>
        <a:p>
          <a:endParaRPr lang="en-US"/>
        </a:p>
      </dgm:t>
    </dgm:pt>
    <dgm:pt modelId="{898F7488-5B4E-4EB6-9011-54F8020BD293}" type="sibTrans" cxnId="{2875580F-4F34-4EE6-8EF3-FFA21BFBF722}">
      <dgm:prSet/>
      <dgm:spPr/>
      <dgm:t>
        <a:bodyPr/>
        <a:lstStyle/>
        <a:p>
          <a:endParaRPr lang="en-US"/>
        </a:p>
      </dgm:t>
    </dgm:pt>
    <dgm:pt modelId="{BF872418-E882-4C6C-9B1B-960BA14A4AAD}">
      <dgm:prSet/>
      <dgm:spPr/>
      <dgm:t>
        <a:bodyPr/>
        <a:lstStyle/>
        <a:p>
          <a:r>
            <a:rPr lang="en-US" b="1" dirty="0">
              <a:solidFill>
                <a:schemeClr val="tx1"/>
              </a:solidFill>
            </a:rPr>
            <a:t>Committee on the Rights of Persons with Disabilities</a:t>
          </a:r>
          <a:r>
            <a:rPr lang="en-US" dirty="0">
              <a:solidFill>
                <a:schemeClr val="tx1"/>
              </a:solidFill>
            </a:rPr>
            <a:t> </a:t>
          </a:r>
        </a:p>
      </dgm:t>
    </dgm:pt>
    <dgm:pt modelId="{26AA6268-E3BE-4661-89DB-4847D87A85EB}" type="parTrans" cxnId="{79E32750-6B97-440C-8AAD-4676A23B8FA3}">
      <dgm:prSet/>
      <dgm:spPr/>
      <dgm:t>
        <a:bodyPr/>
        <a:lstStyle/>
        <a:p>
          <a:endParaRPr lang="en-US"/>
        </a:p>
      </dgm:t>
    </dgm:pt>
    <dgm:pt modelId="{6A5D2F61-1EAD-43FE-9162-7FED89809DB0}" type="sibTrans" cxnId="{79E32750-6B97-440C-8AAD-4676A23B8FA3}">
      <dgm:prSet/>
      <dgm:spPr/>
      <dgm:t>
        <a:bodyPr/>
        <a:lstStyle/>
        <a:p>
          <a:endParaRPr lang="en-US"/>
        </a:p>
      </dgm:t>
    </dgm:pt>
    <dgm:pt modelId="{3EB9E3A3-7211-46D0-953B-528137C62C6A}">
      <dgm:prSet/>
      <dgm:spPr/>
      <dgm:t>
        <a:bodyPr/>
        <a:lstStyle/>
        <a:p>
          <a:r>
            <a:rPr lang="en-US"/>
            <a:t>a body of independent experts serving in their personal capacity </a:t>
          </a:r>
        </a:p>
      </dgm:t>
    </dgm:pt>
    <dgm:pt modelId="{96C530B8-24C8-4CDC-A9E4-03E4392F1711}" type="parTrans" cxnId="{E88A648E-1059-4E2D-804F-C02F17AC975C}">
      <dgm:prSet/>
      <dgm:spPr/>
      <dgm:t>
        <a:bodyPr/>
        <a:lstStyle/>
        <a:p>
          <a:endParaRPr lang="en-US"/>
        </a:p>
      </dgm:t>
    </dgm:pt>
    <dgm:pt modelId="{88C2DA65-F22F-4708-9A7B-9DA5513E7799}" type="sibTrans" cxnId="{E88A648E-1059-4E2D-804F-C02F17AC975C}">
      <dgm:prSet/>
      <dgm:spPr/>
      <dgm:t>
        <a:bodyPr/>
        <a:lstStyle/>
        <a:p>
          <a:endParaRPr lang="en-US"/>
        </a:p>
      </dgm:t>
    </dgm:pt>
    <dgm:pt modelId="{A0CBB28A-793D-41B3-8B73-CF0132025CFA}">
      <dgm:prSet/>
      <dgm:spPr/>
      <dgm:t>
        <a:bodyPr/>
        <a:lstStyle/>
        <a:p>
          <a:r>
            <a:rPr lang="en-US"/>
            <a:t>tasked with reviewing States’ implementation of the Convention  </a:t>
          </a:r>
        </a:p>
      </dgm:t>
    </dgm:pt>
    <dgm:pt modelId="{009D7A46-2EFE-4368-A3FD-5A2E3D842D7D}" type="parTrans" cxnId="{CF6F7EAD-F672-43D0-9553-F8BC97E921CD}">
      <dgm:prSet/>
      <dgm:spPr/>
      <dgm:t>
        <a:bodyPr/>
        <a:lstStyle/>
        <a:p>
          <a:endParaRPr lang="en-US"/>
        </a:p>
      </dgm:t>
    </dgm:pt>
    <dgm:pt modelId="{68FB94BF-0966-4983-B0BE-F6AAE50A9026}" type="sibTrans" cxnId="{CF6F7EAD-F672-43D0-9553-F8BC97E921CD}">
      <dgm:prSet/>
      <dgm:spPr/>
      <dgm:t>
        <a:bodyPr/>
        <a:lstStyle/>
        <a:p>
          <a:endParaRPr lang="en-US"/>
        </a:p>
      </dgm:t>
    </dgm:pt>
    <dgm:pt modelId="{12EB882E-F54D-47CB-AD2D-A2CBA54016CC}">
      <dgm:prSet/>
      <dgm:spPr/>
      <dgm:t>
        <a:bodyPr/>
        <a:lstStyle/>
        <a:p>
          <a:r>
            <a:rPr lang="en-US"/>
            <a:t>initially comprises 12 independent experts; rises to 18 members after an additional 60 ratifications or accessions to the Convention </a:t>
          </a:r>
        </a:p>
      </dgm:t>
    </dgm:pt>
    <dgm:pt modelId="{854CCD25-D70D-434A-9E61-979175E946BD}" type="parTrans" cxnId="{31B45DD6-0DB8-461E-9493-0A1805E943BB}">
      <dgm:prSet/>
      <dgm:spPr/>
      <dgm:t>
        <a:bodyPr/>
        <a:lstStyle/>
        <a:p>
          <a:endParaRPr lang="en-US"/>
        </a:p>
      </dgm:t>
    </dgm:pt>
    <dgm:pt modelId="{71C8B6FE-8C7E-4E8D-810E-390D213CDD0C}" type="sibTrans" cxnId="{31B45DD6-0DB8-461E-9493-0A1805E943BB}">
      <dgm:prSet/>
      <dgm:spPr/>
      <dgm:t>
        <a:bodyPr/>
        <a:lstStyle/>
        <a:p>
          <a:endParaRPr lang="en-US"/>
        </a:p>
      </dgm:t>
    </dgm:pt>
    <dgm:pt modelId="{40A2D692-CE72-49BA-8929-EB62F0E975BC}">
      <dgm:prSet/>
      <dgm:spPr/>
      <dgm:t>
        <a:bodyPr/>
        <a:lstStyle/>
        <a:p>
          <a:r>
            <a:rPr lang="en-US" b="1" dirty="0">
              <a:solidFill>
                <a:schemeClr val="tx1"/>
              </a:solidFill>
            </a:rPr>
            <a:t>Optional Protocol to the CRPD </a:t>
          </a:r>
          <a:endParaRPr lang="en-US" dirty="0">
            <a:solidFill>
              <a:schemeClr val="tx1"/>
            </a:solidFill>
          </a:endParaRPr>
        </a:p>
      </dgm:t>
    </dgm:pt>
    <dgm:pt modelId="{5FD5AE07-10DB-4624-9C94-5C4593A2963A}" type="parTrans" cxnId="{E9F420C8-34E9-4D1A-BCD9-B0A4DE3EC6C2}">
      <dgm:prSet/>
      <dgm:spPr/>
      <dgm:t>
        <a:bodyPr/>
        <a:lstStyle/>
        <a:p>
          <a:endParaRPr lang="en-US"/>
        </a:p>
      </dgm:t>
    </dgm:pt>
    <dgm:pt modelId="{F22D0921-E4D7-4746-A924-1CE1415A9ED9}" type="sibTrans" cxnId="{E9F420C8-34E9-4D1A-BCD9-B0A4DE3EC6C2}">
      <dgm:prSet/>
      <dgm:spPr/>
      <dgm:t>
        <a:bodyPr/>
        <a:lstStyle/>
        <a:p>
          <a:endParaRPr lang="en-US"/>
        </a:p>
      </dgm:t>
    </dgm:pt>
    <dgm:pt modelId="{1A789CA2-B3F0-4A34-AC9F-18A80C161CF0}">
      <dgm:prSet/>
      <dgm:spPr/>
      <dgm:t>
        <a:bodyPr/>
        <a:lstStyle/>
        <a:p>
          <a:r>
            <a:rPr lang="en-US"/>
            <a:t>A legally binding treaty separate from the CRPD that States may opt into in order to grant the CRPD Committee additional mandates:</a:t>
          </a:r>
        </a:p>
      </dgm:t>
    </dgm:pt>
    <dgm:pt modelId="{F3CEBCB7-285E-4721-8709-067EF6EC9CC6}" type="parTrans" cxnId="{CD516B04-6E67-4227-8F34-8D0D644AB8A4}">
      <dgm:prSet/>
      <dgm:spPr/>
      <dgm:t>
        <a:bodyPr/>
        <a:lstStyle/>
        <a:p>
          <a:endParaRPr lang="en-US"/>
        </a:p>
      </dgm:t>
    </dgm:pt>
    <dgm:pt modelId="{FCD6E596-9D3B-449A-86D7-A95E369A683E}" type="sibTrans" cxnId="{CD516B04-6E67-4227-8F34-8D0D644AB8A4}">
      <dgm:prSet/>
      <dgm:spPr/>
      <dgm:t>
        <a:bodyPr/>
        <a:lstStyle/>
        <a:p>
          <a:endParaRPr lang="en-US"/>
        </a:p>
      </dgm:t>
    </dgm:pt>
    <dgm:pt modelId="{449BF3DE-ADA2-44E2-9244-5AC6B2537454}">
      <dgm:prSet/>
      <dgm:spPr/>
      <dgm:t>
        <a:bodyPr/>
        <a:lstStyle/>
        <a:p>
          <a:r>
            <a:rPr lang="en-US"/>
            <a:t>1) Review of individual/group communications alleging violations of the CRPD and resulting in Committee recommendations to a State; </a:t>
          </a:r>
        </a:p>
      </dgm:t>
    </dgm:pt>
    <dgm:pt modelId="{97A47A01-81A6-468B-A50A-6F4CBE7AF748}" type="parTrans" cxnId="{D162A5A0-9018-4FB8-9F3B-4F090462B8F2}">
      <dgm:prSet/>
      <dgm:spPr/>
      <dgm:t>
        <a:bodyPr/>
        <a:lstStyle/>
        <a:p>
          <a:endParaRPr lang="en-US"/>
        </a:p>
      </dgm:t>
    </dgm:pt>
    <dgm:pt modelId="{5B12B6F9-2850-4B1A-9FE3-C26A64DBB111}" type="sibTrans" cxnId="{D162A5A0-9018-4FB8-9F3B-4F090462B8F2}">
      <dgm:prSet/>
      <dgm:spPr/>
      <dgm:t>
        <a:bodyPr/>
        <a:lstStyle/>
        <a:p>
          <a:endParaRPr lang="en-US"/>
        </a:p>
      </dgm:t>
    </dgm:pt>
    <dgm:pt modelId="{516CA419-4F94-4034-B066-08DDFBB80B66}">
      <dgm:prSet/>
      <dgm:spPr/>
      <dgm:t>
        <a:bodyPr/>
        <a:lstStyle/>
        <a:p>
          <a:r>
            <a:rPr lang="en-US"/>
            <a:t>2) Procedure of inquiry allowing the CRPD Committee to review grave and systemic violations of the CRPD in a particular country</a:t>
          </a:r>
        </a:p>
      </dgm:t>
    </dgm:pt>
    <dgm:pt modelId="{6791F30E-79DC-4F4C-8995-7E0E5D47D01E}" type="parTrans" cxnId="{CD95847E-41AB-4E52-AFC2-18FE6B8EB3A2}">
      <dgm:prSet/>
      <dgm:spPr/>
      <dgm:t>
        <a:bodyPr/>
        <a:lstStyle/>
        <a:p>
          <a:endParaRPr lang="en-US"/>
        </a:p>
      </dgm:t>
    </dgm:pt>
    <dgm:pt modelId="{B9E23BF6-DD00-427F-94A8-E4E195EE38C2}" type="sibTrans" cxnId="{CD95847E-41AB-4E52-AFC2-18FE6B8EB3A2}">
      <dgm:prSet/>
      <dgm:spPr/>
      <dgm:t>
        <a:bodyPr/>
        <a:lstStyle/>
        <a:p>
          <a:endParaRPr lang="en-US"/>
        </a:p>
      </dgm:t>
    </dgm:pt>
    <dgm:pt modelId="{E2CD7E68-9234-4C22-8325-FEEF1539E9D6}" type="pres">
      <dgm:prSet presAssocID="{B3C1CDB7-6CD8-46ED-B6C6-51E5C89939BD}" presName="linear" presStyleCnt="0">
        <dgm:presLayoutVars>
          <dgm:animLvl val="lvl"/>
          <dgm:resizeHandles val="exact"/>
        </dgm:presLayoutVars>
      </dgm:prSet>
      <dgm:spPr/>
    </dgm:pt>
    <dgm:pt modelId="{70A0CCD7-8BF3-465D-9F35-75FD346486F5}" type="pres">
      <dgm:prSet presAssocID="{FD208A18-5AD6-482D-9810-45B31339FA8B}" presName="parentText" presStyleLbl="node1" presStyleIdx="0" presStyleCnt="3">
        <dgm:presLayoutVars>
          <dgm:chMax val="0"/>
          <dgm:bulletEnabled val="1"/>
        </dgm:presLayoutVars>
      </dgm:prSet>
      <dgm:spPr/>
    </dgm:pt>
    <dgm:pt modelId="{F1B41632-7169-473E-AF85-21EC6578A699}" type="pres">
      <dgm:prSet presAssocID="{FD208A18-5AD6-482D-9810-45B31339FA8B}" presName="childText" presStyleLbl="revTx" presStyleIdx="0" presStyleCnt="3">
        <dgm:presLayoutVars>
          <dgm:bulletEnabled val="1"/>
        </dgm:presLayoutVars>
      </dgm:prSet>
      <dgm:spPr/>
    </dgm:pt>
    <dgm:pt modelId="{6B71F9D8-D817-4533-82CF-1580BDCA2A1E}" type="pres">
      <dgm:prSet presAssocID="{BF872418-E882-4C6C-9B1B-960BA14A4AAD}" presName="parentText" presStyleLbl="node1" presStyleIdx="1" presStyleCnt="3">
        <dgm:presLayoutVars>
          <dgm:chMax val="0"/>
          <dgm:bulletEnabled val="1"/>
        </dgm:presLayoutVars>
      </dgm:prSet>
      <dgm:spPr/>
    </dgm:pt>
    <dgm:pt modelId="{3D911C97-6030-4740-9371-60A03A9A84E4}" type="pres">
      <dgm:prSet presAssocID="{BF872418-E882-4C6C-9B1B-960BA14A4AAD}" presName="childText" presStyleLbl="revTx" presStyleIdx="1" presStyleCnt="3">
        <dgm:presLayoutVars>
          <dgm:bulletEnabled val="1"/>
        </dgm:presLayoutVars>
      </dgm:prSet>
      <dgm:spPr/>
    </dgm:pt>
    <dgm:pt modelId="{C11DDDCD-8808-47A0-8409-875416E3722F}" type="pres">
      <dgm:prSet presAssocID="{40A2D692-CE72-49BA-8929-EB62F0E975BC}" presName="parentText" presStyleLbl="node1" presStyleIdx="2" presStyleCnt="3">
        <dgm:presLayoutVars>
          <dgm:chMax val="0"/>
          <dgm:bulletEnabled val="1"/>
        </dgm:presLayoutVars>
      </dgm:prSet>
      <dgm:spPr/>
    </dgm:pt>
    <dgm:pt modelId="{20B96B3A-5D80-4573-B2B7-8DE4F7028C0E}" type="pres">
      <dgm:prSet presAssocID="{40A2D692-CE72-49BA-8929-EB62F0E975BC}" presName="childText" presStyleLbl="revTx" presStyleIdx="2" presStyleCnt="3">
        <dgm:presLayoutVars>
          <dgm:bulletEnabled val="1"/>
        </dgm:presLayoutVars>
      </dgm:prSet>
      <dgm:spPr/>
    </dgm:pt>
  </dgm:ptLst>
  <dgm:cxnLst>
    <dgm:cxn modelId="{CD516B04-6E67-4227-8F34-8D0D644AB8A4}" srcId="{40A2D692-CE72-49BA-8929-EB62F0E975BC}" destId="{1A789CA2-B3F0-4A34-AC9F-18A80C161CF0}" srcOrd="0" destOrd="0" parTransId="{F3CEBCB7-285E-4721-8709-067EF6EC9CC6}" sibTransId="{FCD6E596-9D3B-449A-86D7-A95E369A683E}"/>
    <dgm:cxn modelId="{A19D8209-8195-412B-88EC-316E0B5F1F88}" type="presOf" srcId="{40A2D692-CE72-49BA-8929-EB62F0E975BC}" destId="{C11DDDCD-8808-47A0-8409-875416E3722F}" srcOrd="0" destOrd="0" presId="urn:microsoft.com/office/officeart/2005/8/layout/vList2"/>
    <dgm:cxn modelId="{2875580F-4F34-4EE6-8EF3-FFA21BFBF722}" srcId="{FD208A18-5AD6-482D-9810-45B31339FA8B}" destId="{271D6665-B3CA-4CB6-A0D6-A9EEF6856B82}" srcOrd="0" destOrd="0" parTransId="{A093ABD3-D257-4864-9793-1295D3CF0513}" sibTransId="{898F7488-5B4E-4EB6-9011-54F8020BD293}"/>
    <dgm:cxn modelId="{F2E1981C-66CD-4EDF-8A5F-AB6AE543D404}" type="presOf" srcId="{BF872418-E882-4C6C-9B1B-960BA14A4AAD}" destId="{6B71F9D8-D817-4533-82CF-1580BDCA2A1E}" srcOrd="0" destOrd="0" presId="urn:microsoft.com/office/officeart/2005/8/layout/vList2"/>
    <dgm:cxn modelId="{AEDCA321-01A3-4E88-A9E5-0A373B460706}" type="presOf" srcId="{1A789CA2-B3F0-4A34-AC9F-18A80C161CF0}" destId="{20B96B3A-5D80-4573-B2B7-8DE4F7028C0E}" srcOrd="0" destOrd="0" presId="urn:microsoft.com/office/officeart/2005/8/layout/vList2"/>
    <dgm:cxn modelId="{1848162B-12AE-4AF0-9C28-BC3FB59055FF}" type="presOf" srcId="{12EB882E-F54D-47CB-AD2D-A2CBA54016CC}" destId="{3D911C97-6030-4740-9371-60A03A9A84E4}" srcOrd="0" destOrd="2" presId="urn:microsoft.com/office/officeart/2005/8/layout/vList2"/>
    <dgm:cxn modelId="{522F492D-9E6E-4354-B0A9-AE5D5770B166}" type="presOf" srcId="{B3C1CDB7-6CD8-46ED-B6C6-51E5C89939BD}" destId="{E2CD7E68-9234-4C22-8325-FEEF1539E9D6}" srcOrd="0" destOrd="0" presId="urn:microsoft.com/office/officeart/2005/8/layout/vList2"/>
    <dgm:cxn modelId="{2A78A939-1BD6-4A58-8EF2-E7D2EF56C3CD}" type="presOf" srcId="{FD208A18-5AD6-482D-9810-45B31339FA8B}" destId="{70A0CCD7-8BF3-465D-9F35-75FD346486F5}" srcOrd="0" destOrd="0" presId="urn:microsoft.com/office/officeart/2005/8/layout/vList2"/>
    <dgm:cxn modelId="{70C86247-4C86-4A02-95F6-A8D194CD11CA}" type="presOf" srcId="{449BF3DE-ADA2-44E2-9244-5AC6B2537454}" destId="{20B96B3A-5D80-4573-B2B7-8DE4F7028C0E}" srcOrd="0" destOrd="1" presId="urn:microsoft.com/office/officeart/2005/8/layout/vList2"/>
    <dgm:cxn modelId="{79E32750-6B97-440C-8AAD-4676A23B8FA3}" srcId="{B3C1CDB7-6CD8-46ED-B6C6-51E5C89939BD}" destId="{BF872418-E882-4C6C-9B1B-960BA14A4AAD}" srcOrd="1" destOrd="0" parTransId="{26AA6268-E3BE-4661-89DB-4847D87A85EB}" sibTransId="{6A5D2F61-1EAD-43FE-9162-7FED89809DB0}"/>
    <dgm:cxn modelId="{CD95847E-41AB-4E52-AFC2-18FE6B8EB3A2}" srcId="{1A789CA2-B3F0-4A34-AC9F-18A80C161CF0}" destId="{516CA419-4F94-4034-B066-08DDFBB80B66}" srcOrd="1" destOrd="0" parTransId="{6791F30E-79DC-4F4C-8995-7E0E5D47D01E}" sibTransId="{B9E23BF6-DD00-427F-94A8-E4E195EE38C2}"/>
    <dgm:cxn modelId="{C070C28B-FDA1-4FC2-B0C0-563850B0B1A0}" type="presOf" srcId="{516CA419-4F94-4034-B066-08DDFBB80B66}" destId="{20B96B3A-5D80-4573-B2B7-8DE4F7028C0E}" srcOrd="0" destOrd="2" presId="urn:microsoft.com/office/officeart/2005/8/layout/vList2"/>
    <dgm:cxn modelId="{E88A648E-1059-4E2D-804F-C02F17AC975C}" srcId="{BF872418-E882-4C6C-9B1B-960BA14A4AAD}" destId="{3EB9E3A3-7211-46D0-953B-528137C62C6A}" srcOrd="0" destOrd="0" parTransId="{96C530B8-24C8-4CDC-A9E4-03E4392F1711}" sibTransId="{88C2DA65-F22F-4708-9A7B-9DA5513E7799}"/>
    <dgm:cxn modelId="{5493E28F-DCBC-460D-990D-91C1A3BF6368}" type="presOf" srcId="{3EB9E3A3-7211-46D0-953B-528137C62C6A}" destId="{3D911C97-6030-4740-9371-60A03A9A84E4}" srcOrd="0" destOrd="0" presId="urn:microsoft.com/office/officeart/2005/8/layout/vList2"/>
    <dgm:cxn modelId="{F83DA39E-A430-4B60-B420-785489CE9D28}" type="presOf" srcId="{A0CBB28A-793D-41B3-8B73-CF0132025CFA}" destId="{3D911C97-6030-4740-9371-60A03A9A84E4}" srcOrd="0" destOrd="1" presId="urn:microsoft.com/office/officeart/2005/8/layout/vList2"/>
    <dgm:cxn modelId="{D162A5A0-9018-4FB8-9F3B-4F090462B8F2}" srcId="{1A789CA2-B3F0-4A34-AC9F-18A80C161CF0}" destId="{449BF3DE-ADA2-44E2-9244-5AC6B2537454}" srcOrd="0" destOrd="0" parTransId="{97A47A01-81A6-468B-A50A-6F4CBE7AF748}" sibTransId="{5B12B6F9-2850-4B1A-9FE3-C26A64DBB111}"/>
    <dgm:cxn modelId="{CF6F7EAD-F672-43D0-9553-F8BC97E921CD}" srcId="{BF872418-E882-4C6C-9B1B-960BA14A4AAD}" destId="{A0CBB28A-793D-41B3-8B73-CF0132025CFA}" srcOrd="1" destOrd="0" parTransId="{009D7A46-2EFE-4368-A3FD-5A2E3D842D7D}" sibTransId="{68FB94BF-0966-4983-B0BE-F6AAE50A9026}"/>
    <dgm:cxn modelId="{0B3DDABD-5BDA-4A9D-93AD-F6E1D6C89110}" srcId="{B3C1CDB7-6CD8-46ED-B6C6-51E5C89939BD}" destId="{FD208A18-5AD6-482D-9810-45B31339FA8B}" srcOrd="0" destOrd="0" parTransId="{22CDDC1F-E674-4F2A-A4C4-B64B0E40AD17}" sibTransId="{16FBE777-71F5-4A7C-9537-1A5B59BE982F}"/>
    <dgm:cxn modelId="{52A2DCBD-0208-4282-A8F2-0D3A8ED8D3A6}" type="presOf" srcId="{271D6665-B3CA-4CB6-A0D6-A9EEF6856B82}" destId="{F1B41632-7169-473E-AF85-21EC6578A699}" srcOrd="0" destOrd="0" presId="urn:microsoft.com/office/officeart/2005/8/layout/vList2"/>
    <dgm:cxn modelId="{E9F420C8-34E9-4D1A-BCD9-B0A4DE3EC6C2}" srcId="{B3C1CDB7-6CD8-46ED-B6C6-51E5C89939BD}" destId="{40A2D692-CE72-49BA-8929-EB62F0E975BC}" srcOrd="2" destOrd="0" parTransId="{5FD5AE07-10DB-4624-9C94-5C4593A2963A}" sibTransId="{F22D0921-E4D7-4746-A924-1CE1415A9ED9}"/>
    <dgm:cxn modelId="{31B45DD6-0DB8-461E-9493-0A1805E943BB}" srcId="{BF872418-E882-4C6C-9B1B-960BA14A4AAD}" destId="{12EB882E-F54D-47CB-AD2D-A2CBA54016CC}" srcOrd="2" destOrd="0" parTransId="{854CCD25-D70D-434A-9E61-979175E946BD}" sibTransId="{71C8B6FE-8C7E-4E8D-810E-390D213CDD0C}"/>
    <dgm:cxn modelId="{DFAD1BAB-7DC4-4935-83D8-12B679859671}" type="presParOf" srcId="{E2CD7E68-9234-4C22-8325-FEEF1539E9D6}" destId="{70A0CCD7-8BF3-465D-9F35-75FD346486F5}" srcOrd="0" destOrd="0" presId="urn:microsoft.com/office/officeart/2005/8/layout/vList2"/>
    <dgm:cxn modelId="{51959233-A1E1-4AEE-BFB5-07209F0EE3B3}" type="presParOf" srcId="{E2CD7E68-9234-4C22-8325-FEEF1539E9D6}" destId="{F1B41632-7169-473E-AF85-21EC6578A699}" srcOrd="1" destOrd="0" presId="urn:microsoft.com/office/officeart/2005/8/layout/vList2"/>
    <dgm:cxn modelId="{DFD6D1FA-059D-4D4A-B6B7-EDE349A5B2FB}" type="presParOf" srcId="{E2CD7E68-9234-4C22-8325-FEEF1539E9D6}" destId="{6B71F9D8-D817-4533-82CF-1580BDCA2A1E}" srcOrd="2" destOrd="0" presId="urn:microsoft.com/office/officeart/2005/8/layout/vList2"/>
    <dgm:cxn modelId="{569EE19E-DC79-46F0-998B-06EF37B0D0BE}" type="presParOf" srcId="{E2CD7E68-9234-4C22-8325-FEEF1539E9D6}" destId="{3D911C97-6030-4740-9371-60A03A9A84E4}" srcOrd="3" destOrd="0" presId="urn:microsoft.com/office/officeart/2005/8/layout/vList2"/>
    <dgm:cxn modelId="{C15B76E9-FD19-48BB-BF5D-FE365D405BE1}" type="presParOf" srcId="{E2CD7E68-9234-4C22-8325-FEEF1539E9D6}" destId="{C11DDDCD-8808-47A0-8409-875416E3722F}" srcOrd="4" destOrd="0" presId="urn:microsoft.com/office/officeart/2005/8/layout/vList2"/>
    <dgm:cxn modelId="{47AB910D-AA83-4FAD-AE3F-27DB0B4DC5CF}" type="presParOf" srcId="{E2CD7E68-9234-4C22-8325-FEEF1539E9D6}" destId="{20B96B3A-5D80-4573-B2B7-8DE4F7028C0E}"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61D7E9-02B2-449A-8883-66B4C1A7228D}"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33D57425-E2D9-497B-B65A-6D4FAECBDEAF}">
      <dgm:prSet custT="1"/>
      <dgm:spPr/>
      <dgm:t>
        <a:bodyPr/>
        <a:lstStyle/>
        <a:p>
          <a:r>
            <a:rPr lang="en-US" sz="2400" dirty="0"/>
            <a:t>National focal points &amp; coordination mechanisms within government</a:t>
          </a:r>
        </a:p>
        <a:p>
          <a:r>
            <a:rPr lang="en-US" sz="1000" dirty="0"/>
            <a:t>Implementation focal point in government</a:t>
          </a:r>
        </a:p>
        <a:p>
          <a:r>
            <a:rPr lang="en-US" sz="1000" dirty="0"/>
            <a:t>Coordination focal point</a:t>
          </a:r>
        </a:p>
      </dgm:t>
    </dgm:pt>
    <dgm:pt modelId="{02D4B0EC-13CC-41E6-BAE8-6C8B5F4227F7}" type="parTrans" cxnId="{1D1F66DE-5375-4157-9561-9B6DF9D429C4}">
      <dgm:prSet/>
      <dgm:spPr/>
      <dgm:t>
        <a:bodyPr/>
        <a:lstStyle/>
        <a:p>
          <a:endParaRPr lang="en-US"/>
        </a:p>
      </dgm:t>
    </dgm:pt>
    <dgm:pt modelId="{0EBC001E-9285-4682-ABDF-79B46C356154}" type="sibTrans" cxnId="{1D1F66DE-5375-4157-9561-9B6DF9D429C4}">
      <dgm:prSet/>
      <dgm:spPr/>
      <dgm:t>
        <a:bodyPr/>
        <a:lstStyle/>
        <a:p>
          <a:endParaRPr lang="en-US"/>
        </a:p>
      </dgm:t>
    </dgm:pt>
    <dgm:pt modelId="{5924A33D-1646-459F-9405-8145989B43F9}">
      <dgm:prSet/>
      <dgm:spPr/>
      <dgm:t>
        <a:bodyPr/>
        <a:lstStyle/>
        <a:p>
          <a:endParaRPr lang="en-US" dirty="0"/>
        </a:p>
      </dgm:t>
    </dgm:pt>
    <dgm:pt modelId="{7BEE6A63-2CCF-48B9-8276-5376341E9BD7}" type="parTrans" cxnId="{16044F4E-12D0-4829-B2CD-FFDD8B1ECA47}">
      <dgm:prSet/>
      <dgm:spPr/>
      <dgm:t>
        <a:bodyPr/>
        <a:lstStyle/>
        <a:p>
          <a:endParaRPr lang="en-US"/>
        </a:p>
      </dgm:t>
    </dgm:pt>
    <dgm:pt modelId="{039B49D0-8725-4CF0-8F2C-DF8BB92BF4FC}" type="sibTrans" cxnId="{16044F4E-12D0-4829-B2CD-FFDD8B1ECA47}">
      <dgm:prSet/>
      <dgm:spPr/>
      <dgm:t>
        <a:bodyPr/>
        <a:lstStyle/>
        <a:p>
          <a:endParaRPr lang="en-US"/>
        </a:p>
      </dgm:t>
    </dgm:pt>
    <dgm:pt modelId="{86D839A7-5881-49C9-8504-E72C694FA9A4}">
      <dgm:prSet custT="1"/>
      <dgm:spPr/>
      <dgm:t>
        <a:bodyPr/>
        <a:lstStyle/>
        <a:p>
          <a:r>
            <a:rPr lang="en-US" sz="2400" dirty="0"/>
            <a:t>National Human Rights Institutions (NHRIs) play independent monitoring role</a:t>
          </a:r>
        </a:p>
      </dgm:t>
    </dgm:pt>
    <dgm:pt modelId="{BB49C80E-5A7C-4891-AEB3-975FEF7BF4C6}" type="parTrans" cxnId="{A161666D-D228-4508-81D3-6311460E8B00}">
      <dgm:prSet/>
      <dgm:spPr/>
      <dgm:t>
        <a:bodyPr/>
        <a:lstStyle/>
        <a:p>
          <a:endParaRPr lang="en-US"/>
        </a:p>
      </dgm:t>
    </dgm:pt>
    <dgm:pt modelId="{7755814C-26F6-4C0D-8CE5-54231E136079}" type="sibTrans" cxnId="{A161666D-D228-4508-81D3-6311460E8B00}">
      <dgm:prSet/>
      <dgm:spPr/>
      <dgm:t>
        <a:bodyPr/>
        <a:lstStyle/>
        <a:p>
          <a:endParaRPr lang="en-US"/>
        </a:p>
      </dgm:t>
    </dgm:pt>
    <dgm:pt modelId="{76F525A7-CD16-481C-850B-9D2032CDEDC1}">
      <dgm:prSet custT="1"/>
      <dgm:spPr/>
      <dgm:t>
        <a:bodyPr/>
        <a:lstStyle/>
        <a:p>
          <a:r>
            <a:rPr lang="en-US" sz="2400" dirty="0"/>
            <a:t>Civil society plays monitoring role</a:t>
          </a:r>
        </a:p>
      </dgm:t>
    </dgm:pt>
    <dgm:pt modelId="{468CBD98-90BF-4B7F-8C1F-5FCDD5BFC406}" type="parTrans" cxnId="{7CC0B4FB-3A74-44CA-B91B-03958FC4BB0D}">
      <dgm:prSet/>
      <dgm:spPr/>
      <dgm:t>
        <a:bodyPr/>
        <a:lstStyle/>
        <a:p>
          <a:endParaRPr lang="en-US"/>
        </a:p>
      </dgm:t>
    </dgm:pt>
    <dgm:pt modelId="{6C473C17-B510-4714-8C78-37F900421CD5}" type="sibTrans" cxnId="{7CC0B4FB-3A74-44CA-B91B-03958FC4BB0D}">
      <dgm:prSet/>
      <dgm:spPr/>
      <dgm:t>
        <a:bodyPr/>
        <a:lstStyle/>
        <a:p>
          <a:endParaRPr lang="en-US"/>
        </a:p>
      </dgm:t>
    </dgm:pt>
    <dgm:pt modelId="{212DC698-3AC8-4A0A-B1F6-BE8A8D9979DA}" type="pres">
      <dgm:prSet presAssocID="{5461D7E9-02B2-449A-8883-66B4C1A7228D}" presName="linear" presStyleCnt="0">
        <dgm:presLayoutVars>
          <dgm:animLvl val="lvl"/>
          <dgm:resizeHandles val="exact"/>
        </dgm:presLayoutVars>
      </dgm:prSet>
      <dgm:spPr/>
    </dgm:pt>
    <dgm:pt modelId="{4D587BCA-B4DF-494A-A767-26AAFBCFC136}" type="pres">
      <dgm:prSet presAssocID="{33D57425-E2D9-497B-B65A-6D4FAECBDEAF}" presName="parentText" presStyleLbl="node1" presStyleIdx="0" presStyleCnt="3">
        <dgm:presLayoutVars>
          <dgm:chMax val="0"/>
          <dgm:bulletEnabled val="1"/>
        </dgm:presLayoutVars>
      </dgm:prSet>
      <dgm:spPr/>
    </dgm:pt>
    <dgm:pt modelId="{20596D12-F7F0-4778-B4DD-40AD9B51BBFA}" type="pres">
      <dgm:prSet presAssocID="{33D57425-E2D9-497B-B65A-6D4FAECBDEAF}" presName="childText" presStyleLbl="revTx" presStyleIdx="0" presStyleCnt="1">
        <dgm:presLayoutVars>
          <dgm:bulletEnabled val="1"/>
        </dgm:presLayoutVars>
      </dgm:prSet>
      <dgm:spPr/>
    </dgm:pt>
    <dgm:pt modelId="{A1892401-92C0-4CFA-B0FE-E4DEDA182F89}" type="pres">
      <dgm:prSet presAssocID="{86D839A7-5881-49C9-8504-E72C694FA9A4}" presName="parentText" presStyleLbl="node1" presStyleIdx="1" presStyleCnt="3">
        <dgm:presLayoutVars>
          <dgm:chMax val="0"/>
          <dgm:bulletEnabled val="1"/>
        </dgm:presLayoutVars>
      </dgm:prSet>
      <dgm:spPr/>
    </dgm:pt>
    <dgm:pt modelId="{095565CB-1E08-4A07-BE36-1184D62D9235}" type="pres">
      <dgm:prSet presAssocID="{7755814C-26F6-4C0D-8CE5-54231E136079}" presName="spacer" presStyleCnt="0"/>
      <dgm:spPr/>
    </dgm:pt>
    <dgm:pt modelId="{817AD001-5B93-4073-A1BF-BF9915954585}" type="pres">
      <dgm:prSet presAssocID="{76F525A7-CD16-481C-850B-9D2032CDEDC1}" presName="parentText" presStyleLbl="node1" presStyleIdx="2" presStyleCnt="3">
        <dgm:presLayoutVars>
          <dgm:chMax val="0"/>
          <dgm:bulletEnabled val="1"/>
        </dgm:presLayoutVars>
      </dgm:prSet>
      <dgm:spPr/>
    </dgm:pt>
  </dgm:ptLst>
  <dgm:cxnLst>
    <dgm:cxn modelId="{5C8D8D0C-DB66-444F-BF03-FE2191FC5B71}" type="presOf" srcId="{76F525A7-CD16-481C-850B-9D2032CDEDC1}" destId="{817AD001-5B93-4073-A1BF-BF9915954585}" srcOrd="0" destOrd="0" presId="urn:microsoft.com/office/officeart/2005/8/layout/vList2"/>
    <dgm:cxn modelId="{997EDC32-DC08-422E-AA50-9ABF7FE5F951}" type="presOf" srcId="{86D839A7-5881-49C9-8504-E72C694FA9A4}" destId="{A1892401-92C0-4CFA-B0FE-E4DEDA182F89}" srcOrd="0" destOrd="0" presId="urn:microsoft.com/office/officeart/2005/8/layout/vList2"/>
    <dgm:cxn modelId="{A161666D-D228-4508-81D3-6311460E8B00}" srcId="{5461D7E9-02B2-449A-8883-66B4C1A7228D}" destId="{86D839A7-5881-49C9-8504-E72C694FA9A4}" srcOrd="1" destOrd="0" parTransId="{BB49C80E-5A7C-4891-AEB3-975FEF7BF4C6}" sibTransId="{7755814C-26F6-4C0D-8CE5-54231E136079}"/>
    <dgm:cxn modelId="{16044F4E-12D0-4829-B2CD-FFDD8B1ECA47}" srcId="{33D57425-E2D9-497B-B65A-6D4FAECBDEAF}" destId="{5924A33D-1646-459F-9405-8145989B43F9}" srcOrd="0" destOrd="0" parTransId="{7BEE6A63-2CCF-48B9-8276-5376341E9BD7}" sibTransId="{039B49D0-8725-4CF0-8F2C-DF8BB92BF4FC}"/>
    <dgm:cxn modelId="{5BDF906E-7176-487B-84F3-548CAD67082E}" type="presOf" srcId="{33D57425-E2D9-497B-B65A-6D4FAECBDEAF}" destId="{4D587BCA-B4DF-494A-A767-26AAFBCFC136}" srcOrd="0" destOrd="0" presId="urn:microsoft.com/office/officeart/2005/8/layout/vList2"/>
    <dgm:cxn modelId="{1D1F66DE-5375-4157-9561-9B6DF9D429C4}" srcId="{5461D7E9-02B2-449A-8883-66B4C1A7228D}" destId="{33D57425-E2D9-497B-B65A-6D4FAECBDEAF}" srcOrd="0" destOrd="0" parTransId="{02D4B0EC-13CC-41E6-BAE8-6C8B5F4227F7}" sibTransId="{0EBC001E-9285-4682-ABDF-79B46C356154}"/>
    <dgm:cxn modelId="{8F0B1AE4-8A97-4E7C-87B9-9A6C38E6ECDC}" type="presOf" srcId="{5461D7E9-02B2-449A-8883-66B4C1A7228D}" destId="{212DC698-3AC8-4A0A-B1F6-BE8A8D9979DA}" srcOrd="0" destOrd="0" presId="urn:microsoft.com/office/officeart/2005/8/layout/vList2"/>
    <dgm:cxn modelId="{200732E9-EF41-4680-A29D-1FE30C6F2AF7}" type="presOf" srcId="{5924A33D-1646-459F-9405-8145989B43F9}" destId="{20596D12-F7F0-4778-B4DD-40AD9B51BBFA}" srcOrd="0" destOrd="0" presId="urn:microsoft.com/office/officeart/2005/8/layout/vList2"/>
    <dgm:cxn modelId="{7CC0B4FB-3A74-44CA-B91B-03958FC4BB0D}" srcId="{5461D7E9-02B2-449A-8883-66B4C1A7228D}" destId="{76F525A7-CD16-481C-850B-9D2032CDEDC1}" srcOrd="2" destOrd="0" parTransId="{468CBD98-90BF-4B7F-8C1F-5FCDD5BFC406}" sibTransId="{6C473C17-B510-4714-8C78-37F900421CD5}"/>
    <dgm:cxn modelId="{6674F728-695B-4B89-8DC8-017BA145F407}" type="presParOf" srcId="{212DC698-3AC8-4A0A-B1F6-BE8A8D9979DA}" destId="{4D587BCA-B4DF-494A-A767-26AAFBCFC136}" srcOrd="0" destOrd="0" presId="urn:microsoft.com/office/officeart/2005/8/layout/vList2"/>
    <dgm:cxn modelId="{64576F78-0276-4DC0-AB6E-EB796A5B041A}" type="presParOf" srcId="{212DC698-3AC8-4A0A-B1F6-BE8A8D9979DA}" destId="{20596D12-F7F0-4778-B4DD-40AD9B51BBFA}" srcOrd="1" destOrd="0" presId="urn:microsoft.com/office/officeart/2005/8/layout/vList2"/>
    <dgm:cxn modelId="{9066B614-574C-4960-8C33-7744C711EE05}" type="presParOf" srcId="{212DC698-3AC8-4A0A-B1F6-BE8A8D9979DA}" destId="{A1892401-92C0-4CFA-B0FE-E4DEDA182F89}" srcOrd="2" destOrd="0" presId="urn:microsoft.com/office/officeart/2005/8/layout/vList2"/>
    <dgm:cxn modelId="{33F6B695-CD7F-4FB2-B7A2-1C8796BA2778}" type="presParOf" srcId="{212DC698-3AC8-4A0A-B1F6-BE8A8D9979DA}" destId="{095565CB-1E08-4A07-BE36-1184D62D9235}" srcOrd="3" destOrd="0" presId="urn:microsoft.com/office/officeart/2005/8/layout/vList2"/>
    <dgm:cxn modelId="{EF6BADAA-CA4D-43E2-9FFE-0341EE23CD0D}" type="presParOf" srcId="{212DC698-3AC8-4A0A-B1F6-BE8A8D9979DA}" destId="{817AD001-5B93-4073-A1BF-BF9915954585}"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919D8E-62BF-4E83-9706-3E555A4962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1B6E897-8282-4D82-943E-12C7BF05FE65}">
      <dgm:prSet/>
      <dgm:spPr/>
      <dgm:t>
        <a:bodyPr/>
        <a:lstStyle/>
        <a:p>
          <a:pPr>
            <a:lnSpc>
              <a:spcPct val="100000"/>
            </a:lnSpc>
          </a:pPr>
          <a:r>
            <a:rPr lang="en-US" dirty="0"/>
            <a:t>CRPD Committee receives report</a:t>
          </a:r>
        </a:p>
      </dgm:t>
    </dgm:pt>
    <dgm:pt modelId="{C868144C-447F-4185-956A-70DE6FA76326}" type="parTrans" cxnId="{4CD54F1C-8383-4A45-BA02-477131E65F74}">
      <dgm:prSet/>
      <dgm:spPr/>
      <dgm:t>
        <a:bodyPr/>
        <a:lstStyle/>
        <a:p>
          <a:endParaRPr lang="en-US"/>
        </a:p>
      </dgm:t>
    </dgm:pt>
    <dgm:pt modelId="{1F332D50-37CA-426F-9155-AAC7F4CB7140}" type="sibTrans" cxnId="{4CD54F1C-8383-4A45-BA02-477131E65F74}">
      <dgm:prSet/>
      <dgm:spPr/>
      <dgm:t>
        <a:bodyPr/>
        <a:lstStyle/>
        <a:p>
          <a:endParaRPr lang="en-US"/>
        </a:p>
      </dgm:t>
    </dgm:pt>
    <dgm:pt modelId="{34ADA1D1-118C-4F46-AA39-498980D30952}">
      <dgm:prSet/>
      <dgm:spPr/>
      <dgm:t>
        <a:bodyPr/>
        <a:lstStyle/>
        <a:p>
          <a:pPr>
            <a:lnSpc>
              <a:spcPct val="100000"/>
            </a:lnSpc>
          </a:pPr>
          <a:r>
            <a:rPr lang="en-US" dirty="0"/>
            <a:t>CRPD Committee reviews report</a:t>
          </a:r>
        </a:p>
      </dgm:t>
    </dgm:pt>
    <dgm:pt modelId="{E6B30854-9F7B-4635-9CF9-5DABF113546F}" type="parTrans" cxnId="{CEEAF870-29B6-4C82-AB07-6711FFA018D9}">
      <dgm:prSet/>
      <dgm:spPr/>
      <dgm:t>
        <a:bodyPr/>
        <a:lstStyle/>
        <a:p>
          <a:endParaRPr lang="en-US"/>
        </a:p>
      </dgm:t>
    </dgm:pt>
    <dgm:pt modelId="{F04DE13D-0EFC-4866-AC2C-028917279B2B}" type="sibTrans" cxnId="{CEEAF870-29B6-4C82-AB07-6711FFA018D9}">
      <dgm:prSet/>
      <dgm:spPr/>
      <dgm:t>
        <a:bodyPr/>
        <a:lstStyle/>
        <a:p>
          <a:endParaRPr lang="en-US"/>
        </a:p>
      </dgm:t>
    </dgm:pt>
    <dgm:pt modelId="{323E254D-70AE-4FF4-BABF-98B7C6568F30}" type="pres">
      <dgm:prSet presAssocID="{2B919D8E-62BF-4E83-9706-3E555A496244}" presName="root" presStyleCnt="0">
        <dgm:presLayoutVars>
          <dgm:dir/>
          <dgm:resizeHandles val="exact"/>
        </dgm:presLayoutVars>
      </dgm:prSet>
      <dgm:spPr/>
    </dgm:pt>
    <dgm:pt modelId="{7AE463D9-09B0-4453-8E1A-BCB998F60609}" type="pres">
      <dgm:prSet presAssocID="{11B6E897-8282-4D82-943E-12C7BF05FE65}" presName="compNode" presStyleCnt="0"/>
      <dgm:spPr/>
    </dgm:pt>
    <dgm:pt modelId="{70ECBD5F-6D68-46F0-9478-17721F2781FB}" type="pres">
      <dgm:prSet presAssocID="{11B6E897-8282-4D82-943E-12C7BF05FE65}" presName="bgRect" presStyleLbl="bgShp" presStyleIdx="0" presStyleCnt="2"/>
      <dgm:spPr/>
    </dgm:pt>
    <dgm:pt modelId="{F3CC3E2F-BE04-4B60-A7FE-49BCB185B1EB}" type="pres">
      <dgm:prSet presAssocID="{11B6E897-8282-4D82-943E-12C7BF05FE6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842EEAAF-068B-42AF-9A3B-CB6FD7980E61}" type="pres">
      <dgm:prSet presAssocID="{11B6E897-8282-4D82-943E-12C7BF05FE65}" presName="spaceRect" presStyleCnt="0"/>
      <dgm:spPr/>
    </dgm:pt>
    <dgm:pt modelId="{09B3B8CA-B8A4-4A15-9331-E2B0F757CFED}" type="pres">
      <dgm:prSet presAssocID="{11B6E897-8282-4D82-943E-12C7BF05FE65}" presName="parTx" presStyleLbl="revTx" presStyleIdx="0" presStyleCnt="2">
        <dgm:presLayoutVars>
          <dgm:chMax val="0"/>
          <dgm:chPref val="0"/>
        </dgm:presLayoutVars>
      </dgm:prSet>
      <dgm:spPr/>
    </dgm:pt>
    <dgm:pt modelId="{57369CDE-5E3B-4F52-BCDF-AE69A8837F0E}" type="pres">
      <dgm:prSet presAssocID="{1F332D50-37CA-426F-9155-AAC7F4CB7140}" presName="sibTrans" presStyleCnt="0"/>
      <dgm:spPr/>
    </dgm:pt>
    <dgm:pt modelId="{AEA07149-5AEE-4F20-BFD6-E91CE45406F2}" type="pres">
      <dgm:prSet presAssocID="{34ADA1D1-118C-4F46-AA39-498980D30952}" presName="compNode" presStyleCnt="0"/>
      <dgm:spPr/>
    </dgm:pt>
    <dgm:pt modelId="{8A397E69-5EB1-4A02-91AB-6853F32A5321}" type="pres">
      <dgm:prSet presAssocID="{34ADA1D1-118C-4F46-AA39-498980D30952}" presName="bgRect" presStyleLbl="bgShp" presStyleIdx="1" presStyleCnt="2"/>
      <dgm:spPr/>
    </dgm:pt>
    <dgm:pt modelId="{3EF852B8-992A-4C1F-A02B-DB0E5AFAE278}" type="pres">
      <dgm:prSet presAssocID="{34ADA1D1-118C-4F46-AA39-498980D3095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49E67C85-C5D1-494A-AA57-A34720646CDF}" type="pres">
      <dgm:prSet presAssocID="{34ADA1D1-118C-4F46-AA39-498980D30952}" presName="spaceRect" presStyleCnt="0"/>
      <dgm:spPr/>
    </dgm:pt>
    <dgm:pt modelId="{577161B2-8A1E-497E-A311-3063A00B234F}" type="pres">
      <dgm:prSet presAssocID="{34ADA1D1-118C-4F46-AA39-498980D30952}" presName="parTx" presStyleLbl="revTx" presStyleIdx="1" presStyleCnt="2">
        <dgm:presLayoutVars>
          <dgm:chMax val="0"/>
          <dgm:chPref val="0"/>
        </dgm:presLayoutVars>
      </dgm:prSet>
      <dgm:spPr/>
    </dgm:pt>
  </dgm:ptLst>
  <dgm:cxnLst>
    <dgm:cxn modelId="{28ADD509-6D1B-42B7-A5EC-5598F1981FB0}" type="presOf" srcId="{2B919D8E-62BF-4E83-9706-3E555A496244}" destId="{323E254D-70AE-4FF4-BABF-98B7C6568F30}" srcOrd="0" destOrd="0" presId="urn:microsoft.com/office/officeart/2018/2/layout/IconVerticalSolidList"/>
    <dgm:cxn modelId="{4CD54F1C-8383-4A45-BA02-477131E65F74}" srcId="{2B919D8E-62BF-4E83-9706-3E555A496244}" destId="{11B6E897-8282-4D82-943E-12C7BF05FE65}" srcOrd="0" destOrd="0" parTransId="{C868144C-447F-4185-956A-70DE6FA76326}" sibTransId="{1F332D50-37CA-426F-9155-AAC7F4CB7140}"/>
    <dgm:cxn modelId="{CEEAF870-29B6-4C82-AB07-6711FFA018D9}" srcId="{2B919D8E-62BF-4E83-9706-3E555A496244}" destId="{34ADA1D1-118C-4F46-AA39-498980D30952}" srcOrd="1" destOrd="0" parTransId="{E6B30854-9F7B-4635-9CF9-5DABF113546F}" sibTransId="{F04DE13D-0EFC-4866-AC2C-028917279B2B}"/>
    <dgm:cxn modelId="{72A76084-D564-4051-86D7-F9000B93BB17}" type="presOf" srcId="{34ADA1D1-118C-4F46-AA39-498980D30952}" destId="{577161B2-8A1E-497E-A311-3063A00B234F}" srcOrd="0" destOrd="0" presId="urn:microsoft.com/office/officeart/2018/2/layout/IconVerticalSolidList"/>
    <dgm:cxn modelId="{5A33E287-46C4-4374-AEF7-AE8D0CC472C3}" type="presOf" srcId="{11B6E897-8282-4D82-943E-12C7BF05FE65}" destId="{09B3B8CA-B8A4-4A15-9331-E2B0F757CFED}" srcOrd="0" destOrd="0" presId="urn:microsoft.com/office/officeart/2018/2/layout/IconVerticalSolidList"/>
    <dgm:cxn modelId="{2279EC41-CAC8-43B8-B89C-654F09DFBF10}" type="presParOf" srcId="{323E254D-70AE-4FF4-BABF-98B7C6568F30}" destId="{7AE463D9-09B0-4453-8E1A-BCB998F60609}" srcOrd="0" destOrd="0" presId="urn:microsoft.com/office/officeart/2018/2/layout/IconVerticalSolidList"/>
    <dgm:cxn modelId="{4DC3946A-BA76-474C-9DE5-0DB2247A34BD}" type="presParOf" srcId="{7AE463D9-09B0-4453-8E1A-BCB998F60609}" destId="{70ECBD5F-6D68-46F0-9478-17721F2781FB}" srcOrd="0" destOrd="0" presId="urn:microsoft.com/office/officeart/2018/2/layout/IconVerticalSolidList"/>
    <dgm:cxn modelId="{DA9D9D7B-2FAD-4C9B-A6B0-3E0BC6F77EB0}" type="presParOf" srcId="{7AE463D9-09B0-4453-8E1A-BCB998F60609}" destId="{F3CC3E2F-BE04-4B60-A7FE-49BCB185B1EB}" srcOrd="1" destOrd="0" presId="urn:microsoft.com/office/officeart/2018/2/layout/IconVerticalSolidList"/>
    <dgm:cxn modelId="{C48F2562-4FF9-4287-8526-3F8152B67328}" type="presParOf" srcId="{7AE463D9-09B0-4453-8E1A-BCB998F60609}" destId="{842EEAAF-068B-42AF-9A3B-CB6FD7980E61}" srcOrd="2" destOrd="0" presId="urn:microsoft.com/office/officeart/2018/2/layout/IconVerticalSolidList"/>
    <dgm:cxn modelId="{FDBE4534-D64A-48A1-AB77-928714FBF683}" type="presParOf" srcId="{7AE463D9-09B0-4453-8E1A-BCB998F60609}" destId="{09B3B8CA-B8A4-4A15-9331-E2B0F757CFED}" srcOrd="3" destOrd="0" presId="urn:microsoft.com/office/officeart/2018/2/layout/IconVerticalSolidList"/>
    <dgm:cxn modelId="{45A8B5A0-6640-41A4-9175-39C0F9CE21DF}" type="presParOf" srcId="{323E254D-70AE-4FF4-BABF-98B7C6568F30}" destId="{57369CDE-5E3B-4F52-BCDF-AE69A8837F0E}" srcOrd="1" destOrd="0" presId="urn:microsoft.com/office/officeart/2018/2/layout/IconVerticalSolidList"/>
    <dgm:cxn modelId="{0C8DA136-4EFC-4227-8344-B8F7E0686461}" type="presParOf" srcId="{323E254D-70AE-4FF4-BABF-98B7C6568F30}" destId="{AEA07149-5AEE-4F20-BFD6-E91CE45406F2}" srcOrd="2" destOrd="0" presId="urn:microsoft.com/office/officeart/2018/2/layout/IconVerticalSolidList"/>
    <dgm:cxn modelId="{6688F0E1-77E0-4AE3-851C-0091452D97A0}" type="presParOf" srcId="{AEA07149-5AEE-4F20-BFD6-E91CE45406F2}" destId="{8A397E69-5EB1-4A02-91AB-6853F32A5321}" srcOrd="0" destOrd="0" presId="urn:microsoft.com/office/officeart/2018/2/layout/IconVerticalSolidList"/>
    <dgm:cxn modelId="{01A1424F-7DF4-4279-8773-7CC34A86285A}" type="presParOf" srcId="{AEA07149-5AEE-4F20-BFD6-E91CE45406F2}" destId="{3EF852B8-992A-4C1F-A02B-DB0E5AFAE278}" srcOrd="1" destOrd="0" presId="urn:microsoft.com/office/officeart/2018/2/layout/IconVerticalSolidList"/>
    <dgm:cxn modelId="{1A97E844-BB9D-4D81-810D-D1C9415149FC}" type="presParOf" srcId="{AEA07149-5AEE-4F20-BFD6-E91CE45406F2}" destId="{49E67C85-C5D1-494A-AA57-A34720646CDF}" srcOrd="2" destOrd="0" presId="urn:microsoft.com/office/officeart/2018/2/layout/IconVerticalSolidList"/>
    <dgm:cxn modelId="{7BAEB73F-81FE-4F70-8D08-8037D50B4A9D}" type="presParOf" srcId="{AEA07149-5AEE-4F20-BFD6-E91CE45406F2}" destId="{577161B2-8A1E-497E-A311-3063A00B234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54BD48-C6D5-4CE1-8D22-71DC8D72C35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74231044-A9CA-4525-B1EF-92B724921A26}">
      <dgm:prSet custT="1"/>
      <dgm:spPr/>
      <dgm:t>
        <a:bodyPr/>
        <a:lstStyle/>
        <a:p>
          <a:pPr>
            <a:lnSpc>
              <a:spcPct val="100000"/>
            </a:lnSpc>
          </a:pPr>
          <a:r>
            <a:rPr lang="en-CA" sz="1800" dirty="0"/>
            <a:t>The CRPD Committee presents State Party with list of issues and questions based on concerns raised by the report.  </a:t>
          </a:r>
          <a:endParaRPr lang="en-US" sz="1800" dirty="0"/>
        </a:p>
      </dgm:t>
    </dgm:pt>
    <dgm:pt modelId="{FA62124D-2AF0-4EBE-8E5D-07D9D31597A4}" type="parTrans" cxnId="{704AFFA3-DB4C-425C-8858-A8F648D36941}">
      <dgm:prSet/>
      <dgm:spPr/>
      <dgm:t>
        <a:bodyPr/>
        <a:lstStyle/>
        <a:p>
          <a:endParaRPr lang="en-US"/>
        </a:p>
      </dgm:t>
    </dgm:pt>
    <dgm:pt modelId="{8D9E8421-7917-4A41-B861-038D7F842BD9}" type="sibTrans" cxnId="{704AFFA3-DB4C-425C-8858-A8F648D36941}">
      <dgm:prSet/>
      <dgm:spPr/>
      <dgm:t>
        <a:bodyPr/>
        <a:lstStyle/>
        <a:p>
          <a:endParaRPr lang="en-US"/>
        </a:p>
      </dgm:t>
    </dgm:pt>
    <dgm:pt modelId="{6213F4B5-42BC-4182-AFD3-81B433EE26E0}">
      <dgm:prSet custT="1"/>
      <dgm:spPr/>
      <dgm:t>
        <a:bodyPr/>
        <a:lstStyle/>
        <a:p>
          <a:pPr>
            <a:lnSpc>
              <a:spcPct val="100000"/>
            </a:lnSpc>
          </a:pPr>
          <a:r>
            <a:rPr lang="en-CA" sz="2000" dirty="0"/>
            <a:t>OPDs can suggest issues for the list of issues and questions the Committee should ask the State, before the Committee adopts its list of issues. </a:t>
          </a:r>
          <a:endParaRPr lang="en-US" sz="2000" dirty="0"/>
        </a:p>
      </dgm:t>
    </dgm:pt>
    <dgm:pt modelId="{249AA251-A667-414A-BC14-0C7594109D94}" type="parTrans" cxnId="{2281CE0E-B5EB-4BCD-AEC1-002441F86FA1}">
      <dgm:prSet/>
      <dgm:spPr/>
      <dgm:t>
        <a:bodyPr/>
        <a:lstStyle/>
        <a:p>
          <a:endParaRPr lang="en-US"/>
        </a:p>
      </dgm:t>
    </dgm:pt>
    <dgm:pt modelId="{7011CE80-9CF1-45BE-A395-709C7AD00EE5}" type="sibTrans" cxnId="{2281CE0E-B5EB-4BCD-AEC1-002441F86FA1}">
      <dgm:prSet/>
      <dgm:spPr/>
      <dgm:t>
        <a:bodyPr/>
        <a:lstStyle/>
        <a:p>
          <a:endParaRPr lang="en-US"/>
        </a:p>
      </dgm:t>
    </dgm:pt>
    <dgm:pt modelId="{33A72006-E114-4472-89BA-7FDF46722AA2}" type="pres">
      <dgm:prSet presAssocID="{1054BD48-C6D5-4CE1-8D22-71DC8D72C35E}" presName="root" presStyleCnt="0">
        <dgm:presLayoutVars>
          <dgm:dir/>
          <dgm:resizeHandles val="exact"/>
        </dgm:presLayoutVars>
      </dgm:prSet>
      <dgm:spPr/>
    </dgm:pt>
    <dgm:pt modelId="{5C49E9D5-1C7C-49D3-AD20-6FFD1223C8DE}" type="pres">
      <dgm:prSet presAssocID="{74231044-A9CA-4525-B1EF-92B724921A26}" presName="compNode" presStyleCnt="0"/>
      <dgm:spPr/>
    </dgm:pt>
    <dgm:pt modelId="{A56E5CF4-A94F-48A0-82DD-CC9E5AF23800}" type="pres">
      <dgm:prSet presAssocID="{74231044-A9CA-4525-B1EF-92B724921A26}" presName="iconRect" presStyleLbl="node1" presStyleIdx="0" presStyleCnt="2" custScaleX="409068" custScaleY="32773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8FB3DFAE-BEEE-4936-AE01-6CDF27DB054E}" type="pres">
      <dgm:prSet presAssocID="{74231044-A9CA-4525-B1EF-92B724921A26}" presName="spaceRect" presStyleCnt="0"/>
      <dgm:spPr/>
    </dgm:pt>
    <dgm:pt modelId="{79BFD188-90E8-49CB-B51D-D1C776C251A7}" type="pres">
      <dgm:prSet presAssocID="{74231044-A9CA-4525-B1EF-92B724921A26}" presName="textRect" presStyleLbl="revTx" presStyleIdx="0" presStyleCnt="2">
        <dgm:presLayoutVars>
          <dgm:chMax val="1"/>
          <dgm:chPref val="1"/>
        </dgm:presLayoutVars>
      </dgm:prSet>
      <dgm:spPr/>
    </dgm:pt>
    <dgm:pt modelId="{02DBF2C8-824B-4451-9488-92149B1A081A}" type="pres">
      <dgm:prSet presAssocID="{8D9E8421-7917-4A41-B861-038D7F842BD9}" presName="sibTrans" presStyleCnt="0"/>
      <dgm:spPr/>
    </dgm:pt>
    <dgm:pt modelId="{1912183B-F112-45DD-A042-3D71A32454D5}" type="pres">
      <dgm:prSet presAssocID="{6213F4B5-42BC-4182-AFD3-81B433EE26E0}" presName="compNode" presStyleCnt="0"/>
      <dgm:spPr/>
    </dgm:pt>
    <dgm:pt modelId="{04A3DDEF-4DF2-4F79-9C69-187525FC9CE4}" type="pres">
      <dgm:prSet presAssocID="{6213F4B5-42BC-4182-AFD3-81B433EE26E0}" presName="iconRect" presStyleLbl="node1" presStyleIdx="1" presStyleCnt="2" custFlipHor="1" custScaleX="196331" custScaleY="183841" custLinFactNeighborX="8041" custLinFactNeighborY="374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EA3E9727-D9C9-4D8E-B444-202487A3BF40}" type="pres">
      <dgm:prSet presAssocID="{6213F4B5-42BC-4182-AFD3-81B433EE26E0}" presName="spaceRect" presStyleCnt="0"/>
      <dgm:spPr/>
    </dgm:pt>
    <dgm:pt modelId="{410B7A70-1FB7-445B-82F4-70EFCC99F62D}" type="pres">
      <dgm:prSet presAssocID="{6213F4B5-42BC-4182-AFD3-81B433EE26E0}" presName="textRect" presStyleLbl="revTx" presStyleIdx="1" presStyleCnt="2">
        <dgm:presLayoutVars>
          <dgm:chMax val="1"/>
          <dgm:chPref val="1"/>
        </dgm:presLayoutVars>
      </dgm:prSet>
      <dgm:spPr/>
    </dgm:pt>
  </dgm:ptLst>
  <dgm:cxnLst>
    <dgm:cxn modelId="{2281CE0E-B5EB-4BCD-AEC1-002441F86FA1}" srcId="{1054BD48-C6D5-4CE1-8D22-71DC8D72C35E}" destId="{6213F4B5-42BC-4182-AFD3-81B433EE26E0}" srcOrd="1" destOrd="0" parTransId="{249AA251-A667-414A-BC14-0C7594109D94}" sibTransId="{7011CE80-9CF1-45BE-A395-709C7AD00EE5}"/>
    <dgm:cxn modelId="{ED427C1B-482F-4213-B894-E780D68B1EB4}" type="presOf" srcId="{6213F4B5-42BC-4182-AFD3-81B433EE26E0}" destId="{410B7A70-1FB7-445B-82F4-70EFCC99F62D}" srcOrd="0" destOrd="0" presId="urn:microsoft.com/office/officeart/2018/2/layout/IconLabelList"/>
    <dgm:cxn modelId="{61CB3D86-9FAC-4D1F-8C68-322DAF61043F}" type="presOf" srcId="{74231044-A9CA-4525-B1EF-92B724921A26}" destId="{79BFD188-90E8-49CB-B51D-D1C776C251A7}" srcOrd="0" destOrd="0" presId="urn:microsoft.com/office/officeart/2018/2/layout/IconLabelList"/>
    <dgm:cxn modelId="{704AFFA3-DB4C-425C-8858-A8F648D36941}" srcId="{1054BD48-C6D5-4CE1-8D22-71DC8D72C35E}" destId="{74231044-A9CA-4525-B1EF-92B724921A26}" srcOrd="0" destOrd="0" parTransId="{FA62124D-2AF0-4EBE-8E5D-07D9D31597A4}" sibTransId="{8D9E8421-7917-4A41-B861-038D7F842BD9}"/>
    <dgm:cxn modelId="{6E0D63D9-DC89-4197-BDE9-4DCC882F807A}" type="presOf" srcId="{1054BD48-C6D5-4CE1-8D22-71DC8D72C35E}" destId="{33A72006-E114-4472-89BA-7FDF46722AA2}" srcOrd="0" destOrd="0" presId="urn:microsoft.com/office/officeart/2018/2/layout/IconLabelList"/>
    <dgm:cxn modelId="{5832E353-C99A-4D38-89E0-72A8480F01FC}" type="presParOf" srcId="{33A72006-E114-4472-89BA-7FDF46722AA2}" destId="{5C49E9D5-1C7C-49D3-AD20-6FFD1223C8DE}" srcOrd="0" destOrd="0" presId="urn:microsoft.com/office/officeart/2018/2/layout/IconLabelList"/>
    <dgm:cxn modelId="{06048344-DB93-42A0-82B0-CBF1FBBAB8CB}" type="presParOf" srcId="{5C49E9D5-1C7C-49D3-AD20-6FFD1223C8DE}" destId="{A56E5CF4-A94F-48A0-82DD-CC9E5AF23800}" srcOrd="0" destOrd="0" presId="urn:microsoft.com/office/officeart/2018/2/layout/IconLabelList"/>
    <dgm:cxn modelId="{21D022A8-47F7-45C7-8DD9-D3A7AA76F9EB}" type="presParOf" srcId="{5C49E9D5-1C7C-49D3-AD20-6FFD1223C8DE}" destId="{8FB3DFAE-BEEE-4936-AE01-6CDF27DB054E}" srcOrd="1" destOrd="0" presId="urn:microsoft.com/office/officeart/2018/2/layout/IconLabelList"/>
    <dgm:cxn modelId="{09C6E250-B6A7-4518-A45E-36596F0DE1B4}" type="presParOf" srcId="{5C49E9D5-1C7C-49D3-AD20-6FFD1223C8DE}" destId="{79BFD188-90E8-49CB-B51D-D1C776C251A7}" srcOrd="2" destOrd="0" presId="urn:microsoft.com/office/officeart/2018/2/layout/IconLabelList"/>
    <dgm:cxn modelId="{1E8CCFBF-5C6A-4855-A126-CE586BAC26A0}" type="presParOf" srcId="{33A72006-E114-4472-89BA-7FDF46722AA2}" destId="{02DBF2C8-824B-4451-9488-92149B1A081A}" srcOrd="1" destOrd="0" presId="urn:microsoft.com/office/officeart/2018/2/layout/IconLabelList"/>
    <dgm:cxn modelId="{25FBC506-57FB-4B17-AA22-3866C91F018F}" type="presParOf" srcId="{33A72006-E114-4472-89BA-7FDF46722AA2}" destId="{1912183B-F112-45DD-A042-3D71A32454D5}" srcOrd="2" destOrd="0" presId="urn:microsoft.com/office/officeart/2018/2/layout/IconLabelList"/>
    <dgm:cxn modelId="{B49974B4-D77C-4BD4-97F1-9450523AA176}" type="presParOf" srcId="{1912183B-F112-45DD-A042-3D71A32454D5}" destId="{04A3DDEF-4DF2-4F79-9C69-187525FC9CE4}" srcOrd="0" destOrd="0" presId="urn:microsoft.com/office/officeart/2018/2/layout/IconLabelList"/>
    <dgm:cxn modelId="{8CA7CD2B-3CC9-4746-9F0F-2FE56BA22DC7}" type="presParOf" srcId="{1912183B-F112-45DD-A042-3D71A32454D5}" destId="{EA3E9727-D9C9-4D8E-B444-202487A3BF40}" srcOrd="1" destOrd="0" presId="urn:microsoft.com/office/officeart/2018/2/layout/IconLabelList"/>
    <dgm:cxn modelId="{D21C7FE8-FBBF-48B8-8938-766195FD8926}" type="presParOf" srcId="{1912183B-F112-45DD-A042-3D71A32454D5}" destId="{410B7A70-1FB7-445B-82F4-70EFCC99F62D}"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FCED6F-AF3F-47B7-ADB4-8184A9B31C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9511E8-6B82-4E96-AB80-0B027CB4D086}">
      <dgm:prSet/>
      <dgm:spPr/>
      <dgm:t>
        <a:bodyPr/>
        <a:lstStyle/>
        <a:p>
          <a:r>
            <a:rPr lang="en-CA" dirty="0"/>
            <a:t>Constructive face-to-face “interactive” dialogue between the Committee and the State Party delegation. </a:t>
          </a:r>
          <a:endParaRPr lang="en-US" dirty="0"/>
        </a:p>
      </dgm:t>
    </dgm:pt>
    <dgm:pt modelId="{14D34502-4BEC-421E-B292-F8FFD0FDFDAE}" type="parTrans" cxnId="{ED62430E-3D9B-4015-8E74-FE455D193571}">
      <dgm:prSet/>
      <dgm:spPr/>
      <dgm:t>
        <a:bodyPr/>
        <a:lstStyle/>
        <a:p>
          <a:endParaRPr lang="en-US"/>
        </a:p>
      </dgm:t>
    </dgm:pt>
    <dgm:pt modelId="{3C712BDC-5657-4138-AA61-F9AF11F420AE}" type="sibTrans" cxnId="{ED62430E-3D9B-4015-8E74-FE455D193571}">
      <dgm:prSet/>
      <dgm:spPr/>
      <dgm:t>
        <a:bodyPr/>
        <a:lstStyle/>
        <a:p>
          <a:endParaRPr lang="en-US"/>
        </a:p>
      </dgm:t>
    </dgm:pt>
    <dgm:pt modelId="{15DFF89F-3D4A-4742-923E-DDEE8E148FFB}">
      <dgm:prSet/>
      <dgm:spPr/>
      <dgm:t>
        <a:bodyPr/>
        <a:lstStyle/>
        <a:p>
          <a:r>
            <a:rPr lang="en-CA" dirty="0"/>
            <a:t>OPDs can request in advance to give an oral presentation during the session in which the constructive dialogue with their country will take place. </a:t>
          </a:r>
          <a:endParaRPr lang="en-US" dirty="0"/>
        </a:p>
      </dgm:t>
    </dgm:pt>
    <dgm:pt modelId="{2A5A19FA-163B-428A-8B75-2EF1AF724E42}" type="parTrans" cxnId="{78B7776B-9D00-4126-8D73-CB252E7647B0}">
      <dgm:prSet/>
      <dgm:spPr/>
      <dgm:t>
        <a:bodyPr/>
        <a:lstStyle/>
        <a:p>
          <a:endParaRPr lang="en-US"/>
        </a:p>
      </dgm:t>
    </dgm:pt>
    <dgm:pt modelId="{C8E9ADCD-E5A3-49CC-A184-DDFF5D102A14}" type="sibTrans" cxnId="{78B7776B-9D00-4126-8D73-CB252E7647B0}">
      <dgm:prSet/>
      <dgm:spPr/>
      <dgm:t>
        <a:bodyPr/>
        <a:lstStyle/>
        <a:p>
          <a:endParaRPr lang="en-US"/>
        </a:p>
      </dgm:t>
    </dgm:pt>
    <dgm:pt modelId="{D3BAC6A1-A264-4494-98EF-54F2B930F8FF}">
      <dgm:prSet/>
      <dgm:spPr/>
      <dgm:t>
        <a:bodyPr/>
        <a:lstStyle/>
        <a:p>
          <a:r>
            <a:rPr lang="en-CA" dirty="0"/>
            <a:t>Before the dialogue, and during the same session, OPDs may  try to meet with Committee members, especially the country Rapporteur, to identify priority issues and recommendations. </a:t>
          </a:r>
          <a:endParaRPr lang="en-US" dirty="0"/>
        </a:p>
      </dgm:t>
    </dgm:pt>
    <dgm:pt modelId="{D8287189-1DE5-49DB-8019-727F83B36C3B}" type="parTrans" cxnId="{A5CD7C01-359D-41CF-9638-C62A804C2629}">
      <dgm:prSet/>
      <dgm:spPr/>
      <dgm:t>
        <a:bodyPr/>
        <a:lstStyle/>
        <a:p>
          <a:endParaRPr lang="en-US"/>
        </a:p>
      </dgm:t>
    </dgm:pt>
    <dgm:pt modelId="{202AD556-5878-440A-B3C8-0F88A34491CD}" type="sibTrans" cxnId="{A5CD7C01-359D-41CF-9638-C62A804C2629}">
      <dgm:prSet/>
      <dgm:spPr/>
      <dgm:t>
        <a:bodyPr/>
        <a:lstStyle/>
        <a:p>
          <a:endParaRPr lang="en-US"/>
        </a:p>
      </dgm:t>
    </dgm:pt>
    <dgm:pt modelId="{86B0E673-5ADC-4F3C-949B-3E841363C7D8}">
      <dgm:prSet/>
      <dgm:spPr/>
      <dgm:t>
        <a:bodyPr/>
        <a:lstStyle/>
        <a:p>
          <a:endParaRPr lang="en-US" dirty="0"/>
        </a:p>
      </dgm:t>
    </dgm:pt>
    <dgm:pt modelId="{53A076DC-ABDA-4D42-A36A-6F89F2F98319}" type="parTrans" cxnId="{F63E39B8-6E3B-4F46-8357-5CDFEB331BBB}">
      <dgm:prSet/>
      <dgm:spPr/>
      <dgm:t>
        <a:bodyPr/>
        <a:lstStyle/>
        <a:p>
          <a:endParaRPr lang="en-US"/>
        </a:p>
      </dgm:t>
    </dgm:pt>
    <dgm:pt modelId="{1C75AB09-927F-4CEB-9759-A456EA374270}" type="sibTrans" cxnId="{F63E39B8-6E3B-4F46-8357-5CDFEB331BBB}">
      <dgm:prSet/>
      <dgm:spPr/>
      <dgm:t>
        <a:bodyPr/>
        <a:lstStyle/>
        <a:p>
          <a:endParaRPr lang="en-US"/>
        </a:p>
      </dgm:t>
    </dgm:pt>
    <dgm:pt modelId="{25277ED1-356F-45B1-BC49-B8250F7D04C9}">
      <dgm:prSet/>
      <dgm:spPr/>
      <dgm:t>
        <a:bodyPr/>
        <a:lstStyle/>
        <a:p>
          <a:endParaRPr lang="en-US" dirty="0"/>
        </a:p>
      </dgm:t>
    </dgm:pt>
    <dgm:pt modelId="{86C3B6E8-C772-4B0E-8BD8-F178DD8429E6}" type="parTrans" cxnId="{A3D43F34-3681-4C60-A969-73BA743F9229}">
      <dgm:prSet/>
      <dgm:spPr/>
      <dgm:t>
        <a:bodyPr/>
        <a:lstStyle/>
        <a:p>
          <a:endParaRPr lang="en-US"/>
        </a:p>
      </dgm:t>
    </dgm:pt>
    <dgm:pt modelId="{5AFA37F5-B551-4E6A-BEB3-D02F2E207014}" type="sibTrans" cxnId="{A3D43F34-3681-4C60-A969-73BA743F9229}">
      <dgm:prSet/>
      <dgm:spPr/>
      <dgm:t>
        <a:bodyPr/>
        <a:lstStyle/>
        <a:p>
          <a:endParaRPr lang="en-US"/>
        </a:p>
      </dgm:t>
    </dgm:pt>
    <dgm:pt modelId="{91ECA638-1D18-4082-800C-D74341C440C1}">
      <dgm:prSet/>
      <dgm:spPr/>
      <dgm:t>
        <a:bodyPr/>
        <a:lstStyle/>
        <a:p>
          <a:r>
            <a:rPr lang="en-CA" dirty="0"/>
            <a:t>Opportunity for input from UN system, NHRIs, NGOs and OPDs.  </a:t>
          </a:r>
          <a:endParaRPr lang="en-US" dirty="0"/>
        </a:p>
      </dgm:t>
    </dgm:pt>
    <dgm:pt modelId="{90C46A31-3AAA-4EA7-996A-4E684E54287E}" type="parTrans" cxnId="{2A120C14-8706-4698-BEA9-3E308D594CA8}">
      <dgm:prSet/>
      <dgm:spPr/>
      <dgm:t>
        <a:bodyPr/>
        <a:lstStyle/>
        <a:p>
          <a:endParaRPr lang="en-US"/>
        </a:p>
      </dgm:t>
    </dgm:pt>
    <dgm:pt modelId="{BE040139-B698-45C5-95CD-36FC1E2E1D77}" type="sibTrans" cxnId="{2A120C14-8706-4698-BEA9-3E308D594CA8}">
      <dgm:prSet/>
      <dgm:spPr/>
      <dgm:t>
        <a:bodyPr/>
        <a:lstStyle/>
        <a:p>
          <a:endParaRPr lang="en-US"/>
        </a:p>
      </dgm:t>
    </dgm:pt>
    <dgm:pt modelId="{519E6108-428D-4990-8EB9-16505DCE415A}" type="pres">
      <dgm:prSet presAssocID="{7DFCED6F-AF3F-47B7-ADB4-8184A9B31CFD}" presName="linear" presStyleCnt="0">
        <dgm:presLayoutVars>
          <dgm:animLvl val="lvl"/>
          <dgm:resizeHandles val="exact"/>
        </dgm:presLayoutVars>
      </dgm:prSet>
      <dgm:spPr/>
    </dgm:pt>
    <dgm:pt modelId="{6F7AF0A6-C085-497B-8F77-5747EF278265}" type="pres">
      <dgm:prSet presAssocID="{5A9511E8-6B82-4E96-AB80-0B027CB4D086}" presName="parentText" presStyleLbl="node1" presStyleIdx="0" presStyleCnt="1" custScaleY="64782" custLinFactNeighborX="930" custLinFactNeighborY="-14122">
        <dgm:presLayoutVars>
          <dgm:chMax val="0"/>
          <dgm:bulletEnabled val="1"/>
        </dgm:presLayoutVars>
      </dgm:prSet>
      <dgm:spPr/>
    </dgm:pt>
    <dgm:pt modelId="{BEB32BFA-104B-41F4-8B5B-DD81E50E3C5B}" type="pres">
      <dgm:prSet presAssocID="{5A9511E8-6B82-4E96-AB80-0B027CB4D086}" presName="childText" presStyleLbl="revTx" presStyleIdx="0" presStyleCnt="1" custScaleY="43624" custLinFactNeighborX="23896" custLinFactNeighborY="-20276">
        <dgm:presLayoutVars>
          <dgm:bulletEnabled val="1"/>
        </dgm:presLayoutVars>
      </dgm:prSet>
      <dgm:spPr/>
    </dgm:pt>
  </dgm:ptLst>
  <dgm:cxnLst>
    <dgm:cxn modelId="{A5CD7C01-359D-41CF-9638-C62A804C2629}" srcId="{5A9511E8-6B82-4E96-AB80-0B027CB4D086}" destId="{D3BAC6A1-A264-4494-98EF-54F2B930F8FF}" srcOrd="4" destOrd="0" parTransId="{D8287189-1DE5-49DB-8019-727F83B36C3B}" sibTransId="{202AD556-5878-440A-B3C8-0F88A34491CD}"/>
    <dgm:cxn modelId="{8B529909-4798-4BFE-A123-BEC8487B5B81}" type="presOf" srcId="{5A9511E8-6B82-4E96-AB80-0B027CB4D086}" destId="{6F7AF0A6-C085-497B-8F77-5747EF278265}" srcOrd="0" destOrd="0" presId="urn:microsoft.com/office/officeart/2005/8/layout/vList2"/>
    <dgm:cxn modelId="{ED62430E-3D9B-4015-8E74-FE455D193571}" srcId="{7DFCED6F-AF3F-47B7-ADB4-8184A9B31CFD}" destId="{5A9511E8-6B82-4E96-AB80-0B027CB4D086}" srcOrd="0" destOrd="0" parTransId="{14D34502-4BEC-421E-B292-F8FFD0FDFDAE}" sibTransId="{3C712BDC-5657-4138-AA61-F9AF11F420AE}"/>
    <dgm:cxn modelId="{2A120C14-8706-4698-BEA9-3E308D594CA8}" srcId="{5A9511E8-6B82-4E96-AB80-0B027CB4D086}" destId="{91ECA638-1D18-4082-800C-D74341C440C1}" srcOrd="2" destOrd="0" parTransId="{90C46A31-3AAA-4EA7-996A-4E684E54287E}" sibTransId="{BE040139-B698-45C5-95CD-36FC1E2E1D77}"/>
    <dgm:cxn modelId="{3B402D14-A1E1-4904-8B79-AC05D2F74B52}" type="presOf" srcId="{91ECA638-1D18-4082-800C-D74341C440C1}" destId="{BEB32BFA-104B-41F4-8B5B-DD81E50E3C5B}" srcOrd="0" destOrd="2" presId="urn:microsoft.com/office/officeart/2005/8/layout/vList2"/>
    <dgm:cxn modelId="{6C0A5920-822B-4F6A-9EF0-3DDC6433086F}" type="presOf" srcId="{25277ED1-356F-45B1-BC49-B8250F7D04C9}" destId="{BEB32BFA-104B-41F4-8B5B-DD81E50E3C5B}" srcOrd="0" destOrd="1" presId="urn:microsoft.com/office/officeart/2005/8/layout/vList2"/>
    <dgm:cxn modelId="{A3D43F34-3681-4C60-A969-73BA743F9229}" srcId="{5A9511E8-6B82-4E96-AB80-0B027CB4D086}" destId="{25277ED1-356F-45B1-BC49-B8250F7D04C9}" srcOrd="1" destOrd="0" parTransId="{86C3B6E8-C772-4B0E-8BD8-F178DD8429E6}" sibTransId="{5AFA37F5-B551-4E6A-BEB3-D02F2E207014}"/>
    <dgm:cxn modelId="{CF444346-0680-49D0-A3CF-62E111F6A779}" type="presOf" srcId="{15DFF89F-3D4A-4742-923E-DDEE8E148FFB}" destId="{BEB32BFA-104B-41F4-8B5B-DD81E50E3C5B}" srcOrd="0" destOrd="3" presId="urn:microsoft.com/office/officeart/2005/8/layout/vList2"/>
    <dgm:cxn modelId="{78B7776B-9D00-4126-8D73-CB252E7647B0}" srcId="{5A9511E8-6B82-4E96-AB80-0B027CB4D086}" destId="{15DFF89F-3D4A-4742-923E-DDEE8E148FFB}" srcOrd="3" destOrd="0" parTransId="{2A5A19FA-163B-428A-8B75-2EF1AF724E42}" sibTransId="{C8E9ADCD-E5A3-49CC-A184-DDFF5D102A14}"/>
    <dgm:cxn modelId="{3C9768A8-B7AB-4E3C-8D35-C762851EA637}" type="presOf" srcId="{D3BAC6A1-A264-4494-98EF-54F2B930F8FF}" destId="{BEB32BFA-104B-41F4-8B5B-DD81E50E3C5B}" srcOrd="0" destOrd="4" presId="urn:microsoft.com/office/officeart/2005/8/layout/vList2"/>
    <dgm:cxn modelId="{F63E39B8-6E3B-4F46-8357-5CDFEB331BBB}" srcId="{5A9511E8-6B82-4E96-AB80-0B027CB4D086}" destId="{86B0E673-5ADC-4F3C-949B-3E841363C7D8}" srcOrd="0" destOrd="0" parTransId="{53A076DC-ABDA-4D42-A36A-6F89F2F98319}" sibTransId="{1C75AB09-927F-4CEB-9759-A456EA374270}"/>
    <dgm:cxn modelId="{7D3363B8-9C79-4223-AEA5-2D4BECE83A7F}" type="presOf" srcId="{86B0E673-5ADC-4F3C-949B-3E841363C7D8}" destId="{BEB32BFA-104B-41F4-8B5B-DD81E50E3C5B}" srcOrd="0" destOrd="0" presId="urn:microsoft.com/office/officeart/2005/8/layout/vList2"/>
    <dgm:cxn modelId="{14EDFED3-4E15-473B-9579-7D1A38A6D53E}" type="presOf" srcId="{7DFCED6F-AF3F-47B7-ADB4-8184A9B31CFD}" destId="{519E6108-428D-4990-8EB9-16505DCE415A}" srcOrd="0" destOrd="0" presId="urn:microsoft.com/office/officeart/2005/8/layout/vList2"/>
    <dgm:cxn modelId="{732C08D5-A00D-4D42-BF47-C2B65C6B0765}" type="presParOf" srcId="{519E6108-428D-4990-8EB9-16505DCE415A}" destId="{6F7AF0A6-C085-497B-8F77-5747EF278265}" srcOrd="0" destOrd="0" presId="urn:microsoft.com/office/officeart/2005/8/layout/vList2"/>
    <dgm:cxn modelId="{9DD000A5-C27C-4840-92B6-0C3DA00DE3FD}" type="presParOf" srcId="{519E6108-428D-4990-8EB9-16505DCE415A}" destId="{BEB32BFA-104B-41F4-8B5B-DD81E50E3C5B}"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9F6DBB-03BE-4798-8A28-B8911969A825}"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60AAF73C-A6CA-4340-B038-832B8E9695D9}">
      <dgm:prSet/>
      <dgm:spPr/>
      <dgm:t>
        <a:bodyPr/>
        <a:lstStyle/>
        <a:p>
          <a:r>
            <a:rPr lang="en-US">
              <a:solidFill>
                <a:schemeClr val="bg2">
                  <a:lumMod val="10000"/>
                </a:schemeClr>
              </a:solidFill>
            </a:rPr>
            <a:t>Formation of coalition/reporting team</a:t>
          </a:r>
        </a:p>
      </dgm:t>
    </dgm:pt>
    <dgm:pt modelId="{D49247D1-258D-4377-B3F3-781BFA3DA736}" type="parTrans" cxnId="{C4F4EE35-801D-486E-BFAC-43EF4F0F43D2}">
      <dgm:prSet/>
      <dgm:spPr/>
      <dgm:t>
        <a:bodyPr/>
        <a:lstStyle/>
        <a:p>
          <a:endParaRPr lang="en-US">
            <a:solidFill>
              <a:schemeClr val="bg2">
                <a:lumMod val="10000"/>
              </a:schemeClr>
            </a:solidFill>
          </a:endParaRPr>
        </a:p>
      </dgm:t>
    </dgm:pt>
    <dgm:pt modelId="{3BCB189B-C1D4-4161-88A8-5AC5999A650F}" type="sibTrans" cxnId="{C4F4EE35-801D-486E-BFAC-43EF4F0F43D2}">
      <dgm:prSet/>
      <dgm:spPr/>
      <dgm:t>
        <a:bodyPr/>
        <a:lstStyle/>
        <a:p>
          <a:endParaRPr lang="en-US">
            <a:solidFill>
              <a:schemeClr val="bg2">
                <a:lumMod val="10000"/>
              </a:schemeClr>
            </a:solidFill>
          </a:endParaRPr>
        </a:p>
      </dgm:t>
    </dgm:pt>
    <dgm:pt modelId="{D3F2AC92-BDDF-4BEB-9A87-BE2F7DA776A8}">
      <dgm:prSet/>
      <dgm:spPr/>
      <dgm:t>
        <a:bodyPr/>
        <a:lstStyle/>
        <a:p>
          <a:r>
            <a:rPr lang="en-US">
              <a:solidFill>
                <a:schemeClr val="bg2">
                  <a:lumMod val="10000"/>
                </a:schemeClr>
              </a:solidFill>
            </a:rPr>
            <a:t>Creation of reporting advocacy plan and timeline</a:t>
          </a:r>
        </a:p>
      </dgm:t>
    </dgm:pt>
    <dgm:pt modelId="{6FCEA7B5-7F14-4986-B159-6B0FFBC83926}" type="parTrans" cxnId="{24411F8A-A063-41C5-A129-BCF6730D3165}">
      <dgm:prSet/>
      <dgm:spPr/>
      <dgm:t>
        <a:bodyPr/>
        <a:lstStyle/>
        <a:p>
          <a:endParaRPr lang="en-US">
            <a:solidFill>
              <a:schemeClr val="bg2">
                <a:lumMod val="10000"/>
              </a:schemeClr>
            </a:solidFill>
          </a:endParaRPr>
        </a:p>
      </dgm:t>
    </dgm:pt>
    <dgm:pt modelId="{04ECFB84-EBF7-49A7-9ED1-E05B61CA58C6}" type="sibTrans" cxnId="{24411F8A-A063-41C5-A129-BCF6730D3165}">
      <dgm:prSet/>
      <dgm:spPr/>
      <dgm:t>
        <a:bodyPr/>
        <a:lstStyle/>
        <a:p>
          <a:endParaRPr lang="en-US">
            <a:solidFill>
              <a:schemeClr val="bg2">
                <a:lumMod val="10000"/>
              </a:schemeClr>
            </a:solidFill>
          </a:endParaRPr>
        </a:p>
      </dgm:t>
    </dgm:pt>
    <dgm:pt modelId="{D36136C8-15E5-42EC-901C-0313743A65C9}">
      <dgm:prSet/>
      <dgm:spPr/>
      <dgm:t>
        <a:bodyPr/>
        <a:lstStyle/>
        <a:p>
          <a:r>
            <a:rPr lang="en-US">
              <a:solidFill>
                <a:schemeClr val="bg2">
                  <a:lumMod val="10000"/>
                </a:schemeClr>
              </a:solidFill>
            </a:rPr>
            <a:t>Allocation of responsibilities for each task</a:t>
          </a:r>
        </a:p>
      </dgm:t>
    </dgm:pt>
    <dgm:pt modelId="{9AE87016-2E9E-4444-A2E3-B82834B97868}" type="parTrans" cxnId="{8E9AEE0E-B89A-4196-BF14-DAE37432DCD3}">
      <dgm:prSet/>
      <dgm:spPr/>
      <dgm:t>
        <a:bodyPr/>
        <a:lstStyle/>
        <a:p>
          <a:endParaRPr lang="en-US">
            <a:solidFill>
              <a:schemeClr val="bg2">
                <a:lumMod val="10000"/>
              </a:schemeClr>
            </a:solidFill>
          </a:endParaRPr>
        </a:p>
      </dgm:t>
    </dgm:pt>
    <dgm:pt modelId="{EE46B13E-40B2-4987-A45F-FAE02F1AC00D}" type="sibTrans" cxnId="{8E9AEE0E-B89A-4196-BF14-DAE37432DCD3}">
      <dgm:prSet/>
      <dgm:spPr/>
      <dgm:t>
        <a:bodyPr/>
        <a:lstStyle/>
        <a:p>
          <a:endParaRPr lang="en-US">
            <a:solidFill>
              <a:schemeClr val="bg2">
                <a:lumMod val="10000"/>
              </a:schemeClr>
            </a:solidFill>
          </a:endParaRPr>
        </a:p>
      </dgm:t>
    </dgm:pt>
    <dgm:pt modelId="{B35E455D-3BC5-400B-87B8-CF14EC077670}">
      <dgm:prSet/>
      <dgm:spPr/>
      <dgm:t>
        <a:bodyPr/>
        <a:lstStyle/>
        <a:p>
          <a:r>
            <a:rPr lang="en-US">
              <a:solidFill>
                <a:schemeClr val="bg2">
                  <a:lumMod val="10000"/>
                </a:schemeClr>
              </a:solidFill>
            </a:rPr>
            <a:t>Research and information gathering</a:t>
          </a:r>
        </a:p>
      </dgm:t>
    </dgm:pt>
    <dgm:pt modelId="{DD2A16C9-C932-450C-9C36-5F9DABD31A71}" type="parTrans" cxnId="{10896CF0-6459-474C-BC3F-3C5A31D4A83F}">
      <dgm:prSet/>
      <dgm:spPr/>
      <dgm:t>
        <a:bodyPr/>
        <a:lstStyle/>
        <a:p>
          <a:endParaRPr lang="en-US">
            <a:solidFill>
              <a:schemeClr val="bg2">
                <a:lumMod val="10000"/>
              </a:schemeClr>
            </a:solidFill>
          </a:endParaRPr>
        </a:p>
      </dgm:t>
    </dgm:pt>
    <dgm:pt modelId="{062C7CCD-3ACA-407B-95C8-CE4F857A624D}" type="sibTrans" cxnId="{10896CF0-6459-474C-BC3F-3C5A31D4A83F}">
      <dgm:prSet/>
      <dgm:spPr/>
      <dgm:t>
        <a:bodyPr/>
        <a:lstStyle/>
        <a:p>
          <a:endParaRPr lang="en-US">
            <a:solidFill>
              <a:schemeClr val="bg2">
                <a:lumMod val="10000"/>
              </a:schemeClr>
            </a:solidFill>
          </a:endParaRPr>
        </a:p>
      </dgm:t>
    </dgm:pt>
    <dgm:pt modelId="{9EA4B14A-4EE4-4140-A489-13CA1B69A0FD}">
      <dgm:prSet/>
      <dgm:spPr/>
      <dgm:t>
        <a:bodyPr/>
        <a:lstStyle/>
        <a:p>
          <a:r>
            <a:rPr lang="en-US">
              <a:solidFill>
                <a:schemeClr val="bg2">
                  <a:lumMod val="10000"/>
                </a:schemeClr>
              </a:solidFill>
            </a:rPr>
            <a:t>Report development</a:t>
          </a:r>
        </a:p>
      </dgm:t>
    </dgm:pt>
    <dgm:pt modelId="{BA2494E3-A120-45D0-A8F7-5BF7F73FFAAF}" type="parTrans" cxnId="{A845F585-F2FD-4FF7-91A1-B609EB036DE3}">
      <dgm:prSet/>
      <dgm:spPr/>
      <dgm:t>
        <a:bodyPr/>
        <a:lstStyle/>
        <a:p>
          <a:endParaRPr lang="en-US">
            <a:solidFill>
              <a:schemeClr val="bg2">
                <a:lumMod val="10000"/>
              </a:schemeClr>
            </a:solidFill>
          </a:endParaRPr>
        </a:p>
      </dgm:t>
    </dgm:pt>
    <dgm:pt modelId="{5BF547F7-35B5-49BC-9A72-B43374C357D4}" type="sibTrans" cxnId="{A845F585-F2FD-4FF7-91A1-B609EB036DE3}">
      <dgm:prSet/>
      <dgm:spPr/>
      <dgm:t>
        <a:bodyPr/>
        <a:lstStyle/>
        <a:p>
          <a:endParaRPr lang="en-US">
            <a:solidFill>
              <a:schemeClr val="bg2">
                <a:lumMod val="10000"/>
              </a:schemeClr>
            </a:solidFill>
          </a:endParaRPr>
        </a:p>
      </dgm:t>
    </dgm:pt>
    <dgm:pt modelId="{D0F35AFA-93A4-437A-80D6-07CA0F097398}">
      <dgm:prSet/>
      <dgm:spPr/>
      <dgm:t>
        <a:bodyPr/>
        <a:lstStyle/>
        <a:p>
          <a:r>
            <a:rPr lang="en-US">
              <a:solidFill>
                <a:schemeClr val="bg2">
                  <a:lumMod val="10000"/>
                </a:schemeClr>
              </a:solidFill>
            </a:rPr>
            <a:t>Consultations and engagement with stakeholders &amp; partners</a:t>
          </a:r>
        </a:p>
      </dgm:t>
    </dgm:pt>
    <dgm:pt modelId="{6A7606F7-2D86-4B59-BC62-73AF84DC7D50}" type="parTrans" cxnId="{EAD63AB6-AFC9-40C4-922C-44BAD9FA7134}">
      <dgm:prSet/>
      <dgm:spPr/>
      <dgm:t>
        <a:bodyPr/>
        <a:lstStyle/>
        <a:p>
          <a:endParaRPr lang="en-US">
            <a:solidFill>
              <a:schemeClr val="bg2">
                <a:lumMod val="10000"/>
              </a:schemeClr>
            </a:solidFill>
          </a:endParaRPr>
        </a:p>
      </dgm:t>
    </dgm:pt>
    <dgm:pt modelId="{CC98D8D5-B388-4CD3-BC07-FE5385DF28CB}" type="sibTrans" cxnId="{EAD63AB6-AFC9-40C4-922C-44BAD9FA7134}">
      <dgm:prSet/>
      <dgm:spPr/>
      <dgm:t>
        <a:bodyPr/>
        <a:lstStyle/>
        <a:p>
          <a:endParaRPr lang="en-US">
            <a:solidFill>
              <a:schemeClr val="bg2">
                <a:lumMod val="10000"/>
              </a:schemeClr>
            </a:solidFill>
          </a:endParaRPr>
        </a:p>
      </dgm:t>
    </dgm:pt>
    <dgm:pt modelId="{905708F2-EB92-4DEA-B8B0-251CC9AFFFD2}">
      <dgm:prSet/>
      <dgm:spPr/>
      <dgm:t>
        <a:bodyPr/>
        <a:lstStyle/>
        <a:p>
          <a:r>
            <a:rPr lang="en-US">
              <a:solidFill>
                <a:schemeClr val="bg2">
                  <a:lumMod val="10000"/>
                </a:schemeClr>
              </a:solidFill>
            </a:rPr>
            <a:t>Submission of report to CRPD Committee (and other stakeholders)</a:t>
          </a:r>
        </a:p>
      </dgm:t>
    </dgm:pt>
    <dgm:pt modelId="{198B8E4B-009A-4EFD-A764-008E9E0E87E2}" type="parTrans" cxnId="{D6448D43-4245-4408-89D0-52407D76B72F}">
      <dgm:prSet/>
      <dgm:spPr/>
      <dgm:t>
        <a:bodyPr/>
        <a:lstStyle/>
        <a:p>
          <a:endParaRPr lang="en-US">
            <a:solidFill>
              <a:schemeClr val="bg2">
                <a:lumMod val="10000"/>
              </a:schemeClr>
            </a:solidFill>
          </a:endParaRPr>
        </a:p>
      </dgm:t>
    </dgm:pt>
    <dgm:pt modelId="{1799FBD2-CF63-4345-9185-02CED8369862}" type="sibTrans" cxnId="{D6448D43-4245-4408-89D0-52407D76B72F}">
      <dgm:prSet/>
      <dgm:spPr/>
      <dgm:t>
        <a:bodyPr/>
        <a:lstStyle/>
        <a:p>
          <a:endParaRPr lang="en-US">
            <a:solidFill>
              <a:schemeClr val="bg2">
                <a:lumMod val="10000"/>
              </a:schemeClr>
            </a:solidFill>
          </a:endParaRPr>
        </a:p>
      </dgm:t>
    </dgm:pt>
    <dgm:pt modelId="{D6623E5C-81EF-4651-92DB-05971CEFCCAC}">
      <dgm:prSet/>
      <dgm:spPr/>
      <dgm:t>
        <a:bodyPr/>
        <a:lstStyle/>
        <a:p>
          <a:r>
            <a:rPr lang="en-US">
              <a:solidFill>
                <a:schemeClr val="bg2">
                  <a:lumMod val="10000"/>
                </a:schemeClr>
              </a:solidFill>
            </a:rPr>
            <a:t>Advocacy to support concluding observations and recommendations of CRPD Committee</a:t>
          </a:r>
        </a:p>
      </dgm:t>
    </dgm:pt>
    <dgm:pt modelId="{D2A07395-3325-4260-9DCA-CE4D1A3C4990}" type="parTrans" cxnId="{3A66167C-7DFC-4675-A985-CAE055D02AB0}">
      <dgm:prSet/>
      <dgm:spPr/>
      <dgm:t>
        <a:bodyPr/>
        <a:lstStyle/>
        <a:p>
          <a:endParaRPr lang="en-US">
            <a:solidFill>
              <a:schemeClr val="bg2">
                <a:lumMod val="10000"/>
              </a:schemeClr>
            </a:solidFill>
          </a:endParaRPr>
        </a:p>
      </dgm:t>
    </dgm:pt>
    <dgm:pt modelId="{7A08555F-257E-474E-B441-2F4523C7C46F}" type="sibTrans" cxnId="{3A66167C-7DFC-4675-A985-CAE055D02AB0}">
      <dgm:prSet/>
      <dgm:spPr/>
      <dgm:t>
        <a:bodyPr/>
        <a:lstStyle/>
        <a:p>
          <a:endParaRPr lang="en-US">
            <a:solidFill>
              <a:schemeClr val="bg2">
                <a:lumMod val="10000"/>
              </a:schemeClr>
            </a:solidFill>
          </a:endParaRPr>
        </a:p>
      </dgm:t>
    </dgm:pt>
    <dgm:pt modelId="{AF255923-C4A4-493C-9F55-06EFEBC91461}">
      <dgm:prSet/>
      <dgm:spPr/>
      <dgm:t>
        <a:bodyPr/>
        <a:lstStyle/>
        <a:p>
          <a:r>
            <a:rPr lang="en-US">
              <a:solidFill>
                <a:schemeClr val="bg2">
                  <a:lumMod val="10000"/>
                </a:schemeClr>
              </a:solidFill>
            </a:rPr>
            <a:t>National level follow-up – checking in with gov’t about implementation of recommendations</a:t>
          </a:r>
        </a:p>
      </dgm:t>
    </dgm:pt>
    <dgm:pt modelId="{FCCD38C1-8F93-4044-9E89-1EFEE295EA00}" type="parTrans" cxnId="{925CB283-1596-43D5-8BDA-04525694393D}">
      <dgm:prSet/>
      <dgm:spPr/>
      <dgm:t>
        <a:bodyPr/>
        <a:lstStyle/>
        <a:p>
          <a:endParaRPr lang="en-US">
            <a:solidFill>
              <a:schemeClr val="bg2">
                <a:lumMod val="10000"/>
              </a:schemeClr>
            </a:solidFill>
          </a:endParaRPr>
        </a:p>
      </dgm:t>
    </dgm:pt>
    <dgm:pt modelId="{3F4EB63D-948E-4701-B5D6-6F4424A3B890}" type="sibTrans" cxnId="{925CB283-1596-43D5-8BDA-04525694393D}">
      <dgm:prSet/>
      <dgm:spPr/>
      <dgm:t>
        <a:bodyPr/>
        <a:lstStyle/>
        <a:p>
          <a:endParaRPr lang="en-US">
            <a:solidFill>
              <a:schemeClr val="bg2">
                <a:lumMod val="10000"/>
              </a:schemeClr>
            </a:solidFill>
          </a:endParaRPr>
        </a:p>
      </dgm:t>
    </dgm:pt>
    <dgm:pt modelId="{32687475-CB75-484E-9A36-6B10D8E68EB6}">
      <dgm:prSet/>
      <dgm:spPr/>
      <dgm:t>
        <a:bodyPr/>
        <a:lstStyle/>
        <a:p>
          <a:r>
            <a:rPr lang="en-US">
              <a:solidFill>
                <a:schemeClr val="bg2">
                  <a:lumMod val="10000"/>
                </a:schemeClr>
              </a:solidFill>
            </a:rPr>
            <a:t>Continued dissemination of report to other actors (e.g. Special Rapporteur, National Human Rights Commission, etc)</a:t>
          </a:r>
          <a:br>
            <a:rPr lang="en-US">
              <a:solidFill>
                <a:schemeClr val="bg2">
                  <a:lumMod val="10000"/>
                </a:schemeClr>
              </a:solidFill>
            </a:rPr>
          </a:br>
          <a:endParaRPr lang="en-US">
            <a:solidFill>
              <a:schemeClr val="bg2">
                <a:lumMod val="10000"/>
              </a:schemeClr>
            </a:solidFill>
          </a:endParaRPr>
        </a:p>
      </dgm:t>
    </dgm:pt>
    <dgm:pt modelId="{7CBCC658-39CB-4B89-B610-3D268599DFA0}" type="parTrans" cxnId="{B7E2E7A4-CAAD-44F9-AB07-D63EE7EC22A2}">
      <dgm:prSet/>
      <dgm:spPr/>
      <dgm:t>
        <a:bodyPr/>
        <a:lstStyle/>
        <a:p>
          <a:endParaRPr lang="en-US">
            <a:solidFill>
              <a:schemeClr val="bg2">
                <a:lumMod val="10000"/>
              </a:schemeClr>
            </a:solidFill>
          </a:endParaRPr>
        </a:p>
      </dgm:t>
    </dgm:pt>
    <dgm:pt modelId="{19373836-12A3-4325-8E25-C6CD27942A85}" type="sibTrans" cxnId="{B7E2E7A4-CAAD-44F9-AB07-D63EE7EC22A2}">
      <dgm:prSet/>
      <dgm:spPr/>
      <dgm:t>
        <a:bodyPr/>
        <a:lstStyle/>
        <a:p>
          <a:endParaRPr lang="en-US">
            <a:solidFill>
              <a:schemeClr val="bg2">
                <a:lumMod val="10000"/>
              </a:schemeClr>
            </a:solidFill>
          </a:endParaRPr>
        </a:p>
      </dgm:t>
    </dgm:pt>
    <dgm:pt modelId="{8F6EAC8A-D98A-473F-81D7-92E4A04390C1}" type="pres">
      <dgm:prSet presAssocID="{449F6DBB-03BE-4798-8A28-B8911969A825}" presName="Name0" presStyleCnt="0">
        <dgm:presLayoutVars>
          <dgm:dir/>
          <dgm:resizeHandles val="exact"/>
        </dgm:presLayoutVars>
      </dgm:prSet>
      <dgm:spPr/>
    </dgm:pt>
    <dgm:pt modelId="{7C1427CE-B96F-4B71-8C50-FE2DC4095E99}" type="pres">
      <dgm:prSet presAssocID="{60AAF73C-A6CA-4340-B038-832B8E9695D9}" presName="node" presStyleLbl="node1" presStyleIdx="0" presStyleCnt="10">
        <dgm:presLayoutVars>
          <dgm:bulletEnabled val="1"/>
        </dgm:presLayoutVars>
      </dgm:prSet>
      <dgm:spPr/>
    </dgm:pt>
    <dgm:pt modelId="{4A974594-6E11-4011-AE5A-C235ECA32C4E}" type="pres">
      <dgm:prSet presAssocID="{3BCB189B-C1D4-4161-88A8-5AC5999A650F}" presName="sibTrans" presStyleLbl="sibTrans1D1" presStyleIdx="0" presStyleCnt="9"/>
      <dgm:spPr/>
    </dgm:pt>
    <dgm:pt modelId="{69D8A9A2-3A4C-4134-9F3D-CB0EC78EC331}" type="pres">
      <dgm:prSet presAssocID="{3BCB189B-C1D4-4161-88A8-5AC5999A650F}" presName="connectorText" presStyleLbl="sibTrans1D1" presStyleIdx="0" presStyleCnt="9"/>
      <dgm:spPr/>
    </dgm:pt>
    <dgm:pt modelId="{76AF17FF-0606-4D7E-A652-7B27B90B6101}" type="pres">
      <dgm:prSet presAssocID="{D3F2AC92-BDDF-4BEB-9A87-BE2F7DA776A8}" presName="node" presStyleLbl="node1" presStyleIdx="1" presStyleCnt="10">
        <dgm:presLayoutVars>
          <dgm:bulletEnabled val="1"/>
        </dgm:presLayoutVars>
      </dgm:prSet>
      <dgm:spPr/>
    </dgm:pt>
    <dgm:pt modelId="{46232F76-AE58-441E-987E-C10B03EF621F}" type="pres">
      <dgm:prSet presAssocID="{04ECFB84-EBF7-49A7-9ED1-E05B61CA58C6}" presName="sibTrans" presStyleLbl="sibTrans1D1" presStyleIdx="1" presStyleCnt="9"/>
      <dgm:spPr/>
    </dgm:pt>
    <dgm:pt modelId="{BBE052BE-1F95-4E0D-A436-9DD3B65F93DE}" type="pres">
      <dgm:prSet presAssocID="{04ECFB84-EBF7-49A7-9ED1-E05B61CA58C6}" presName="connectorText" presStyleLbl="sibTrans1D1" presStyleIdx="1" presStyleCnt="9"/>
      <dgm:spPr/>
    </dgm:pt>
    <dgm:pt modelId="{BE1446C0-FF9B-4743-B0FB-4C7743FB5B0F}" type="pres">
      <dgm:prSet presAssocID="{D36136C8-15E5-42EC-901C-0313743A65C9}" presName="node" presStyleLbl="node1" presStyleIdx="2" presStyleCnt="10">
        <dgm:presLayoutVars>
          <dgm:bulletEnabled val="1"/>
        </dgm:presLayoutVars>
      </dgm:prSet>
      <dgm:spPr/>
    </dgm:pt>
    <dgm:pt modelId="{C7151FDD-D71D-4617-8D3A-B9A791CB34A2}" type="pres">
      <dgm:prSet presAssocID="{EE46B13E-40B2-4987-A45F-FAE02F1AC00D}" presName="sibTrans" presStyleLbl="sibTrans1D1" presStyleIdx="2" presStyleCnt="9"/>
      <dgm:spPr/>
    </dgm:pt>
    <dgm:pt modelId="{A1A499D4-7353-43D3-BEEC-177B3D6E8932}" type="pres">
      <dgm:prSet presAssocID="{EE46B13E-40B2-4987-A45F-FAE02F1AC00D}" presName="connectorText" presStyleLbl="sibTrans1D1" presStyleIdx="2" presStyleCnt="9"/>
      <dgm:spPr/>
    </dgm:pt>
    <dgm:pt modelId="{3113EE01-33B3-42AE-9C45-68C01DE9D6F6}" type="pres">
      <dgm:prSet presAssocID="{B35E455D-3BC5-400B-87B8-CF14EC077670}" presName="node" presStyleLbl="node1" presStyleIdx="3" presStyleCnt="10">
        <dgm:presLayoutVars>
          <dgm:bulletEnabled val="1"/>
        </dgm:presLayoutVars>
      </dgm:prSet>
      <dgm:spPr/>
    </dgm:pt>
    <dgm:pt modelId="{3080DBFC-98D6-42FE-B81E-DD92BBE09060}" type="pres">
      <dgm:prSet presAssocID="{062C7CCD-3ACA-407B-95C8-CE4F857A624D}" presName="sibTrans" presStyleLbl="sibTrans1D1" presStyleIdx="3" presStyleCnt="9"/>
      <dgm:spPr/>
    </dgm:pt>
    <dgm:pt modelId="{C24EBF8C-C357-445C-8223-D869342A9544}" type="pres">
      <dgm:prSet presAssocID="{062C7CCD-3ACA-407B-95C8-CE4F857A624D}" presName="connectorText" presStyleLbl="sibTrans1D1" presStyleIdx="3" presStyleCnt="9"/>
      <dgm:spPr/>
    </dgm:pt>
    <dgm:pt modelId="{75AB4772-B2B8-42F9-A147-C4122851218C}" type="pres">
      <dgm:prSet presAssocID="{9EA4B14A-4EE4-4140-A489-13CA1B69A0FD}" presName="node" presStyleLbl="node1" presStyleIdx="4" presStyleCnt="10">
        <dgm:presLayoutVars>
          <dgm:bulletEnabled val="1"/>
        </dgm:presLayoutVars>
      </dgm:prSet>
      <dgm:spPr/>
    </dgm:pt>
    <dgm:pt modelId="{A71825F0-97C5-4419-B567-15843C0BB9F3}" type="pres">
      <dgm:prSet presAssocID="{5BF547F7-35B5-49BC-9A72-B43374C357D4}" presName="sibTrans" presStyleLbl="sibTrans1D1" presStyleIdx="4" presStyleCnt="9"/>
      <dgm:spPr/>
    </dgm:pt>
    <dgm:pt modelId="{D381B836-1388-46DE-8F3A-D7C75EBC2E18}" type="pres">
      <dgm:prSet presAssocID="{5BF547F7-35B5-49BC-9A72-B43374C357D4}" presName="connectorText" presStyleLbl="sibTrans1D1" presStyleIdx="4" presStyleCnt="9"/>
      <dgm:spPr/>
    </dgm:pt>
    <dgm:pt modelId="{DA41370D-320F-4FB7-B98F-6650DB4B1A86}" type="pres">
      <dgm:prSet presAssocID="{D0F35AFA-93A4-437A-80D6-07CA0F097398}" presName="node" presStyleLbl="node1" presStyleIdx="5" presStyleCnt="10">
        <dgm:presLayoutVars>
          <dgm:bulletEnabled val="1"/>
        </dgm:presLayoutVars>
      </dgm:prSet>
      <dgm:spPr/>
    </dgm:pt>
    <dgm:pt modelId="{00113F6B-3FB3-41F8-A6C5-7B6881B98A02}" type="pres">
      <dgm:prSet presAssocID="{CC98D8D5-B388-4CD3-BC07-FE5385DF28CB}" presName="sibTrans" presStyleLbl="sibTrans1D1" presStyleIdx="5" presStyleCnt="9"/>
      <dgm:spPr/>
    </dgm:pt>
    <dgm:pt modelId="{ACF5BB38-1539-4260-9531-E750029B75CE}" type="pres">
      <dgm:prSet presAssocID="{CC98D8D5-B388-4CD3-BC07-FE5385DF28CB}" presName="connectorText" presStyleLbl="sibTrans1D1" presStyleIdx="5" presStyleCnt="9"/>
      <dgm:spPr/>
    </dgm:pt>
    <dgm:pt modelId="{8EED23A2-2BB1-4E0E-9E5B-EBDAEC2A4D2A}" type="pres">
      <dgm:prSet presAssocID="{905708F2-EB92-4DEA-B8B0-251CC9AFFFD2}" presName="node" presStyleLbl="node1" presStyleIdx="6" presStyleCnt="10">
        <dgm:presLayoutVars>
          <dgm:bulletEnabled val="1"/>
        </dgm:presLayoutVars>
      </dgm:prSet>
      <dgm:spPr/>
    </dgm:pt>
    <dgm:pt modelId="{B14E9AEA-0BD8-4C31-93E4-04286915F6F0}" type="pres">
      <dgm:prSet presAssocID="{1799FBD2-CF63-4345-9185-02CED8369862}" presName="sibTrans" presStyleLbl="sibTrans1D1" presStyleIdx="6" presStyleCnt="9"/>
      <dgm:spPr/>
    </dgm:pt>
    <dgm:pt modelId="{09273CBF-4C51-4ED4-9A3D-462F06B196E0}" type="pres">
      <dgm:prSet presAssocID="{1799FBD2-CF63-4345-9185-02CED8369862}" presName="connectorText" presStyleLbl="sibTrans1D1" presStyleIdx="6" presStyleCnt="9"/>
      <dgm:spPr/>
    </dgm:pt>
    <dgm:pt modelId="{3DF0DE7F-BC36-4B1D-8013-69900E8CCF85}" type="pres">
      <dgm:prSet presAssocID="{D6623E5C-81EF-4651-92DB-05971CEFCCAC}" presName="node" presStyleLbl="node1" presStyleIdx="7" presStyleCnt="10">
        <dgm:presLayoutVars>
          <dgm:bulletEnabled val="1"/>
        </dgm:presLayoutVars>
      </dgm:prSet>
      <dgm:spPr/>
    </dgm:pt>
    <dgm:pt modelId="{1C59F8DF-2B73-44B2-BB2A-6CC86D6A5891}" type="pres">
      <dgm:prSet presAssocID="{7A08555F-257E-474E-B441-2F4523C7C46F}" presName="sibTrans" presStyleLbl="sibTrans1D1" presStyleIdx="7" presStyleCnt="9"/>
      <dgm:spPr/>
    </dgm:pt>
    <dgm:pt modelId="{4156ED85-829B-4A3F-8041-0BC6DF4FC0BC}" type="pres">
      <dgm:prSet presAssocID="{7A08555F-257E-474E-B441-2F4523C7C46F}" presName="connectorText" presStyleLbl="sibTrans1D1" presStyleIdx="7" presStyleCnt="9"/>
      <dgm:spPr/>
    </dgm:pt>
    <dgm:pt modelId="{28D624E0-5483-4272-A9BF-8D283E7C31E0}" type="pres">
      <dgm:prSet presAssocID="{AF255923-C4A4-493C-9F55-06EFEBC91461}" presName="node" presStyleLbl="node1" presStyleIdx="8" presStyleCnt="10">
        <dgm:presLayoutVars>
          <dgm:bulletEnabled val="1"/>
        </dgm:presLayoutVars>
      </dgm:prSet>
      <dgm:spPr/>
    </dgm:pt>
    <dgm:pt modelId="{3F654B63-0AB9-4604-B12B-FD03F0D1105B}" type="pres">
      <dgm:prSet presAssocID="{3F4EB63D-948E-4701-B5D6-6F4424A3B890}" presName="sibTrans" presStyleLbl="sibTrans1D1" presStyleIdx="8" presStyleCnt="9"/>
      <dgm:spPr/>
    </dgm:pt>
    <dgm:pt modelId="{2B3BD346-5F7F-454E-B582-4957B34E89BC}" type="pres">
      <dgm:prSet presAssocID="{3F4EB63D-948E-4701-B5D6-6F4424A3B890}" presName="connectorText" presStyleLbl="sibTrans1D1" presStyleIdx="8" presStyleCnt="9"/>
      <dgm:spPr/>
    </dgm:pt>
    <dgm:pt modelId="{6E75B216-E2A8-4A0E-8A06-7B6F787615EF}" type="pres">
      <dgm:prSet presAssocID="{32687475-CB75-484E-9A36-6B10D8E68EB6}" presName="node" presStyleLbl="node1" presStyleIdx="9" presStyleCnt="10">
        <dgm:presLayoutVars>
          <dgm:bulletEnabled val="1"/>
        </dgm:presLayoutVars>
      </dgm:prSet>
      <dgm:spPr/>
    </dgm:pt>
  </dgm:ptLst>
  <dgm:cxnLst>
    <dgm:cxn modelId="{1E95F500-CF53-4DEC-814F-4ED10F44B987}" type="presOf" srcId="{CC98D8D5-B388-4CD3-BC07-FE5385DF28CB}" destId="{ACF5BB38-1539-4260-9531-E750029B75CE}" srcOrd="1" destOrd="0" presId="urn:microsoft.com/office/officeart/2016/7/layout/RepeatingBendingProcessNew"/>
    <dgm:cxn modelId="{051A7005-44A8-4C53-A41F-B928707CCC06}" type="presOf" srcId="{3BCB189B-C1D4-4161-88A8-5AC5999A650F}" destId="{69D8A9A2-3A4C-4134-9F3D-CB0EC78EC331}" srcOrd="1" destOrd="0" presId="urn:microsoft.com/office/officeart/2016/7/layout/RepeatingBendingProcessNew"/>
    <dgm:cxn modelId="{8E9AEE0E-B89A-4196-BF14-DAE37432DCD3}" srcId="{449F6DBB-03BE-4798-8A28-B8911969A825}" destId="{D36136C8-15E5-42EC-901C-0313743A65C9}" srcOrd="2" destOrd="0" parTransId="{9AE87016-2E9E-4444-A2E3-B82834B97868}" sibTransId="{EE46B13E-40B2-4987-A45F-FAE02F1AC00D}"/>
    <dgm:cxn modelId="{AF101910-16D4-4904-BD54-77322E551262}" type="presOf" srcId="{60AAF73C-A6CA-4340-B038-832B8E9695D9}" destId="{7C1427CE-B96F-4B71-8C50-FE2DC4095E99}" srcOrd="0" destOrd="0" presId="urn:microsoft.com/office/officeart/2016/7/layout/RepeatingBendingProcessNew"/>
    <dgm:cxn modelId="{104D4513-96C9-4F79-B3B2-B32777832AF1}" type="presOf" srcId="{04ECFB84-EBF7-49A7-9ED1-E05B61CA58C6}" destId="{BBE052BE-1F95-4E0D-A436-9DD3B65F93DE}" srcOrd="1" destOrd="0" presId="urn:microsoft.com/office/officeart/2016/7/layout/RepeatingBendingProcessNew"/>
    <dgm:cxn modelId="{1596CD14-7999-4766-93A0-7E24B8F9ADD4}" type="presOf" srcId="{905708F2-EB92-4DEA-B8B0-251CC9AFFFD2}" destId="{8EED23A2-2BB1-4E0E-9E5B-EBDAEC2A4D2A}" srcOrd="0" destOrd="0" presId="urn:microsoft.com/office/officeart/2016/7/layout/RepeatingBendingProcessNew"/>
    <dgm:cxn modelId="{01757B1B-7C88-430D-B4A5-A7B6F49AA705}" type="presOf" srcId="{EE46B13E-40B2-4987-A45F-FAE02F1AC00D}" destId="{C7151FDD-D71D-4617-8D3A-B9A791CB34A2}" srcOrd="0" destOrd="0" presId="urn:microsoft.com/office/officeart/2016/7/layout/RepeatingBendingProcessNew"/>
    <dgm:cxn modelId="{4DD4321F-5A2F-4D88-9776-07613FF49004}" type="presOf" srcId="{1799FBD2-CF63-4345-9185-02CED8369862}" destId="{B14E9AEA-0BD8-4C31-93E4-04286915F6F0}" srcOrd="0" destOrd="0" presId="urn:microsoft.com/office/officeart/2016/7/layout/RepeatingBendingProcessNew"/>
    <dgm:cxn modelId="{8FAF2426-DE36-4C0E-ABF4-70BC5E1D280C}" type="presOf" srcId="{5BF547F7-35B5-49BC-9A72-B43374C357D4}" destId="{A71825F0-97C5-4419-B567-15843C0BB9F3}" srcOrd="0" destOrd="0" presId="urn:microsoft.com/office/officeart/2016/7/layout/RepeatingBendingProcessNew"/>
    <dgm:cxn modelId="{5EF1DF32-1503-4CB5-8803-49A33E389F74}" type="presOf" srcId="{5BF547F7-35B5-49BC-9A72-B43374C357D4}" destId="{D381B836-1388-46DE-8F3A-D7C75EBC2E18}" srcOrd="1" destOrd="0" presId="urn:microsoft.com/office/officeart/2016/7/layout/RepeatingBendingProcessNew"/>
    <dgm:cxn modelId="{9A8D2333-1541-450B-8701-F7B4A2CA0836}" type="presOf" srcId="{9EA4B14A-4EE4-4140-A489-13CA1B69A0FD}" destId="{75AB4772-B2B8-42F9-A147-C4122851218C}" srcOrd="0" destOrd="0" presId="urn:microsoft.com/office/officeart/2016/7/layout/RepeatingBendingProcessNew"/>
    <dgm:cxn modelId="{C4F4EE35-801D-486E-BFAC-43EF4F0F43D2}" srcId="{449F6DBB-03BE-4798-8A28-B8911969A825}" destId="{60AAF73C-A6CA-4340-B038-832B8E9695D9}" srcOrd="0" destOrd="0" parTransId="{D49247D1-258D-4377-B3F3-781BFA3DA736}" sibTransId="{3BCB189B-C1D4-4161-88A8-5AC5999A650F}"/>
    <dgm:cxn modelId="{28875636-35D1-42C4-BC7C-9C9F3A41A8F4}" type="presOf" srcId="{32687475-CB75-484E-9A36-6B10D8E68EB6}" destId="{6E75B216-E2A8-4A0E-8A06-7B6F787615EF}" srcOrd="0" destOrd="0" presId="urn:microsoft.com/office/officeart/2016/7/layout/RepeatingBendingProcessNew"/>
    <dgm:cxn modelId="{DF89925D-FED3-4BF5-9FAD-F6EDD9BD2CCF}" type="presOf" srcId="{AF255923-C4A4-493C-9F55-06EFEBC91461}" destId="{28D624E0-5483-4272-A9BF-8D283E7C31E0}" srcOrd="0" destOrd="0" presId="urn:microsoft.com/office/officeart/2016/7/layout/RepeatingBendingProcessNew"/>
    <dgm:cxn modelId="{FBAAFF61-7A89-4602-881C-1FC703C703A5}" type="presOf" srcId="{7A08555F-257E-474E-B441-2F4523C7C46F}" destId="{4156ED85-829B-4A3F-8041-0BC6DF4FC0BC}" srcOrd="1" destOrd="0" presId="urn:microsoft.com/office/officeart/2016/7/layout/RepeatingBendingProcessNew"/>
    <dgm:cxn modelId="{D6448D43-4245-4408-89D0-52407D76B72F}" srcId="{449F6DBB-03BE-4798-8A28-B8911969A825}" destId="{905708F2-EB92-4DEA-B8B0-251CC9AFFFD2}" srcOrd="6" destOrd="0" parTransId="{198B8E4B-009A-4EFD-A764-008E9E0E87E2}" sibTransId="{1799FBD2-CF63-4345-9185-02CED8369862}"/>
    <dgm:cxn modelId="{B6B84D45-BB3D-49E9-874A-5AD888B9F634}" type="presOf" srcId="{062C7CCD-3ACA-407B-95C8-CE4F857A624D}" destId="{3080DBFC-98D6-42FE-B81E-DD92BBE09060}" srcOrd="0" destOrd="0" presId="urn:microsoft.com/office/officeart/2016/7/layout/RepeatingBendingProcessNew"/>
    <dgm:cxn modelId="{6286FD70-9B93-448B-BB4F-7E5D464F5296}" type="presOf" srcId="{B35E455D-3BC5-400B-87B8-CF14EC077670}" destId="{3113EE01-33B3-42AE-9C45-68C01DE9D6F6}" srcOrd="0" destOrd="0" presId="urn:microsoft.com/office/officeart/2016/7/layout/RepeatingBendingProcessNew"/>
    <dgm:cxn modelId="{EB651753-87F2-4CF5-AD38-2234C2AB03E2}" type="presOf" srcId="{EE46B13E-40B2-4987-A45F-FAE02F1AC00D}" destId="{A1A499D4-7353-43D3-BEEC-177B3D6E8932}" srcOrd="1" destOrd="0" presId="urn:microsoft.com/office/officeart/2016/7/layout/RepeatingBendingProcessNew"/>
    <dgm:cxn modelId="{3A66167C-7DFC-4675-A985-CAE055D02AB0}" srcId="{449F6DBB-03BE-4798-8A28-B8911969A825}" destId="{D6623E5C-81EF-4651-92DB-05971CEFCCAC}" srcOrd="7" destOrd="0" parTransId="{D2A07395-3325-4260-9DCA-CE4D1A3C4990}" sibTransId="{7A08555F-257E-474E-B441-2F4523C7C46F}"/>
    <dgm:cxn modelId="{DA83A47C-9D35-4330-9E47-5D7FBD3B8171}" type="presOf" srcId="{CC98D8D5-B388-4CD3-BC07-FE5385DF28CB}" destId="{00113F6B-3FB3-41F8-A6C5-7B6881B98A02}" srcOrd="0" destOrd="0" presId="urn:microsoft.com/office/officeart/2016/7/layout/RepeatingBendingProcessNew"/>
    <dgm:cxn modelId="{925CB283-1596-43D5-8BDA-04525694393D}" srcId="{449F6DBB-03BE-4798-8A28-B8911969A825}" destId="{AF255923-C4A4-493C-9F55-06EFEBC91461}" srcOrd="8" destOrd="0" parTransId="{FCCD38C1-8F93-4044-9E89-1EFEE295EA00}" sibTransId="{3F4EB63D-948E-4701-B5D6-6F4424A3B890}"/>
    <dgm:cxn modelId="{A845F585-F2FD-4FF7-91A1-B609EB036DE3}" srcId="{449F6DBB-03BE-4798-8A28-B8911969A825}" destId="{9EA4B14A-4EE4-4140-A489-13CA1B69A0FD}" srcOrd="4" destOrd="0" parTransId="{BA2494E3-A120-45D0-A8F7-5BF7F73FFAAF}" sibTransId="{5BF547F7-35B5-49BC-9A72-B43374C357D4}"/>
    <dgm:cxn modelId="{24411F8A-A063-41C5-A129-BCF6730D3165}" srcId="{449F6DBB-03BE-4798-8A28-B8911969A825}" destId="{D3F2AC92-BDDF-4BEB-9A87-BE2F7DA776A8}" srcOrd="1" destOrd="0" parTransId="{6FCEA7B5-7F14-4986-B159-6B0FFBC83926}" sibTransId="{04ECFB84-EBF7-49A7-9ED1-E05B61CA58C6}"/>
    <dgm:cxn modelId="{A7D49B8C-B5E6-43D2-868B-6ACB6080EC9F}" type="presOf" srcId="{04ECFB84-EBF7-49A7-9ED1-E05B61CA58C6}" destId="{46232F76-AE58-441E-987E-C10B03EF621F}" srcOrd="0" destOrd="0" presId="urn:microsoft.com/office/officeart/2016/7/layout/RepeatingBendingProcessNew"/>
    <dgm:cxn modelId="{FCD1A89B-FC53-4CA2-BBCE-5845B5D96EC6}" type="presOf" srcId="{449F6DBB-03BE-4798-8A28-B8911969A825}" destId="{8F6EAC8A-D98A-473F-81D7-92E4A04390C1}" srcOrd="0" destOrd="0" presId="urn:microsoft.com/office/officeart/2016/7/layout/RepeatingBendingProcessNew"/>
    <dgm:cxn modelId="{CE9F8AA2-C666-46F1-A8A0-BA7DA1AEB3F1}" type="presOf" srcId="{1799FBD2-CF63-4345-9185-02CED8369862}" destId="{09273CBF-4C51-4ED4-9A3D-462F06B196E0}" srcOrd="1" destOrd="0" presId="urn:microsoft.com/office/officeart/2016/7/layout/RepeatingBendingProcessNew"/>
    <dgm:cxn modelId="{B43211A3-8E0E-4528-94EE-EF3D16607DA1}" type="presOf" srcId="{3F4EB63D-948E-4701-B5D6-6F4424A3B890}" destId="{3F654B63-0AB9-4604-B12B-FD03F0D1105B}" srcOrd="0" destOrd="0" presId="urn:microsoft.com/office/officeart/2016/7/layout/RepeatingBendingProcessNew"/>
    <dgm:cxn modelId="{217065A4-00D9-4EB5-AE7B-A7439E38E9E5}" type="presOf" srcId="{062C7CCD-3ACA-407B-95C8-CE4F857A624D}" destId="{C24EBF8C-C357-445C-8223-D869342A9544}" srcOrd="1" destOrd="0" presId="urn:microsoft.com/office/officeart/2016/7/layout/RepeatingBendingProcessNew"/>
    <dgm:cxn modelId="{B7E2E7A4-CAAD-44F9-AB07-D63EE7EC22A2}" srcId="{449F6DBB-03BE-4798-8A28-B8911969A825}" destId="{32687475-CB75-484E-9A36-6B10D8E68EB6}" srcOrd="9" destOrd="0" parTransId="{7CBCC658-39CB-4B89-B610-3D268599DFA0}" sibTransId="{19373836-12A3-4325-8E25-C6CD27942A85}"/>
    <dgm:cxn modelId="{334363A8-FC43-46F0-8F3F-3EA490999AEE}" type="presOf" srcId="{D3F2AC92-BDDF-4BEB-9A87-BE2F7DA776A8}" destId="{76AF17FF-0606-4D7E-A652-7B27B90B6101}" srcOrd="0" destOrd="0" presId="urn:microsoft.com/office/officeart/2016/7/layout/RepeatingBendingProcessNew"/>
    <dgm:cxn modelId="{98841FB2-D72B-4AFC-869C-8D88AADDEAAF}" type="presOf" srcId="{D6623E5C-81EF-4651-92DB-05971CEFCCAC}" destId="{3DF0DE7F-BC36-4B1D-8013-69900E8CCF85}" srcOrd="0" destOrd="0" presId="urn:microsoft.com/office/officeart/2016/7/layout/RepeatingBendingProcessNew"/>
    <dgm:cxn modelId="{EAD63AB6-AFC9-40C4-922C-44BAD9FA7134}" srcId="{449F6DBB-03BE-4798-8A28-B8911969A825}" destId="{D0F35AFA-93A4-437A-80D6-07CA0F097398}" srcOrd="5" destOrd="0" parTransId="{6A7606F7-2D86-4B59-BC62-73AF84DC7D50}" sibTransId="{CC98D8D5-B388-4CD3-BC07-FE5385DF28CB}"/>
    <dgm:cxn modelId="{5EFB53C5-AFAD-43BE-8E70-630F2B705094}" type="presOf" srcId="{3BCB189B-C1D4-4161-88A8-5AC5999A650F}" destId="{4A974594-6E11-4011-AE5A-C235ECA32C4E}" srcOrd="0" destOrd="0" presId="urn:microsoft.com/office/officeart/2016/7/layout/RepeatingBendingProcessNew"/>
    <dgm:cxn modelId="{5EF764D0-DBD8-4589-845D-FFB19BEF2AC3}" type="presOf" srcId="{7A08555F-257E-474E-B441-2F4523C7C46F}" destId="{1C59F8DF-2B73-44B2-BB2A-6CC86D6A5891}" srcOrd="0" destOrd="0" presId="urn:microsoft.com/office/officeart/2016/7/layout/RepeatingBendingProcessNew"/>
    <dgm:cxn modelId="{246D3BDE-C0F5-43BF-A473-F3D9A6DF8FB3}" type="presOf" srcId="{D0F35AFA-93A4-437A-80D6-07CA0F097398}" destId="{DA41370D-320F-4FB7-B98F-6650DB4B1A86}" srcOrd="0" destOrd="0" presId="urn:microsoft.com/office/officeart/2016/7/layout/RepeatingBendingProcessNew"/>
    <dgm:cxn modelId="{7259B4EC-6A61-46E3-A743-24D240D349BD}" type="presOf" srcId="{3F4EB63D-948E-4701-B5D6-6F4424A3B890}" destId="{2B3BD346-5F7F-454E-B582-4957B34E89BC}" srcOrd="1" destOrd="0" presId="urn:microsoft.com/office/officeart/2016/7/layout/RepeatingBendingProcessNew"/>
    <dgm:cxn modelId="{B26D90EE-8031-46D3-873D-597484DFA055}" type="presOf" srcId="{D36136C8-15E5-42EC-901C-0313743A65C9}" destId="{BE1446C0-FF9B-4743-B0FB-4C7743FB5B0F}" srcOrd="0" destOrd="0" presId="urn:microsoft.com/office/officeart/2016/7/layout/RepeatingBendingProcessNew"/>
    <dgm:cxn modelId="{10896CF0-6459-474C-BC3F-3C5A31D4A83F}" srcId="{449F6DBB-03BE-4798-8A28-B8911969A825}" destId="{B35E455D-3BC5-400B-87B8-CF14EC077670}" srcOrd="3" destOrd="0" parTransId="{DD2A16C9-C932-450C-9C36-5F9DABD31A71}" sibTransId="{062C7CCD-3ACA-407B-95C8-CE4F857A624D}"/>
    <dgm:cxn modelId="{19152B1D-0897-4EBA-BC75-F836AF4E7969}" type="presParOf" srcId="{8F6EAC8A-D98A-473F-81D7-92E4A04390C1}" destId="{7C1427CE-B96F-4B71-8C50-FE2DC4095E99}" srcOrd="0" destOrd="0" presId="urn:microsoft.com/office/officeart/2016/7/layout/RepeatingBendingProcessNew"/>
    <dgm:cxn modelId="{6E98E162-EC5E-44F4-8DEF-85DD60FD54E9}" type="presParOf" srcId="{8F6EAC8A-D98A-473F-81D7-92E4A04390C1}" destId="{4A974594-6E11-4011-AE5A-C235ECA32C4E}" srcOrd="1" destOrd="0" presId="urn:microsoft.com/office/officeart/2016/7/layout/RepeatingBendingProcessNew"/>
    <dgm:cxn modelId="{257176EE-1806-46C0-80F4-FF5EC341D96D}" type="presParOf" srcId="{4A974594-6E11-4011-AE5A-C235ECA32C4E}" destId="{69D8A9A2-3A4C-4134-9F3D-CB0EC78EC331}" srcOrd="0" destOrd="0" presId="urn:microsoft.com/office/officeart/2016/7/layout/RepeatingBendingProcessNew"/>
    <dgm:cxn modelId="{56967487-343E-43E0-B60F-FC5E74469A32}" type="presParOf" srcId="{8F6EAC8A-D98A-473F-81D7-92E4A04390C1}" destId="{76AF17FF-0606-4D7E-A652-7B27B90B6101}" srcOrd="2" destOrd="0" presId="urn:microsoft.com/office/officeart/2016/7/layout/RepeatingBendingProcessNew"/>
    <dgm:cxn modelId="{C5EDA69D-03AA-48A3-AF5A-61C160283775}" type="presParOf" srcId="{8F6EAC8A-D98A-473F-81D7-92E4A04390C1}" destId="{46232F76-AE58-441E-987E-C10B03EF621F}" srcOrd="3" destOrd="0" presId="urn:microsoft.com/office/officeart/2016/7/layout/RepeatingBendingProcessNew"/>
    <dgm:cxn modelId="{49585772-5B0A-403C-BE38-8B65BF780B25}" type="presParOf" srcId="{46232F76-AE58-441E-987E-C10B03EF621F}" destId="{BBE052BE-1F95-4E0D-A436-9DD3B65F93DE}" srcOrd="0" destOrd="0" presId="urn:microsoft.com/office/officeart/2016/7/layout/RepeatingBendingProcessNew"/>
    <dgm:cxn modelId="{A6B72CCB-CB28-4374-923D-64974029F49D}" type="presParOf" srcId="{8F6EAC8A-D98A-473F-81D7-92E4A04390C1}" destId="{BE1446C0-FF9B-4743-B0FB-4C7743FB5B0F}" srcOrd="4" destOrd="0" presId="urn:microsoft.com/office/officeart/2016/7/layout/RepeatingBendingProcessNew"/>
    <dgm:cxn modelId="{F81A1AB3-76A7-4C66-90C9-2D6F686C5FDF}" type="presParOf" srcId="{8F6EAC8A-D98A-473F-81D7-92E4A04390C1}" destId="{C7151FDD-D71D-4617-8D3A-B9A791CB34A2}" srcOrd="5" destOrd="0" presId="urn:microsoft.com/office/officeart/2016/7/layout/RepeatingBendingProcessNew"/>
    <dgm:cxn modelId="{277E8BA7-8A85-4E18-8AF7-8E398A488E44}" type="presParOf" srcId="{C7151FDD-D71D-4617-8D3A-B9A791CB34A2}" destId="{A1A499D4-7353-43D3-BEEC-177B3D6E8932}" srcOrd="0" destOrd="0" presId="urn:microsoft.com/office/officeart/2016/7/layout/RepeatingBendingProcessNew"/>
    <dgm:cxn modelId="{97D17944-6C2D-4707-B0F8-4DC57AF92535}" type="presParOf" srcId="{8F6EAC8A-D98A-473F-81D7-92E4A04390C1}" destId="{3113EE01-33B3-42AE-9C45-68C01DE9D6F6}" srcOrd="6" destOrd="0" presId="urn:microsoft.com/office/officeart/2016/7/layout/RepeatingBendingProcessNew"/>
    <dgm:cxn modelId="{35F52B2E-C93D-43D1-86B0-215CB2F4C6EA}" type="presParOf" srcId="{8F6EAC8A-D98A-473F-81D7-92E4A04390C1}" destId="{3080DBFC-98D6-42FE-B81E-DD92BBE09060}" srcOrd="7" destOrd="0" presId="urn:microsoft.com/office/officeart/2016/7/layout/RepeatingBendingProcessNew"/>
    <dgm:cxn modelId="{A7D1D001-36FD-45DB-B735-B71CD7CBBC0E}" type="presParOf" srcId="{3080DBFC-98D6-42FE-B81E-DD92BBE09060}" destId="{C24EBF8C-C357-445C-8223-D869342A9544}" srcOrd="0" destOrd="0" presId="urn:microsoft.com/office/officeart/2016/7/layout/RepeatingBendingProcessNew"/>
    <dgm:cxn modelId="{71ADC24E-EA4E-4282-96E6-E8FC72FC237A}" type="presParOf" srcId="{8F6EAC8A-D98A-473F-81D7-92E4A04390C1}" destId="{75AB4772-B2B8-42F9-A147-C4122851218C}" srcOrd="8" destOrd="0" presId="urn:microsoft.com/office/officeart/2016/7/layout/RepeatingBendingProcessNew"/>
    <dgm:cxn modelId="{BB26F8C9-92D5-4CB1-A3C8-2C0D06B78C70}" type="presParOf" srcId="{8F6EAC8A-D98A-473F-81D7-92E4A04390C1}" destId="{A71825F0-97C5-4419-B567-15843C0BB9F3}" srcOrd="9" destOrd="0" presId="urn:microsoft.com/office/officeart/2016/7/layout/RepeatingBendingProcessNew"/>
    <dgm:cxn modelId="{ED7C9B92-96E5-479F-9385-CB40D26E8E02}" type="presParOf" srcId="{A71825F0-97C5-4419-B567-15843C0BB9F3}" destId="{D381B836-1388-46DE-8F3A-D7C75EBC2E18}" srcOrd="0" destOrd="0" presId="urn:microsoft.com/office/officeart/2016/7/layout/RepeatingBendingProcessNew"/>
    <dgm:cxn modelId="{F43B087F-F48C-4308-9FB6-5B2387E9A061}" type="presParOf" srcId="{8F6EAC8A-D98A-473F-81D7-92E4A04390C1}" destId="{DA41370D-320F-4FB7-B98F-6650DB4B1A86}" srcOrd="10" destOrd="0" presId="urn:microsoft.com/office/officeart/2016/7/layout/RepeatingBendingProcessNew"/>
    <dgm:cxn modelId="{BB939CD5-787A-4A08-8D70-2A381C590C40}" type="presParOf" srcId="{8F6EAC8A-D98A-473F-81D7-92E4A04390C1}" destId="{00113F6B-3FB3-41F8-A6C5-7B6881B98A02}" srcOrd="11" destOrd="0" presId="urn:microsoft.com/office/officeart/2016/7/layout/RepeatingBendingProcessNew"/>
    <dgm:cxn modelId="{F45BC4E1-984B-4DBA-975D-810C0DF7B860}" type="presParOf" srcId="{00113F6B-3FB3-41F8-A6C5-7B6881B98A02}" destId="{ACF5BB38-1539-4260-9531-E750029B75CE}" srcOrd="0" destOrd="0" presId="urn:microsoft.com/office/officeart/2016/7/layout/RepeatingBendingProcessNew"/>
    <dgm:cxn modelId="{584A2261-E124-41A1-BE24-0AD12D9E1521}" type="presParOf" srcId="{8F6EAC8A-D98A-473F-81D7-92E4A04390C1}" destId="{8EED23A2-2BB1-4E0E-9E5B-EBDAEC2A4D2A}" srcOrd="12" destOrd="0" presId="urn:microsoft.com/office/officeart/2016/7/layout/RepeatingBendingProcessNew"/>
    <dgm:cxn modelId="{5CC7B0EE-C07D-4233-A1C9-A8E62DB9C835}" type="presParOf" srcId="{8F6EAC8A-D98A-473F-81D7-92E4A04390C1}" destId="{B14E9AEA-0BD8-4C31-93E4-04286915F6F0}" srcOrd="13" destOrd="0" presId="urn:microsoft.com/office/officeart/2016/7/layout/RepeatingBendingProcessNew"/>
    <dgm:cxn modelId="{63EFA08F-AC6B-446F-BF7F-5338E5F501C6}" type="presParOf" srcId="{B14E9AEA-0BD8-4C31-93E4-04286915F6F0}" destId="{09273CBF-4C51-4ED4-9A3D-462F06B196E0}" srcOrd="0" destOrd="0" presId="urn:microsoft.com/office/officeart/2016/7/layout/RepeatingBendingProcessNew"/>
    <dgm:cxn modelId="{51C1F59C-63D4-43BF-A573-5E2CA3D99E5D}" type="presParOf" srcId="{8F6EAC8A-D98A-473F-81D7-92E4A04390C1}" destId="{3DF0DE7F-BC36-4B1D-8013-69900E8CCF85}" srcOrd="14" destOrd="0" presId="urn:microsoft.com/office/officeart/2016/7/layout/RepeatingBendingProcessNew"/>
    <dgm:cxn modelId="{0D7B97BA-BBD1-48A4-A26E-6F46A1D518FD}" type="presParOf" srcId="{8F6EAC8A-D98A-473F-81D7-92E4A04390C1}" destId="{1C59F8DF-2B73-44B2-BB2A-6CC86D6A5891}" srcOrd="15" destOrd="0" presId="urn:microsoft.com/office/officeart/2016/7/layout/RepeatingBendingProcessNew"/>
    <dgm:cxn modelId="{A6FA1555-9425-4037-BC47-D9840CEBFC09}" type="presParOf" srcId="{1C59F8DF-2B73-44B2-BB2A-6CC86D6A5891}" destId="{4156ED85-829B-4A3F-8041-0BC6DF4FC0BC}" srcOrd="0" destOrd="0" presId="urn:microsoft.com/office/officeart/2016/7/layout/RepeatingBendingProcessNew"/>
    <dgm:cxn modelId="{AC3A9B48-E098-4903-8B96-BC449A061C7F}" type="presParOf" srcId="{8F6EAC8A-D98A-473F-81D7-92E4A04390C1}" destId="{28D624E0-5483-4272-A9BF-8D283E7C31E0}" srcOrd="16" destOrd="0" presId="urn:microsoft.com/office/officeart/2016/7/layout/RepeatingBendingProcessNew"/>
    <dgm:cxn modelId="{72F7C784-739C-43EC-A241-E03378285C11}" type="presParOf" srcId="{8F6EAC8A-D98A-473F-81D7-92E4A04390C1}" destId="{3F654B63-0AB9-4604-B12B-FD03F0D1105B}" srcOrd="17" destOrd="0" presId="urn:microsoft.com/office/officeart/2016/7/layout/RepeatingBendingProcessNew"/>
    <dgm:cxn modelId="{F1E848FB-3016-4B5C-A55A-EAA2A243F9DB}" type="presParOf" srcId="{3F654B63-0AB9-4604-B12B-FD03F0D1105B}" destId="{2B3BD346-5F7F-454E-B582-4957B34E89BC}" srcOrd="0" destOrd="0" presId="urn:microsoft.com/office/officeart/2016/7/layout/RepeatingBendingProcessNew"/>
    <dgm:cxn modelId="{069FA30B-0558-42AF-BCED-31B05AC88592}" type="presParOf" srcId="{8F6EAC8A-D98A-473F-81D7-92E4A04390C1}" destId="{6E75B216-E2A8-4A0E-8A06-7B6F787615EF}" srcOrd="18"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0CCD7-8BF3-465D-9F35-75FD346486F5}">
      <dsp:nvSpPr>
        <dsp:cNvPr id="0" name=""/>
        <dsp:cNvSpPr/>
      </dsp:nvSpPr>
      <dsp:spPr>
        <a:xfrm>
          <a:off x="0" y="310407"/>
          <a:ext cx="5393361" cy="407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Conference of States Parties</a:t>
          </a:r>
          <a:endParaRPr lang="en-US" sz="1700" kern="1200" dirty="0">
            <a:solidFill>
              <a:schemeClr val="tx1"/>
            </a:solidFill>
          </a:endParaRPr>
        </a:p>
      </dsp:txBody>
      <dsp:txXfrm>
        <a:off x="19904" y="330311"/>
        <a:ext cx="5353553" cy="367937"/>
      </dsp:txXfrm>
    </dsp:sp>
    <dsp:sp modelId="{F1B41632-7169-473E-AF85-21EC6578A699}">
      <dsp:nvSpPr>
        <dsp:cNvPr id="0" name=""/>
        <dsp:cNvSpPr/>
      </dsp:nvSpPr>
      <dsp:spPr>
        <a:xfrm>
          <a:off x="0" y="718152"/>
          <a:ext cx="5393361"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23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Meets in order to consider any matter with regard to the implementation of the Convention (biennially or upon decision by the Conference)</a:t>
          </a:r>
        </a:p>
      </dsp:txBody>
      <dsp:txXfrm>
        <a:off x="0" y="718152"/>
        <a:ext cx="5393361" cy="413482"/>
      </dsp:txXfrm>
    </dsp:sp>
    <dsp:sp modelId="{6B71F9D8-D817-4533-82CF-1580BDCA2A1E}">
      <dsp:nvSpPr>
        <dsp:cNvPr id="0" name=""/>
        <dsp:cNvSpPr/>
      </dsp:nvSpPr>
      <dsp:spPr>
        <a:xfrm>
          <a:off x="0" y="1131635"/>
          <a:ext cx="5393361" cy="40774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Committee on the Rights of Persons with Disabilities</a:t>
          </a:r>
          <a:r>
            <a:rPr lang="en-US" sz="1700" kern="1200" dirty="0">
              <a:solidFill>
                <a:schemeClr val="tx1"/>
              </a:solidFill>
            </a:rPr>
            <a:t> </a:t>
          </a:r>
        </a:p>
      </dsp:txBody>
      <dsp:txXfrm>
        <a:off x="19904" y="1151539"/>
        <a:ext cx="5353553" cy="367937"/>
      </dsp:txXfrm>
    </dsp:sp>
    <dsp:sp modelId="{3D911C97-6030-4740-9371-60A03A9A84E4}">
      <dsp:nvSpPr>
        <dsp:cNvPr id="0" name=""/>
        <dsp:cNvSpPr/>
      </dsp:nvSpPr>
      <dsp:spPr>
        <a:xfrm>
          <a:off x="0" y="1539380"/>
          <a:ext cx="5393361"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23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a body of independent experts serving in their personal capacity </a:t>
          </a:r>
        </a:p>
        <a:p>
          <a:pPr marL="114300" lvl="1" indent="-114300" algn="l" defTabSz="577850">
            <a:lnSpc>
              <a:spcPct val="90000"/>
            </a:lnSpc>
            <a:spcBef>
              <a:spcPct val="0"/>
            </a:spcBef>
            <a:spcAft>
              <a:spcPct val="20000"/>
            </a:spcAft>
            <a:buChar char="•"/>
          </a:pPr>
          <a:r>
            <a:rPr lang="en-US" sz="1300" kern="1200"/>
            <a:t>tasked with reviewing States’ implementation of the Convention  </a:t>
          </a:r>
        </a:p>
        <a:p>
          <a:pPr marL="114300" lvl="1" indent="-114300" algn="l" defTabSz="577850">
            <a:lnSpc>
              <a:spcPct val="90000"/>
            </a:lnSpc>
            <a:spcBef>
              <a:spcPct val="0"/>
            </a:spcBef>
            <a:spcAft>
              <a:spcPct val="20000"/>
            </a:spcAft>
            <a:buChar char="•"/>
          </a:pPr>
          <a:r>
            <a:rPr lang="en-US" sz="1300" kern="1200"/>
            <a:t>initially comprises 12 independent experts; rises to 18 members after an additional 60 ratifications or accessions to the Convention </a:t>
          </a:r>
        </a:p>
      </dsp:txBody>
      <dsp:txXfrm>
        <a:off x="0" y="1539380"/>
        <a:ext cx="5393361" cy="862155"/>
      </dsp:txXfrm>
    </dsp:sp>
    <dsp:sp modelId="{C11DDDCD-8808-47A0-8409-875416E3722F}">
      <dsp:nvSpPr>
        <dsp:cNvPr id="0" name=""/>
        <dsp:cNvSpPr/>
      </dsp:nvSpPr>
      <dsp:spPr>
        <a:xfrm>
          <a:off x="0" y="2401535"/>
          <a:ext cx="5393361" cy="40774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Optional Protocol to the CRPD </a:t>
          </a:r>
          <a:endParaRPr lang="en-US" sz="1700" kern="1200" dirty="0">
            <a:solidFill>
              <a:schemeClr val="tx1"/>
            </a:solidFill>
          </a:endParaRPr>
        </a:p>
      </dsp:txBody>
      <dsp:txXfrm>
        <a:off x="19904" y="2421439"/>
        <a:ext cx="5353553" cy="367937"/>
      </dsp:txXfrm>
    </dsp:sp>
    <dsp:sp modelId="{20B96B3A-5D80-4573-B2B7-8DE4F7028C0E}">
      <dsp:nvSpPr>
        <dsp:cNvPr id="0" name=""/>
        <dsp:cNvSpPr/>
      </dsp:nvSpPr>
      <dsp:spPr>
        <a:xfrm>
          <a:off x="0" y="2809280"/>
          <a:ext cx="5393361" cy="123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23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A legally binding treaty separate from the CRPD that States may opt into in order to grant the CRPD Committee additional mandates:</a:t>
          </a:r>
        </a:p>
        <a:p>
          <a:pPr marL="228600" lvl="2" indent="-114300" algn="l" defTabSz="577850">
            <a:lnSpc>
              <a:spcPct val="90000"/>
            </a:lnSpc>
            <a:spcBef>
              <a:spcPct val="0"/>
            </a:spcBef>
            <a:spcAft>
              <a:spcPct val="20000"/>
            </a:spcAft>
            <a:buChar char="•"/>
          </a:pPr>
          <a:r>
            <a:rPr lang="en-US" sz="1300" kern="1200"/>
            <a:t>1) Review of individual/group communications alleging violations of the CRPD and resulting in Committee recommendations to a State; </a:t>
          </a:r>
        </a:p>
        <a:p>
          <a:pPr marL="228600" lvl="2" indent="-114300" algn="l" defTabSz="577850">
            <a:lnSpc>
              <a:spcPct val="90000"/>
            </a:lnSpc>
            <a:spcBef>
              <a:spcPct val="0"/>
            </a:spcBef>
            <a:spcAft>
              <a:spcPct val="20000"/>
            </a:spcAft>
            <a:buChar char="•"/>
          </a:pPr>
          <a:r>
            <a:rPr lang="en-US" sz="1300" kern="1200"/>
            <a:t>2) Procedure of inquiry allowing the CRPD Committee to review grave and systemic violations of the CRPD in a particular country</a:t>
          </a:r>
        </a:p>
      </dsp:txBody>
      <dsp:txXfrm>
        <a:off x="0" y="2809280"/>
        <a:ext cx="5393361" cy="1231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87BCA-B4DF-494A-A767-26AAFBCFC136}">
      <dsp:nvSpPr>
        <dsp:cNvPr id="0" name=""/>
        <dsp:cNvSpPr/>
      </dsp:nvSpPr>
      <dsp:spPr>
        <a:xfrm>
          <a:off x="0" y="1839"/>
          <a:ext cx="5393361" cy="141805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National focal points &amp; coordination mechanisms within government</a:t>
          </a:r>
        </a:p>
        <a:p>
          <a:pPr marL="0" lvl="0" indent="0" algn="l" defTabSz="1066800">
            <a:lnSpc>
              <a:spcPct val="90000"/>
            </a:lnSpc>
            <a:spcBef>
              <a:spcPct val="0"/>
            </a:spcBef>
            <a:spcAft>
              <a:spcPct val="35000"/>
            </a:spcAft>
            <a:buNone/>
          </a:pPr>
          <a:r>
            <a:rPr lang="en-US" sz="1000" kern="1200" dirty="0"/>
            <a:t>Implementation focal point in government</a:t>
          </a:r>
        </a:p>
        <a:p>
          <a:pPr marL="0" lvl="0" indent="0" algn="l" defTabSz="1066800">
            <a:lnSpc>
              <a:spcPct val="90000"/>
            </a:lnSpc>
            <a:spcBef>
              <a:spcPct val="0"/>
            </a:spcBef>
            <a:spcAft>
              <a:spcPct val="35000"/>
            </a:spcAft>
            <a:buNone/>
          </a:pPr>
          <a:r>
            <a:rPr lang="en-US" sz="1000" kern="1200" dirty="0"/>
            <a:t>Coordination focal point</a:t>
          </a:r>
        </a:p>
      </dsp:txBody>
      <dsp:txXfrm>
        <a:off x="69224" y="71063"/>
        <a:ext cx="5254913" cy="1279605"/>
      </dsp:txXfrm>
    </dsp:sp>
    <dsp:sp modelId="{20596D12-F7F0-4778-B4DD-40AD9B51BBFA}">
      <dsp:nvSpPr>
        <dsp:cNvPr id="0" name=""/>
        <dsp:cNvSpPr/>
      </dsp:nvSpPr>
      <dsp:spPr>
        <a:xfrm>
          <a:off x="0" y="1419893"/>
          <a:ext cx="5393361" cy="7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239"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1419893"/>
        <a:ext cx="5393361" cy="79646"/>
      </dsp:txXfrm>
    </dsp:sp>
    <dsp:sp modelId="{A1892401-92C0-4CFA-B0FE-E4DEDA182F89}">
      <dsp:nvSpPr>
        <dsp:cNvPr id="0" name=""/>
        <dsp:cNvSpPr/>
      </dsp:nvSpPr>
      <dsp:spPr>
        <a:xfrm>
          <a:off x="0" y="1499539"/>
          <a:ext cx="5393361" cy="1418053"/>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National Human Rights Institutions (NHRIs) play independent monitoring role</a:t>
          </a:r>
        </a:p>
      </dsp:txBody>
      <dsp:txXfrm>
        <a:off x="69224" y="1568763"/>
        <a:ext cx="5254913" cy="1279605"/>
      </dsp:txXfrm>
    </dsp:sp>
    <dsp:sp modelId="{817AD001-5B93-4073-A1BF-BF9915954585}">
      <dsp:nvSpPr>
        <dsp:cNvPr id="0" name=""/>
        <dsp:cNvSpPr/>
      </dsp:nvSpPr>
      <dsp:spPr>
        <a:xfrm>
          <a:off x="0" y="2931444"/>
          <a:ext cx="5393361" cy="1418053"/>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Civil society plays monitoring role</a:t>
          </a:r>
        </a:p>
      </dsp:txBody>
      <dsp:txXfrm>
        <a:off x="69224" y="3000668"/>
        <a:ext cx="5254913" cy="1279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CBD5F-6D68-46F0-9478-17721F2781FB}">
      <dsp:nvSpPr>
        <dsp:cNvPr id="0" name=""/>
        <dsp:cNvSpPr/>
      </dsp:nvSpPr>
      <dsp:spPr>
        <a:xfrm>
          <a:off x="0" y="698025"/>
          <a:ext cx="3088110" cy="12886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CC3E2F-BE04-4B60-A7FE-49BCB185B1EB}">
      <dsp:nvSpPr>
        <dsp:cNvPr id="0" name=""/>
        <dsp:cNvSpPr/>
      </dsp:nvSpPr>
      <dsp:spPr>
        <a:xfrm>
          <a:off x="389820" y="987974"/>
          <a:ext cx="708764" cy="708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3B8CA-B8A4-4A15-9331-E2B0F757CFED}">
      <dsp:nvSpPr>
        <dsp:cNvPr id="0" name=""/>
        <dsp:cNvSpPr/>
      </dsp:nvSpPr>
      <dsp:spPr>
        <a:xfrm>
          <a:off x="1488405" y="698025"/>
          <a:ext cx="1599704" cy="128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383" tIns="136383" rIns="136383" bIns="136383" numCol="1" spcCol="1270" anchor="ctr" anchorCtr="0">
          <a:noAutofit/>
        </a:bodyPr>
        <a:lstStyle/>
        <a:p>
          <a:pPr marL="0" lvl="0" indent="0" algn="l" defTabSz="755650">
            <a:lnSpc>
              <a:spcPct val="100000"/>
            </a:lnSpc>
            <a:spcBef>
              <a:spcPct val="0"/>
            </a:spcBef>
            <a:spcAft>
              <a:spcPct val="35000"/>
            </a:spcAft>
            <a:buNone/>
          </a:pPr>
          <a:r>
            <a:rPr lang="en-US" sz="1700" kern="1200" dirty="0"/>
            <a:t>CRPD Committee receives report</a:t>
          </a:r>
        </a:p>
      </dsp:txBody>
      <dsp:txXfrm>
        <a:off x="1488405" y="698025"/>
        <a:ext cx="1599704" cy="1288662"/>
      </dsp:txXfrm>
    </dsp:sp>
    <dsp:sp modelId="{8A397E69-5EB1-4A02-91AB-6853F32A5321}">
      <dsp:nvSpPr>
        <dsp:cNvPr id="0" name=""/>
        <dsp:cNvSpPr/>
      </dsp:nvSpPr>
      <dsp:spPr>
        <a:xfrm>
          <a:off x="0" y="2308854"/>
          <a:ext cx="3088110" cy="12886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852B8-992A-4C1F-A02B-DB0E5AFAE278}">
      <dsp:nvSpPr>
        <dsp:cNvPr id="0" name=""/>
        <dsp:cNvSpPr/>
      </dsp:nvSpPr>
      <dsp:spPr>
        <a:xfrm>
          <a:off x="389820" y="2598803"/>
          <a:ext cx="708764" cy="708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161B2-8A1E-497E-A311-3063A00B234F}">
      <dsp:nvSpPr>
        <dsp:cNvPr id="0" name=""/>
        <dsp:cNvSpPr/>
      </dsp:nvSpPr>
      <dsp:spPr>
        <a:xfrm>
          <a:off x="1488405" y="2308854"/>
          <a:ext cx="1599704" cy="128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383" tIns="136383" rIns="136383" bIns="136383" numCol="1" spcCol="1270" anchor="ctr" anchorCtr="0">
          <a:noAutofit/>
        </a:bodyPr>
        <a:lstStyle/>
        <a:p>
          <a:pPr marL="0" lvl="0" indent="0" algn="l" defTabSz="755650">
            <a:lnSpc>
              <a:spcPct val="100000"/>
            </a:lnSpc>
            <a:spcBef>
              <a:spcPct val="0"/>
            </a:spcBef>
            <a:spcAft>
              <a:spcPct val="35000"/>
            </a:spcAft>
            <a:buNone/>
          </a:pPr>
          <a:r>
            <a:rPr lang="en-US" sz="1700" kern="1200" dirty="0"/>
            <a:t>CRPD Committee reviews report</a:t>
          </a:r>
        </a:p>
      </dsp:txBody>
      <dsp:txXfrm>
        <a:off x="1488405" y="2308854"/>
        <a:ext cx="1599704" cy="1288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E5CF4-A94F-48A0-82DD-CC9E5AF23800}">
      <dsp:nvSpPr>
        <dsp:cNvPr id="0" name=""/>
        <dsp:cNvSpPr/>
      </dsp:nvSpPr>
      <dsp:spPr>
        <a:xfrm>
          <a:off x="567638" y="2057"/>
          <a:ext cx="3268149" cy="2618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BFD188-90E8-49CB-B51D-D1C776C251A7}">
      <dsp:nvSpPr>
        <dsp:cNvPr id="0" name=""/>
        <dsp:cNvSpPr/>
      </dsp:nvSpPr>
      <dsp:spPr>
        <a:xfrm>
          <a:off x="1314017" y="2447932"/>
          <a:ext cx="1775390" cy="3378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CA" sz="1800" kern="1200" dirty="0"/>
            <a:t>The CRPD Committee presents State Party with list of issues and questions based on concerns raised by the report.  </a:t>
          </a:r>
          <a:endParaRPr lang="en-US" sz="1800" kern="1200" dirty="0"/>
        </a:p>
      </dsp:txBody>
      <dsp:txXfrm>
        <a:off x="1314017" y="2447932"/>
        <a:ext cx="1775390" cy="3378363"/>
      </dsp:txXfrm>
    </dsp:sp>
    <dsp:sp modelId="{04A3DDEF-4DF2-4F79-9C69-187525FC9CE4}">
      <dsp:nvSpPr>
        <dsp:cNvPr id="0" name=""/>
        <dsp:cNvSpPr/>
      </dsp:nvSpPr>
      <dsp:spPr>
        <a:xfrm flipH="1">
          <a:off x="4314148" y="588852"/>
          <a:ext cx="1568538" cy="14687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0B7A70-1FB7-445B-82F4-70EFCC99F62D}">
      <dsp:nvSpPr>
        <dsp:cNvPr id="0" name=""/>
        <dsp:cNvSpPr/>
      </dsp:nvSpPr>
      <dsp:spPr>
        <a:xfrm>
          <a:off x="4146481" y="2160526"/>
          <a:ext cx="1775390" cy="3378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CA" sz="2000" kern="1200" dirty="0"/>
            <a:t>OPDs can suggest issues for the list of issues and questions the Committee should ask the State, before the Committee adopts its list of issues. </a:t>
          </a:r>
          <a:endParaRPr lang="en-US" sz="2000" kern="1200" dirty="0"/>
        </a:p>
      </dsp:txBody>
      <dsp:txXfrm>
        <a:off x="4146481" y="2160526"/>
        <a:ext cx="1775390" cy="33783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AF0A6-C085-497B-8F77-5747EF278265}">
      <dsp:nvSpPr>
        <dsp:cNvPr id="0" name=""/>
        <dsp:cNvSpPr/>
      </dsp:nvSpPr>
      <dsp:spPr>
        <a:xfrm>
          <a:off x="0" y="0"/>
          <a:ext cx="6134469" cy="16644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t>Constructive face-to-face “interactive” dialogue between the Committee and the State Party delegation. </a:t>
          </a:r>
          <a:endParaRPr lang="en-US" sz="2200" kern="1200" dirty="0"/>
        </a:p>
      </dsp:txBody>
      <dsp:txXfrm>
        <a:off x="81252" y="81252"/>
        <a:ext cx="5971965" cy="1501952"/>
      </dsp:txXfrm>
    </dsp:sp>
    <dsp:sp modelId="{BEB32BFA-104B-41F4-8B5B-DD81E50E3C5B}">
      <dsp:nvSpPr>
        <dsp:cNvPr id="0" name=""/>
        <dsp:cNvSpPr/>
      </dsp:nvSpPr>
      <dsp:spPr>
        <a:xfrm>
          <a:off x="0" y="1152811"/>
          <a:ext cx="6134469" cy="279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769" tIns="27940" rIns="156464" bIns="27940" numCol="1" spcCol="1270" anchor="t" anchorCtr="0">
          <a:noAutofit/>
        </a:bodyPr>
        <a:lstStyle/>
        <a:p>
          <a:pPr marL="171450" lvl="1" indent="-171450" algn="l" defTabSz="755650">
            <a:lnSpc>
              <a:spcPct val="90000"/>
            </a:lnSpc>
            <a:spcBef>
              <a:spcPct val="0"/>
            </a:spcBef>
            <a:spcAft>
              <a:spcPct val="20000"/>
            </a:spcAft>
            <a:buChar char="•"/>
          </a:pPr>
          <a:endParaRPr lang="en-US" sz="1700" kern="1200" dirty="0"/>
        </a:p>
        <a:p>
          <a:pPr marL="171450" lvl="1" indent="-171450" algn="l" defTabSz="755650">
            <a:lnSpc>
              <a:spcPct val="90000"/>
            </a:lnSpc>
            <a:spcBef>
              <a:spcPct val="0"/>
            </a:spcBef>
            <a:spcAft>
              <a:spcPct val="20000"/>
            </a:spcAft>
            <a:buChar char="•"/>
          </a:pPr>
          <a:endParaRPr lang="en-US" sz="1700" kern="1200" dirty="0"/>
        </a:p>
        <a:p>
          <a:pPr marL="171450" lvl="1" indent="-171450" algn="l" defTabSz="755650">
            <a:lnSpc>
              <a:spcPct val="90000"/>
            </a:lnSpc>
            <a:spcBef>
              <a:spcPct val="0"/>
            </a:spcBef>
            <a:spcAft>
              <a:spcPct val="20000"/>
            </a:spcAft>
            <a:buChar char="•"/>
          </a:pPr>
          <a:r>
            <a:rPr lang="en-CA" sz="1700" kern="1200" dirty="0"/>
            <a:t>Opportunity for input from UN system, NHRIs, NGOs and OPDs.  </a:t>
          </a:r>
          <a:endParaRPr lang="en-US" sz="1700" kern="1200" dirty="0"/>
        </a:p>
        <a:p>
          <a:pPr marL="171450" lvl="1" indent="-171450" algn="l" defTabSz="755650">
            <a:lnSpc>
              <a:spcPct val="90000"/>
            </a:lnSpc>
            <a:spcBef>
              <a:spcPct val="0"/>
            </a:spcBef>
            <a:spcAft>
              <a:spcPct val="20000"/>
            </a:spcAft>
            <a:buChar char="•"/>
          </a:pPr>
          <a:r>
            <a:rPr lang="en-CA" sz="1700" kern="1200" dirty="0"/>
            <a:t>OPDs can request in advance to give an oral presentation during the session in which the constructive dialogue with their country will take place. </a:t>
          </a:r>
          <a:endParaRPr lang="en-US" sz="1700" kern="1200" dirty="0"/>
        </a:p>
        <a:p>
          <a:pPr marL="171450" lvl="1" indent="-171450" algn="l" defTabSz="755650">
            <a:lnSpc>
              <a:spcPct val="90000"/>
            </a:lnSpc>
            <a:spcBef>
              <a:spcPct val="0"/>
            </a:spcBef>
            <a:spcAft>
              <a:spcPct val="20000"/>
            </a:spcAft>
            <a:buChar char="•"/>
          </a:pPr>
          <a:r>
            <a:rPr lang="en-CA" sz="1700" kern="1200" dirty="0"/>
            <a:t>Before the dialogue, and during the same session, OPDs may  try to meet with Committee members, especially the country Rapporteur, to identify priority issues and recommendations. </a:t>
          </a:r>
          <a:endParaRPr lang="en-US" sz="1700" kern="1200" dirty="0"/>
        </a:p>
      </dsp:txBody>
      <dsp:txXfrm>
        <a:off x="0" y="1152811"/>
        <a:ext cx="6134469" cy="27957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74594-6E11-4011-AE5A-C235ECA32C4E}">
      <dsp:nvSpPr>
        <dsp:cNvPr id="0" name=""/>
        <dsp:cNvSpPr/>
      </dsp:nvSpPr>
      <dsp:spPr>
        <a:xfrm>
          <a:off x="2668780" y="533977"/>
          <a:ext cx="411824" cy="91440"/>
        </a:xfrm>
        <a:custGeom>
          <a:avLst/>
          <a:gdLst/>
          <a:ahLst/>
          <a:cxnLst/>
          <a:rect l="0" t="0" r="0" b="0"/>
          <a:pathLst>
            <a:path>
              <a:moveTo>
                <a:pt x="0" y="45720"/>
              </a:moveTo>
              <a:lnTo>
                <a:pt x="41182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2863631" y="577483"/>
        <a:ext cx="22121" cy="4428"/>
      </dsp:txXfrm>
    </dsp:sp>
    <dsp:sp modelId="{7C1427CE-B96F-4B71-8C50-FE2DC4095E99}">
      <dsp:nvSpPr>
        <dsp:cNvPr id="0" name=""/>
        <dsp:cNvSpPr/>
      </dsp:nvSpPr>
      <dsp:spPr>
        <a:xfrm>
          <a:off x="746996" y="2622"/>
          <a:ext cx="1923583" cy="11541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Formation of coalition/reporting team</a:t>
          </a:r>
        </a:p>
      </dsp:txBody>
      <dsp:txXfrm>
        <a:off x="746996" y="2622"/>
        <a:ext cx="1923583" cy="1154150"/>
      </dsp:txXfrm>
    </dsp:sp>
    <dsp:sp modelId="{46232F76-AE58-441E-987E-C10B03EF621F}">
      <dsp:nvSpPr>
        <dsp:cNvPr id="0" name=""/>
        <dsp:cNvSpPr/>
      </dsp:nvSpPr>
      <dsp:spPr>
        <a:xfrm>
          <a:off x="5034787" y="533977"/>
          <a:ext cx="411824" cy="91440"/>
        </a:xfrm>
        <a:custGeom>
          <a:avLst/>
          <a:gdLst/>
          <a:ahLst/>
          <a:cxnLst/>
          <a:rect l="0" t="0" r="0" b="0"/>
          <a:pathLst>
            <a:path>
              <a:moveTo>
                <a:pt x="0" y="45720"/>
              </a:moveTo>
              <a:lnTo>
                <a:pt x="411824"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5229639" y="577483"/>
        <a:ext cx="22121" cy="4428"/>
      </dsp:txXfrm>
    </dsp:sp>
    <dsp:sp modelId="{76AF17FF-0606-4D7E-A652-7B27B90B6101}">
      <dsp:nvSpPr>
        <dsp:cNvPr id="0" name=""/>
        <dsp:cNvSpPr/>
      </dsp:nvSpPr>
      <dsp:spPr>
        <a:xfrm>
          <a:off x="3113004" y="2622"/>
          <a:ext cx="1923583" cy="11541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Creation of reporting advocacy plan and timeline</a:t>
          </a:r>
        </a:p>
      </dsp:txBody>
      <dsp:txXfrm>
        <a:off x="3113004" y="2622"/>
        <a:ext cx="1923583" cy="1154150"/>
      </dsp:txXfrm>
    </dsp:sp>
    <dsp:sp modelId="{C7151FDD-D71D-4617-8D3A-B9A791CB34A2}">
      <dsp:nvSpPr>
        <dsp:cNvPr id="0" name=""/>
        <dsp:cNvSpPr/>
      </dsp:nvSpPr>
      <dsp:spPr>
        <a:xfrm>
          <a:off x="7400795" y="533977"/>
          <a:ext cx="411824" cy="91440"/>
        </a:xfrm>
        <a:custGeom>
          <a:avLst/>
          <a:gdLst/>
          <a:ahLst/>
          <a:cxnLst/>
          <a:rect l="0" t="0" r="0" b="0"/>
          <a:pathLst>
            <a:path>
              <a:moveTo>
                <a:pt x="0" y="45720"/>
              </a:moveTo>
              <a:lnTo>
                <a:pt x="41182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7595647" y="577483"/>
        <a:ext cx="22121" cy="4428"/>
      </dsp:txXfrm>
    </dsp:sp>
    <dsp:sp modelId="{BE1446C0-FF9B-4743-B0FB-4C7743FB5B0F}">
      <dsp:nvSpPr>
        <dsp:cNvPr id="0" name=""/>
        <dsp:cNvSpPr/>
      </dsp:nvSpPr>
      <dsp:spPr>
        <a:xfrm>
          <a:off x="5479012" y="2622"/>
          <a:ext cx="1923583" cy="115415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Allocation of responsibilities for each task</a:t>
          </a:r>
        </a:p>
      </dsp:txBody>
      <dsp:txXfrm>
        <a:off x="5479012" y="2622"/>
        <a:ext cx="1923583" cy="1154150"/>
      </dsp:txXfrm>
    </dsp:sp>
    <dsp:sp modelId="{3080DBFC-98D6-42FE-B81E-DD92BBE09060}">
      <dsp:nvSpPr>
        <dsp:cNvPr id="0" name=""/>
        <dsp:cNvSpPr/>
      </dsp:nvSpPr>
      <dsp:spPr>
        <a:xfrm>
          <a:off x="1708788" y="1154972"/>
          <a:ext cx="7098023" cy="411824"/>
        </a:xfrm>
        <a:custGeom>
          <a:avLst/>
          <a:gdLst/>
          <a:ahLst/>
          <a:cxnLst/>
          <a:rect l="0" t="0" r="0" b="0"/>
          <a:pathLst>
            <a:path>
              <a:moveTo>
                <a:pt x="7098023" y="0"/>
              </a:moveTo>
              <a:lnTo>
                <a:pt x="7098023" y="223012"/>
              </a:lnTo>
              <a:lnTo>
                <a:pt x="0" y="223012"/>
              </a:lnTo>
              <a:lnTo>
                <a:pt x="0" y="411824"/>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5080005" y="1358670"/>
        <a:ext cx="355589" cy="4428"/>
      </dsp:txXfrm>
    </dsp:sp>
    <dsp:sp modelId="{3113EE01-33B3-42AE-9C45-68C01DE9D6F6}">
      <dsp:nvSpPr>
        <dsp:cNvPr id="0" name=""/>
        <dsp:cNvSpPr/>
      </dsp:nvSpPr>
      <dsp:spPr>
        <a:xfrm>
          <a:off x="7845019" y="2622"/>
          <a:ext cx="1923583" cy="11541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Research and information gathering</a:t>
          </a:r>
        </a:p>
      </dsp:txBody>
      <dsp:txXfrm>
        <a:off x="7845019" y="2622"/>
        <a:ext cx="1923583" cy="1154150"/>
      </dsp:txXfrm>
    </dsp:sp>
    <dsp:sp modelId="{A71825F0-97C5-4419-B567-15843C0BB9F3}">
      <dsp:nvSpPr>
        <dsp:cNvPr id="0" name=""/>
        <dsp:cNvSpPr/>
      </dsp:nvSpPr>
      <dsp:spPr>
        <a:xfrm>
          <a:off x="2668780" y="2130552"/>
          <a:ext cx="411824" cy="91440"/>
        </a:xfrm>
        <a:custGeom>
          <a:avLst/>
          <a:gdLst/>
          <a:ahLst/>
          <a:cxnLst/>
          <a:rect l="0" t="0" r="0" b="0"/>
          <a:pathLst>
            <a:path>
              <a:moveTo>
                <a:pt x="0" y="45720"/>
              </a:moveTo>
              <a:lnTo>
                <a:pt x="411824"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2863631" y="2174057"/>
        <a:ext cx="22121" cy="4428"/>
      </dsp:txXfrm>
    </dsp:sp>
    <dsp:sp modelId="{75AB4772-B2B8-42F9-A147-C4122851218C}">
      <dsp:nvSpPr>
        <dsp:cNvPr id="0" name=""/>
        <dsp:cNvSpPr/>
      </dsp:nvSpPr>
      <dsp:spPr>
        <a:xfrm>
          <a:off x="746996" y="1599196"/>
          <a:ext cx="1923583" cy="115415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Report development</a:t>
          </a:r>
        </a:p>
      </dsp:txBody>
      <dsp:txXfrm>
        <a:off x="746996" y="1599196"/>
        <a:ext cx="1923583" cy="1154150"/>
      </dsp:txXfrm>
    </dsp:sp>
    <dsp:sp modelId="{00113F6B-3FB3-41F8-A6C5-7B6881B98A02}">
      <dsp:nvSpPr>
        <dsp:cNvPr id="0" name=""/>
        <dsp:cNvSpPr/>
      </dsp:nvSpPr>
      <dsp:spPr>
        <a:xfrm>
          <a:off x="5034787" y="2130552"/>
          <a:ext cx="411824" cy="91440"/>
        </a:xfrm>
        <a:custGeom>
          <a:avLst/>
          <a:gdLst/>
          <a:ahLst/>
          <a:cxnLst/>
          <a:rect l="0" t="0" r="0" b="0"/>
          <a:pathLst>
            <a:path>
              <a:moveTo>
                <a:pt x="0" y="45720"/>
              </a:moveTo>
              <a:lnTo>
                <a:pt x="41182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5229639" y="2174057"/>
        <a:ext cx="22121" cy="4428"/>
      </dsp:txXfrm>
    </dsp:sp>
    <dsp:sp modelId="{DA41370D-320F-4FB7-B98F-6650DB4B1A86}">
      <dsp:nvSpPr>
        <dsp:cNvPr id="0" name=""/>
        <dsp:cNvSpPr/>
      </dsp:nvSpPr>
      <dsp:spPr>
        <a:xfrm>
          <a:off x="3113004" y="1599196"/>
          <a:ext cx="1923583" cy="11541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Consultations and engagement with stakeholders &amp; partners</a:t>
          </a:r>
        </a:p>
      </dsp:txBody>
      <dsp:txXfrm>
        <a:off x="3113004" y="1599196"/>
        <a:ext cx="1923583" cy="1154150"/>
      </dsp:txXfrm>
    </dsp:sp>
    <dsp:sp modelId="{B14E9AEA-0BD8-4C31-93E4-04286915F6F0}">
      <dsp:nvSpPr>
        <dsp:cNvPr id="0" name=""/>
        <dsp:cNvSpPr/>
      </dsp:nvSpPr>
      <dsp:spPr>
        <a:xfrm>
          <a:off x="7400795" y="2130552"/>
          <a:ext cx="411824" cy="91440"/>
        </a:xfrm>
        <a:custGeom>
          <a:avLst/>
          <a:gdLst/>
          <a:ahLst/>
          <a:cxnLst/>
          <a:rect l="0" t="0" r="0" b="0"/>
          <a:pathLst>
            <a:path>
              <a:moveTo>
                <a:pt x="0" y="45720"/>
              </a:moveTo>
              <a:lnTo>
                <a:pt x="411824"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7595647" y="2174057"/>
        <a:ext cx="22121" cy="4428"/>
      </dsp:txXfrm>
    </dsp:sp>
    <dsp:sp modelId="{8EED23A2-2BB1-4E0E-9E5B-EBDAEC2A4D2A}">
      <dsp:nvSpPr>
        <dsp:cNvPr id="0" name=""/>
        <dsp:cNvSpPr/>
      </dsp:nvSpPr>
      <dsp:spPr>
        <a:xfrm>
          <a:off x="5479012" y="1599196"/>
          <a:ext cx="1923583" cy="11541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Submission of report to CRPD Committee (and other stakeholders)</a:t>
          </a:r>
        </a:p>
      </dsp:txBody>
      <dsp:txXfrm>
        <a:off x="5479012" y="1599196"/>
        <a:ext cx="1923583" cy="1154150"/>
      </dsp:txXfrm>
    </dsp:sp>
    <dsp:sp modelId="{1C59F8DF-2B73-44B2-BB2A-6CC86D6A5891}">
      <dsp:nvSpPr>
        <dsp:cNvPr id="0" name=""/>
        <dsp:cNvSpPr/>
      </dsp:nvSpPr>
      <dsp:spPr>
        <a:xfrm>
          <a:off x="1708788" y="2751547"/>
          <a:ext cx="7098023" cy="411824"/>
        </a:xfrm>
        <a:custGeom>
          <a:avLst/>
          <a:gdLst/>
          <a:ahLst/>
          <a:cxnLst/>
          <a:rect l="0" t="0" r="0" b="0"/>
          <a:pathLst>
            <a:path>
              <a:moveTo>
                <a:pt x="7098023" y="0"/>
              </a:moveTo>
              <a:lnTo>
                <a:pt x="7098023" y="223012"/>
              </a:lnTo>
              <a:lnTo>
                <a:pt x="0" y="223012"/>
              </a:lnTo>
              <a:lnTo>
                <a:pt x="0" y="411824"/>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5080005" y="2955244"/>
        <a:ext cx="355589" cy="4428"/>
      </dsp:txXfrm>
    </dsp:sp>
    <dsp:sp modelId="{3DF0DE7F-BC36-4B1D-8013-69900E8CCF85}">
      <dsp:nvSpPr>
        <dsp:cNvPr id="0" name=""/>
        <dsp:cNvSpPr/>
      </dsp:nvSpPr>
      <dsp:spPr>
        <a:xfrm>
          <a:off x="7845019" y="1599196"/>
          <a:ext cx="1923583" cy="115415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Advocacy to support concluding observations and recommendations of CRPD Committee</a:t>
          </a:r>
        </a:p>
      </dsp:txBody>
      <dsp:txXfrm>
        <a:off x="7845019" y="1599196"/>
        <a:ext cx="1923583" cy="1154150"/>
      </dsp:txXfrm>
    </dsp:sp>
    <dsp:sp modelId="{3F654B63-0AB9-4604-B12B-FD03F0D1105B}">
      <dsp:nvSpPr>
        <dsp:cNvPr id="0" name=""/>
        <dsp:cNvSpPr/>
      </dsp:nvSpPr>
      <dsp:spPr>
        <a:xfrm>
          <a:off x="2668780" y="3727126"/>
          <a:ext cx="411824" cy="91440"/>
        </a:xfrm>
        <a:custGeom>
          <a:avLst/>
          <a:gdLst/>
          <a:ahLst/>
          <a:cxnLst/>
          <a:rect l="0" t="0" r="0" b="0"/>
          <a:pathLst>
            <a:path>
              <a:moveTo>
                <a:pt x="0" y="45720"/>
              </a:moveTo>
              <a:lnTo>
                <a:pt x="411824"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lumMod val="10000"/>
              </a:schemeClr>
            </a:solidFill>
          </a:endParaRPr>
        </a:p>
      </dsp:txBody>
      <dsp:txXfrm>
        <a:off x="2863631" y="3770632"/>
        <a:ext cx="22121" cy="4428"/>
      </dsp:txXfrm>
    </dsp:sp>
    <dsp:sp modelId="{28D624E0-5483-4272-A9BF-8D283E7C31E0}">
      <dsp:nvSpPr>
        <dsp:cNvPr id="0" name=""/>
        <dsp:cNvSpPr/>
      </dsp:nvSpPr>
      <dsp:spPr>
        <a:xfrm>
          <a:off x="746996" y="3195771"/>
          <a:ext cx="1923583" cy="11541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National level follow-up – checking in with gov’t about implementation of recommendations</a:t>
          </a:r>
        </a:p>
      </dsp:txBody>
      <dsp:txXfrm>
        <a:off x="746996" y="3195771"/>
        <a:ext cx="1923583" cy="1154150"/>
      </dsp:txXfrm>
    </dsp:sp>
    <dsp:sp modelId="{6E75B216-E2A8-4A0E-8A06-7B6F787615EF}">
      <dsp:nvSpPr>
        <dsp:cNvPr id="0" name=""/>
        <dsp:cNvSpPr/>
      </dsp:nvSpPr>
      <dsp:spPr>
        <a:xfrm>
          <a:off x="3113004" y="3195771"/>
          <a:ext cx="1923583" cy="115415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57" tIns="98940" rIns="94257" bIns="989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2">
                  <a:lumMod val="10000"/>
                </a:schemeClr>
              </a:solidFill>
            </a:rPr>
            <a:t>Continued dissemination of report to other actors (e.g. Special Rapporteur, National Human Rights Commission, etc)</a:t>
          </a:r>
          <a:br>
            <a:rPr lang="en-US" sz="1200" kern="1200">
              <a:solidFill>
                <a:schemeClr val="bg2">
                  <a:lumMod val="10000"/>
                </a:schemeClr>
              </a:solidFill>
            </a:rPr>
          </a:br>
          <a:endParaRPr lang="en-US" sz="1200" kern="1200">
            <a:solidFill>
              <a:schemeClr val="bg2">
                <a:lumMod val="10000"/>
              </a:schemeClr>
            </a:solidFill>
          </a:endParaRPr>
        </a:p>
      </dsp:txBody>
      <dsp:txXfrm>
        <a:off x="3113004" y="3195771"/>
        <a:ext cx="1923583" cy="11541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8143D-0607-480B-913C-A6FA219498AB}"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63FED-EA5C-44CE-A8DE-D5AF1ED0986D}" type="slidenum">
              <a:rPr lang="en-US" smtClean="0"/>
              <a:t>‹#›</a:t>
            </a:fld>
            <a:endParaRPr lang="en-US"/>
          </a:p>
        </p:txBody>
      </p:sp>
    </p:spTree>
    <p:extLst>
      <p:ext uri="{BB962C8B-B14F-4D97-AF65-F5344CB8AC3E}">
        <p14:creationId xmlns:p14="http://schemas.microsoft.com/office/powerpoint/2010/main" val="205814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module is entitled “Monitoring Disability Inclusive Development and other CRPD Obligations.” It is part of the online learning series brought to you by the US International Council on Disabilities with the generous support of Rehabilitation International.</a:t>
            </a:r>
          </a:p>
          <a:p>
            <a:endParaRPr lang="en-US" dirty="0"/>
          </a:p>
        </p:txBody>
      </p:sp>
      <p:sp>
        <p:nvSpPr>
          <p:cNvPr id="4" name="Slide Number Placeholder 3"/>
          <p:cNvSpPr>
            <a:spLocks noGrp="1"/>
          </p:cNvSpPr>
          <p:nvPr>
            <p:ph type="sldNum" sz="quarter" idx="5"/>
          </p:nvPr>
        </p:nvSpPr>
        <p:spPr/>
        <p:txBody>
          <a:bodyPr/>
          <a:lstStyle/>
          <a:p>
            <a:fld id="{75463FED-EA5C-44CE-A8DE-D5AF1ED0986D}" type="slidenum">
              <a:rPr lang="en-US" smtClean="0"/>
              <a:t>1</a:t>
            </a:fld>
            <a:endParaRPr lang="en-US"/>
          </a:p>
        </p:txBody>
      </p:sp>
    </p:spTree>
    <p:extLst>
      <p:ext uri="{BB962C8B-B14F-4D97-AF65-F5344CB8AC3E}">
        <p14:creationId xmlns:p14="http://schemas.microsoft.com/office/powerpoint/2010/main" val="2075631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FFFFFF"/>
                </a:solidFill>
              </a:rPr>
              <a:t>This slide provides national level Monitoring and Implementation measures.</a:t>
            </a:r>
          </a:p>
          <a:p>
            <a:r>
              <a:rPr lang="en-US" sz="1200" b="0" dirty="0">
                <a:solidFill>
                  <a:srgbClr val="FFFFFF"/>
                </a:solidFill>
              </a:rPr>
              <a:t> -National Level</a:t>
            </a:r>
          </a:p>
          <a:p>
            <a:pPr eaLnBrk="1" hangingPunct="1"/>
            <a:r>
              <a:rPr lang="en-US" b="0" dirty="0"/>
              <a:t>National focal points &amp; coordination mechanisms within government</a:t>
            </a:r>
          </a:p>
          <a:p>
            <a:pPr lvl="1" eaLnBrk="1" hangingPunct="1"/>
            <a:r>
              <a:rPr lang="en-US" b="0" dirty="0"/>
              <a:t>Implementation focal point within government</a:t>
            </a:r>
          </a:p>
          <a:p>
            <a:pPr lvl="1" eaLnBrk="1" hangingPunct="1"/>
            <a:r>
              <a:rPr lang="en-US" b="0" dirty="0"/>
              <a:t>Coordination focal point</a:t>
            </a:r>
          </a:p>
          <a:p>
            <a:pPr eaLnBrk="1" hangingPunct="1"/>
            <a:r>
              <a:rPr lang="en-US" b="0" dirty="0"/>
              <a:t>National Human Rights Institutions (NHRIs) play important role</a:t>
            </a:r>
          </a:p>
          <a:p>
            <a:pPr eaLnBrk="1" hangingPunct="1"/>
            <a:r>
              <a:rPr lang="en-US" b="0" dirty="0"/>
              <a:t>Civil society role in monitoring</a:t>
            </a:r>
          </a:p>
          <a:p>
            <a:endParaRPr lang="en-US" dirty="0"/>
          </a:p>
        </p:txBody>
      </p:sp>
      <p:sp>
        <p:nvSpPr>
          <p:cNvPr id="4" name="Slide Number Placeholder 3"/>
          <p:cNvSpPr>
            <a:spLocks noGrp="1"/>
          </p:cNvSpPr>
          <p:nvPr>
            <p:ph type="sldNum" sz="quarter" idx="5"/>
          </p:nvPr>
        </p:nvSpPr>
        <p:spPr/>
        <p:txBody>
          <a:bodyPr/>
          <a:lstStyle/>
          <a:p>
            <a:fld id="{A40DCA0F-DB07-48EE-ABAB-773660E5007D}" type="slidenum">
              <a:rPr lang="en-US" smtClean="0"/>
              <a:t>10</a:t>
            </a:fld>
            <a:endParaRPr lang="en-US"/>
          </a:p>
        </p:txBody>
      </p:sp>
    </p:spTree>
    <p:extLst>
      <p:ext uri="{BB962C8B-B14F-4D97-AF65-F5344CB8AC3E}">
        <p14:creationId xmlns:p14="http://schemas.microsoft.com/office/powerpoint/2010/main" val="4100428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two photos, one of the current Chair of the CPRD Committee, Rosemary Kayess, in the hall of the US Permanent Mission to the UN in New York, with USICD Board Member Janet Lord and the other the CRPD Committee Vice Chair, Minjon Kim, with Janet Lord.</a:t>
            </a:r>
          </a:p>
        </p:txBody>
      </p:sp>
      <p:sp>
        <p:nvSpPr>
          <p:cNvPr id="4" name="Slide Number Placeholder 3"/>
          <p:cNvSpPr>
            <a:spLocks noGrp="1"/>
          </p:cNvSpPr>
          <p:nvPr>
            <p:ph type="sldNum" sz="quarter" idx="5"/>
          </p:nvPr>
        </p:nvSpPr>
        <p:spPr/>
        <p:txBody>
          <a:bodyPr/>
          <a:lstStyle/>
          <a:p>
            <a:fld id="{75463FED-EA5C-44CE-A8DE-D5AF1ED0986D}" type="slidenum">
              <a:rPr lang="en-US" smtClean="0"/>
              <a:t>11</a:t>
            </a:fld>
            <a:endParaRPr lang="en-US"/>
          </a:p>
        </p:txBody>
      </p:sp>
    </p:spTree>
    <p:extLst>
      <p:ext uri="{BB962C8B-B14F-4D97-AF65-F5344CB8AC3E}">
        <p14:creationId xmlns:p14="http://schemas.microsoft.com/office/powerpoint/2010/main" val="6884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32 of the CRPD lays of the reporting requirement and obligation.</a:t>
            </a:r>
          </a:p>
        </p:txBody>
      </p:sp>
      <p:sp>
        <p:nvSpPr>
          <p:cNvPr id="4" name="Slide Number Placeholder 3"/>
          <p:cNvSpPr>
            <a:spLocks noGrp="1"/>
          </p:cNvSpPr>
          <p:nvPr>
            <p:ph type="sldNum" sz="quarter" idx="5"/>
          </p:nvPr>
        </p:nvSpPr>
        <p:spPr/>
        <p:txBody>
          <a:bodyPr/>
          <a:lstStyle/>
          <a:p>
            <a:fld id="{75463FED-EA5C-44CE-A8DE-D5AF1ED0986D}" type="slidenum">
              <a:rPr lang="en-US" smtClean="0"/>
              <a:t>12</a:t>
            </a:fld>
            <a:endParaRPr lang="en-US"/>
          </a:p>
        </p:txBody>
      </p:sp>
    </p:spTree>
    <p:extLst>
      <p:ext uri="{BB962C8B-B14F-4D97-AF65-F5344CB8AC3E}">
        <p14:creationId xmlns:p14="http://schemas.microsoft.com/office/powerpoint/2010/main" val="118038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This slide sets out some of the general obligations of the CRPD:</a:t>
            </a:r>
          </a:p>
          <a:p>
            <a:r>
              <a:rPr lang="en-US" dirty="0"/>
              <a:t>Article 4: States must ensure that their legal framework is consistent with the CRPD – this may require a range of measures such as law reform, policy measures, budgeting, among others. </a:t>
            </a:r>
          </a:p>
          <a:p>
            <a:r>
              <a:rPr lang="en-US" dirty="0"/>
              <a:t>Article 5: Non-discrimination and equality must be reflected in the domestic law framework  - non-discrimination also requires that reasonable accommodation be provided where needed to an individual with a disability. ALL rights in the CRPD must be respected without discrimination on the basis of disability</a:t>
            </a:r>
          </a:p>
          <a:p>
            <a:endParaRPr lang="en-US" dirty="0">
              <a:solidFill>
                <a:srgbClr val="FFFFFF"/>
              </a:solidFill>
            </a:endParaRPr>
          </a:p>
          <a:p>
            <a:endParaRPr lang="en-US" dirty="0"/>
          </a:p>
          <a:p>
            <a:endParaRPr lang="en-US" dirty="0"/>
          </a:p>
          <a:p>
            <a:r>
              <a:rPr lang="en-US" dirty="0"/>
              <a:t>Article 4: States must ensure that their legal framework is consistent with the CRPD – this may require a range of measures such as law reform, policy measures, budgeting, among others. </a:t>
            </a:r>
          </a:p>
          <a:p>
            <a:r>
              <a:rPr lang="en-US" dirty="0"/>
              <a:t>Article 5: Non-discrimination and equality must be reflected in the domestic law framework  - non-discrimination also requires that reasonable accommodation be provided where needed to an individual with a disability. ALL rights in the CRPD must be respected without discrimination on the basis of disability</a:t>
            </a:r>
          </a:p>
          <a:p>
            <a:endParaRPr lang="en-US" dirty="0"/>
          </a:p>
        </p:txBody>
      </p:sp>
      <p:sp>
        <p:nvSpPr>
          <p:cNvPr id="4" name="Slide Number Placeholder 3"/>
          <p:cNvSpPr>
            <a:spLocks noGrp="1"/>
          </p:cNvSpPr>
          <p:nvPr>
            <p:ph type="sldNum" sz="quarter" idx="5"/>
          </p:nvPr>
        </p:nvSpPr>
        <p:spPr/>
        <p:txBody>
          <a:bodyPr/>
          <a:lstStyle/>
          <a:p>
            <a:fld id="{A40DCA0F-DB07-48EE-ABAB-773660E5007D}" type="slidenum">
              <a:rPr lang="en-US" smtClean="0"/>
              <a:t>13</a:t>
            </a:fld>
            <a:endParaRPr lang="en-US"/>
          </a:p>
        </p:txBody>
      </p:sp>
    </p:spTree>
    <p:extLst>
      <p:ext uri="{BB962C8B-B14F-4D97-AF65-F5344CB8AC3E}">
        <p14:creationId xmlns:p14="http://schemas.microsoft.com/office/powerpoint/2010/main" val="1415644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OPDs can receive support in their engagement with the reporting process.  </a:t>
            </a:r>
          </a:p>
        </p:txBody>
      </p:sp>
      <p:sp>
        <p:nvSpPr>
          <p:cNvPr id="4" name="Slide Number Placeholder 3"/>
          <p:cNvSpPr>
            <a:spLocks noGrp="1"/>
          </p:cNvSpPr>
          <p:nvPr>
            <p:ph type="sldNum" sz="quarter" idx="5"/>
          </p:nvPr>
        </p:nvSpPr>
        <p:spPr/>
        <p:txBody>
          <a:bodyPr/>
          <a:lstStyle/>
          <a:p>
            <a:fld id="{A40DCA0F-DB07-48EE-ABAB-773660E5007D}" type="slidenum">
              <a:rPr lang="en-US" smtClean="0"/>
              <a:t>14</a:t>
            </a:fld>
            <a:endParaRPr lang="en-US"/>
          </a:p>
        </p:txBody>
      </p:sp>
    </p:spTree>
    <p:extLst>
      <p:ext uri="{BB962C8B-B14F-4D97-AF65-F5344CB8AC3E}">
        <p14:creationId xmlns:p14="http://schemas.microsoft.com/office/powerpoint/2010/main" val="264350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set of slides examines the reporting process, step by step.</a:t>
            </a:r>
          </a:p>
        </p:txBody>
      </p:sp>
      <p:sp>
        <p:nvSpPr>
          <p:cNvPr id="4" name="Slide Number Placeholder 3"/>
          <p:cNvSpPr>
            <a:spLocks noGrp="1"/>
          </p:cNvSpPr>
          <p:nvPr>
            <p:ph type="sldNum" sz="quarter" idx="5"/>
          </p:nvPr>
        </p:nvSpPr>
        <p:spPr/>
        <p:txBody>
          <a:bodyPr/>
          <a:lstStyle/>
          <a:p>
            <a:fld id="{A40DCA0F-DB07-48EE-ABAB-773660E5007D}" type="slidenum">
              <a:rPr lang="en-US" smtClean="0"/>
              <a:t>15</a:t>
            </a:fld>
            <a:endParaRPr lang="en-US"/>
          </a:p>
        </p:txBody>
      </p:sp>
    </p:spTree>
    <p:extLst>
      <p:ext uri="{BB962C8B-B14F-4D97-AF65-F5344CB8AC3E}">
        <p14:creationId xmlns:p14="http://schemas.microsoft.com/office/powerpoint/2010/main" val="405861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Reporting is, of course, a cycle. This slide lists the cycle.</a:t>
            </a:r>
          </a:p>
        </p:txBody>
      </p:sp>
      <p:sp>
        <p:nvSpPr>
          <p:cNvPr id="4" name="Slide Number Placeholder 3"/>
          <p:cNvSpPr>
            <a:spLocks noGrp="1"/>
          </p:cNvSpPr>
          <p:nvPr>
            <p:ph type="sldNum" sz="quarter" idx="5"/>
          </p:nvPr>
        </p:nvSpPr>
        <p:spPr/>
        <p:txBody>
          <a:bodyPr/>
          <a:lstStyle/>
          <a:p>
            <a:fld id="{75463FED-EA5C-44CE-A8DE-D5AF1ED0986D}" type="slidenum">
              <a:rPr lang="en-US" smtClean="0"/>
              <a:t>16</a:t>
            </a:fld>
            <a:endParaRPr lang="en-US"/>
          </a:p>
        </p:txBody>
      </p:sp>
    </p:spTree>
    <p:extLst>
      <p:ext uri="{BB962C8B-B14F-4D97-AF65-F5344CB8AC3E}">
        <p14:creationId xmlns:p14="http://schemas.microsoft.com/office/powerpoint/2010/main" val="3499805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the reporting process begins when a State ratifies the treaty.  This triggers the reporting obligation and starts the cycle.</a:t>
            </a:r>
          </a:p>
        </p:txBody>
      </p:sp>
      <p:sp>
        <p:nvSpPr>
          <p:cNvPr id="4" name="Slide Number Placeholder 3"/>
          <p:cNvSpPr>
            <a:spLocks noGrp="1"/>
          </p:cNvSpPr>
          <p:nvPr>
            <p:ph type="sldNum" sz="quarter" idx="5"/>
          </p:nvPr>
        </p:nvSpPr>
        <p:spPr/>
        <p:txBody>
          <a:bodyPr/>
          <a:lstStyle/>
          <a:p>
            <a:fld id="{75463FED-EA5C-44CE-A8DE-D5AF1ED0986D}" type="slidenum">
              <a:rPr lang="en-US" smtClean="0"/>
              <a:t>17</a:t>
            </a:fld>
            <a:endParaRPr lang="en-US"/>
          </a:p>
        </p:txBody>
      </p:sp>
    </p:spTree>
    <p:extLst>
      <p:ext uri="{BB962C8B-B14F-4D97-AF65-F5344CB8AC3E}">
        <p14:creationId xmlns:p14="http://schemas.microsoft.com/office/powerpoint/2010/main" val="62465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involves the submission of the State’s report to the CRPD Committee. This is an important step not only for the CRPD Committee which commences it review of the State report but also for OPDs who are then in a strong position to organize and start developing their own “shadow” or “parallel” report.</a:t>
            </a:r>
          </a:p>
        </p:txBody>
      </p:sp>
      <p:sp>
        <p:nvSpPr>
          <p:cNvPr id="4" name="Slide Number Placeholder 3"/>
          <p:cNvSpPr>
            <a:spLocks noGrp="1"/>
          </p:cNvSpPr>
          <p:nvPr>
            <p:ph type="sldNum" sz="quarter" idx="5"/>
          </p:nvPr>
        </p:nvSpPr>
        <p:spPr/>
        <p:txBody>
          <a:bodyPr/>
          <a:lstStyle/>
          <a:p>
            <a:fld id="{75463FED-EA5C-44CE-A8DE-D5AF1ED0986D}" type="slidenum">
              <a:rPr lang="en-US" smtClean="0"/>
              <a:t>18</a:t>
            </a:fld>
            <a:endParaRPr lang="en-US"/>
          </a:p>
        </p:txBody>
      </p:sp>
    </p:spTree>
    <p:extLst>
      <p:ext uri="{BB962C8B-B14F-4D97-AF65-F5344CB8AC3E}">
        <p14:creationId xmlns:p14="http://schemas.microsoft.com/office/powerpoint/2010/main" val="1434767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happens after a State Party has submitted its report but before the CRPD Committee meets with the State in Geneva.  At this stage. A List of Issues is generated to the State to gather more information, address gaps in the report, or otherwise allow the Committee to seek additional information from the State Party.  OPDs may also play a role in this process, inviting the Committee to direct certain questions and requests for information to the State.</a:t>
            </a:r>
          </a:p>
        </p:txBody>
      </p:sp>
      <p:sp>
        <p:nvSpPr>
          <p:cNvPr id="4" name="Slide Number Placeholder 3"/>
          <p:cNvSpPr>
            <a:spLocks noGrp="1"/>
          </p:cNvSpPr>
          <p:nvPr>
            <p:ph type="sldNum" sz="quarter" idx="5"/>
          </p:nvPr>
        </p:nvSpPr>
        <p:spPr/>
        <p:txBody>
          <a:bodyPr/>
          <a:lstStyle/>
          <a:p>
            <a:fld id="{75463FED-EA5C-44CE-A8DE-D5AF1ED0986D}" type="slidenum">
              <a:rPr lang="en-US" smtClean="0"/>
              <a:t>19</a:t>
            </a:fld>
            <a:endParaRPr lang="en-US"/>
          </a:p>
        </p:txBody>
      </p:sp>
    </p:spTree>
    <p:extLst>
      <p:ext uri="{BB962C8B-B14F-4D97-AF65-F5344CB8AC3E}">
        <p14:creationId xmlns:p14="http://schemas.microsoft.com/office/powerpoint/2010/main" val="82800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 modules in this learning series, there are specific learning objectives and topics to be covered. We seek to answer the following key questions:</a:t>
            </a:r>
          </a:p>
          <a:p>
            <a:pPr marL="571500" indent="-571500">
              <a:spcAft>
                <a:spcPts val="600"/>
              </a:spcAft>
              <a:buFont typeface="Arial" panose="020B0604020202020204" pitchFamily="34" charset="0"/>
              <a:buChar char="•"/>
            </a:pPr>
            <a:r>
              <a:rPr lang="en-CA" sz="1200" dirty="0"/>
              <a:t>What is monitoring and how does it relate to Article 32?</a:t>
            </a:r>
          </a:p>
          <a:p>
            <a:pPr marL="571500" indent="-571500">
              <a:spcAft>
                <a:spcPts val="600"/>
              </a:spcAft>
              <a:buFont typeface="Arial" panose="020B0604020202020204" pitchFamily="34" charset="0"/>
              <a:buChar char="•"/>
            </a:pPr>
            <a:r>
              <a:rPr lang="en-CA" sz="1200" dirty="0"/>
              <a:t>What is the obligation to report?</a:t>
            </a:r>
          </a:p>
          <a:p>
            <a:pPr marL="571500" indent="-571500">
              <a:spcAft>
                <a:spcPts val="600"/>
              </a:spcAft>
              <a:buFont typeface="Arial" panose="020B0604020202020204" pitchFamily="34" charset="0"/>
              <a:buChar char="•"/>
            </a:pPr>
            <a:r>
              <a:rPr lang="en-CA" sz="1200" dirty="0"/>
              <a:t>What is the CRPD Reporting Cycle</a:t>
            </a:r>
          </a:p>
          <a:p>
            <a:pPr marL="571500" indent="-571500">
              <a:spcAft>
                <a:spcPts val="600"/>
              </a:spcAft>
              <a:buFont typeface="Arial" panose="020B0604020202020204" pitchFamily="34" charset="0"/>
              <a:buChar char="•"/>
            </a:pPr>
            <a:r>
              <a:rPr lang="en-CA" sz="1200" dirty="0"/>
              <a:t>OPD Roles and Responsibilities</a:t>
            </a:r>
            <a:endParaRPr lang="en-US" dirty="0"/>
          </a:p>
        </p:txBody>
      </p:sp>
      <p:sp>
        <p:nvSpPr>
          <p:cNvPr id="4" name="Slide Number Placeholder 3"/>
          <p:cNvSpPr>
            <a:spLocks noGrp="1"/>
          </p:cNvSpPr>
          <p:nvPr>
            <p:ph type="sldNum" sz="quarter" idx="5"/>
          </p:nvPr>
        </p:nvSpPr>
        <p:spPr/>
        <p:txBody>
          <a:bodyPr/>
          <a:lstStyle/>
          <a:p>
            <a:fld id="{75463FED-EA5C-44CE-A8DE-D5AF1ED0986D}" type="slidenum">
              <a:rPr lang="en-US" smtClean="0"/>
              <a:t>2</a:t>
            </a:fld>
            <a:endParaRPr lang="en-US"/>
          </a:p>
        </p:txBody>
      </p:sp>
    </p:spTree>
    <p:extLst>
      <p:ext uri="{BB962C8B-B14F-4D97-AF65-F5344CB8AC3E}">
        <p14:creationId xmlns:p14="http://schemas.microsoft.com/office/powerpoint/2010/main" val="2471027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provides the State Party with the chance to submit a written reply to the CPRD Committee responding to its List of Issues.</a:t>
            </a:r>
          </a:p>
        </p:txBody>
      </p:sp>
      <p:sp>
        <p:nvSpPr>
          <p:cNvPr id="4" name="Slide Number Placeholder 3"/>
          <p:cNvSpPr>
            <a:spLocks noGrp="1"/>
          </p:cNvSpPr>
          <p:nvPr>
            <p:ph type="sldNum" sz="quarter" idx="5"/>
          </p:nvPr>
        </p:nvSpPr>
        <p:spPr/>
        <p:txBody>
          <a:bodyPr/>
          <a:lstStyle/>
          <a:p>
            <a:fld id="{A40DCA0F-DB07-48EE-ABAB-773660E5007D}" type="slidenum">
              <a:rPr lang="en-US" smtClean="0"/>
              <a:t>20</a:t>
            </a:fld>
            <a:endParaRPr lang="en-US"/>
          </a:p>
        </p:txBody>
      </p:sp>
    </p:spTree>
    <p:extLst>
      <p:ext uri="{BB962C8B-B14F-4D97-AF65-F5344CB8AC3E}">
        <p14:creationId xmlns:p14="http://schemas.microsoft.com/office/powerpoint/2010/main" val="2055266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is the face-to-face “Interactive Dialogue” between the State Party and the CRPD Committee.</a:t>
            </a:r>
          </a:p>
        </p:txBody>
      </p:sp>
      <p:sp>
        <p:nvSpPr>
          <p:cNvPr id="4" name="Slide Number Placeholder 3"/>
          <p:cNvSpPr>
            <a:spLocks noGrp="1"/>
          </p:cNvSpPr>
          <p:nvPr>
            <p:ph type="sldNum" sz="quarter" idx="5"/>
          </p:nvPr>
        </p:nvSpPr>
        <p:spPr/>
        <p:txBody>
          <a:bodyPr/>
          <a:lstStyle/>
          <a:p>
            <a:fld id="{75463FED-EA5C-44CE-A8DE-D5AF1ED0986D}" type="slidenum">
              <a:rPr lang="en-US" smtClean="0"/>
              <a:t>21</a:t>
            </a:fld>
            <a:endParaRPr lang="en-US"/>
          </a:p>
        </p:txBody>
      </p:sp>
    </p:spTree>
    <p:extLst>
      <p:ext uri="{BB962C8B-B14F-4D97-AF65-F5344CB8AC3E}">
        <p14:creationId xmlns:p14="http://schemas.microsoft.com/office/powerpoint/2010/main" val="3435550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6 in the reporting process is the issuance by the CRPD Committee of concluding observations and recommendations to the reporting State Party.  OPDs that have participated actively in the reporting process will have the chance to see whether their advocacy efforts paid off – in other words they can assess to what extent the CRPD Committee may have taken up their suggestions regarding recommendations.</a:t>
            </a:r>
          </a:p>
        </p:txBody>
      </p:sp>
      <p:sp>
        <p:nvSpPr>
          <p:cNvPr id="4" name="Slide Number Placeholder 3"/>
          <p:cNvSpPr>
            <a:spLocks noGrp="1"/>
          </p:cNvSpPr>
          <p:nvPr>
            <p:ph type="sldNum" sz="quarter" idx="5"/>
          </p:nvPr>
        </p:nvSpPr>
        <p:spPr/>
        <p:txBody>
          <a:bodyPr/>
          <a:lstStyle/>
          <a:p>
            <a:fld id="{A40DCA0F-DB07-48EE-ABAB-773660E5007D}" type="slidenum">
              <a:rPr lang="en-US" smtClean="0"/>
              <a:t>22</a:t>
            </a:fld>
            <a:endParaRPr lang="en-US"/>
          </a:p>
        </p:txBody>
      </p:sp>
    </p:spTree>
    <p:extLst>
      <p:ext uri="{BB962C8B-B14F-4D97-AF65-F5344CB8AC3E}">
        <p14:creationId xmlns:p14="http://schemas.microsoft.com/office/powerpoint/2010/main" val="325164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7 concerns Follow-up procedures – it allows the CRPD Committee to follow up and assess to what extent recommendations where actually implemented by the reporting State Party.  OPDs have their own role to play in following up.</a:t>
            </a:r>
          </a:p>
        </p:txBody>
      </p:sp>
      <p:sp>
        <p:nvSpPr>
          <p:cNvPr id="4" name="Slide Number Placeholder 3"/>
          <p:cNvSpPr>
            <a:spLocks noGrp="1"/>
          </p:cNvSpPr>
          <p:nvPr>
            <p:ph type="sldNum" sz="quarter" idx="5"/>
          </p:nvPr>
        </p:nvSpPr>
        <p:spPr/>
        <p:txBody>
          <a:bodyPr/>
          <a:lstStyle/>
          <a:p>
            <a:fld id="{75463FED-EA5C-44CE-A8DE-D5AF1ED0986D}" type="slidenum">
              <a:rPr lang="en-US" smtClean="0"/>
              <a:t>23</a:t>
            </a:fld>
            <a:endParaRPr lang="en-US"/>
          </a:p>
        </p:txBody>
      </p:sp>
    </p:spTree>
    <p:extLst>
      <p:ext uri="{BB962C8B-B14F-4D97-AF65-F5344CB8AC3E}">
        <p14:creationId xmlns:p14="http://schemas.microsoft.com/office/powerpoint/2010/main" val="2519710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suggests some important stages in OPD advocacy relating to the CRPD Committee reporting process.</a:t>
            </a:r>
          </a:p>
        </p:txBody>
      </p:sp>
      <p:sp>
        <p:nvSpPr>
          <p:cNvPr id="4" name="Slide Number Placeholder 3"/>
          <p:cNvSpPr>
            <a:spLocks noGrp="1"/>
          </p:cNvSpPr>
          <p:nvPr>
            <p:ph type="sldNum" sz="quarter" idx="5"/>
          </p:nvPr>
        </p:nvSpPr>
        <p:spPr/>
        <p:txBody>
          <a:bodyPr/>
          <a:lstStyle/>
          <a:p>
            <a:fld id="{75463FED-EA5C-44CE-A8DE-D5AF1ED0986D}" type="slidenum">
              <a:rPr lang="en-US" smtClean="0"/>
              <a:t>24</a:t>
            </a:fld>
            <a:endParaRPr lang="en-US"/>
          </a:p>
        </p:txBody>
      </p:sp>
    </p:spTree>
    <p:extLst>
      <p:ext uri="{BB962C8B-B14F-4D97-AF65-F5344CB8AC3E}">
        <p14:creationId xmlns:p14="http://schemas.microsoft.com/office/powerpoint/2010/main" val="1850572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CRPD Committee has set out guidelines on the participation of organizations of persons with disabilities and civil society in its reporting process.  These should be reviewed carefully by OPDs wishing to participate in any aspect of the reporting process. </a:t>
            </a:r>
          </a:p>
        </p:txBody>
      </p:sp>
      <p:sp>
        <p:nvSpPr>
          <p:cNvPr id="4" name="Slide Number Placeholder 3"/>
          <p:cNvSpPr>
            <a:spLocks noGrp="1"/>
          </p:cNvSpPr>
          <p:nvPr>
            <p:ph type="sldNum" sz="quarter" idx="5"/>
          </p:nvPr>
        </p:nvSpPr>
        <p:spPr/>
        <p:txBody>
          <a:bodyPr/>
          <a:lstStyle/>
          <a:p>
            <a:fld id="{A40DCA0F-DB07-48EE-ABAB-773660E5007D}" type="slidenum">
              <a:rPr lang="en-US" smtClean="0"/>
              <a:t>25</a:t>
            </a:fld>
            <a:endParaRPr lang="en-US"/>
          </a:p>
        </p:txBody>
      </p:sp>
    </p:spTree>
    <p:extLst>
      <p:ext uri="{BB962C8B-B14F-4D97-AF65-F5344CB8AC3E}">
        <p14:creationId xmlns:p14="http://schemas.microsoft.com/office/powerpoint/2010/main" val="1141974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helpful resources on the CRPD Committee’s reporting process.  Some of these are listed on the slide with links. </a:t>
            </a:r>
          </a:p>
        </p:txBody>
      </p:sp>
      <p:sp>
        <p:nvSpPr>
          <p:cNvPr id="4" name="Slide Number Placeholder 3"/>
          <p:cNvSpPr>
            <a:spLocks noGrp="1"/>
          </p:cNvSpPr>
          <p:nvPr>
            <p:ph type="sldNum" sz="quarter" idx="5"/>
          </p:nvPr>
        </p:nvSpPr>
        <p:spPr/>
        <p:txBody>
          <a:bodyPr/>
          <a:lstStyle/>
          <a:p>
            <a:fld id="{75463FED-EA5C-44CE-A8DE-D5AF1ED0986D}" type="slidenum">
              <a:rPr lang="en-US" smtClean="0"/>
              <a:t>26</a:t>
            </a:fld>
            <a:endParaRPr lang="en-US"/>
          </a:p>
        </p:txBody>
      </p:sp>
    </p:spTree>
    <p:extLst>
      <p:ext uri="{BB962C8B-B14F-4D97-AF65-F5344CB8AC3E}">
        <p14:creationId xmlns:p14="http://schemas.microsoft.com/office/powerpoint/2010/main" val="337371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considers what we mean by CRPD monitoring and how it relates to Article 32. Put simply, monitoring means checking or tracking to see whether a State is meeting its CRPD obligations. It involves asking the following questions:</a:t>
            </a:r>
          </a:p>
          <a:p>
            <a:pPr lvl="1"/>
            <a:r>
              <a:rPr lang="en-US" dirty="0"/>
              <a:t>Is the State complying or not? If not, why not? What can it do better? What steps can it take to improve?</a:t>
            </a:r>
          </a:p>
          <a:p>
            <a:pPr lvl="1"/>
            <a:endParaRPr lang="en-US" dirty="0"/>
          </a:p>
          <a:p>
            <a:pPr lvl="1"/>
            <a:r>
              <a:rPr lang="en-US" dirty="0"/>
              <a:t>Monitoring Article 32 of the CRPD might entail addressing whether a country is ensuring that its development programs are inclusive of persons with disabilities – for a donor nation, are their programs in other countries accessible? For recipients of development assistance, is the country ensuring that its development programs are accessible to persons with disabilities?</a:t>
            </a:r>
          </a:p>
          <a:p>
            <a:endParaRPr lang="en-US" dirty="0"/>
          </a:p>
        </p:txBody>
      </p:sp>
      <p:sp>
        <p:nvSpPr>
          <p:cNvPr id="4" name="Slide Number Placeholder 3"/>
          <p:cNvSpPr>
            <a:spLocks noGrp="1"/>
          </p:cNvSpPr>
          <p:nvPr>
            <p:ph type="sldNum" sz="quarter" idx="5"/>
          </p:nvPr>
        </p:nvSpPr>
        <p:spPr/>
        <p:txBody>
          <a:bodyPr/>
          <a:lstStyle/>
          <a:p>
            <a:fld id="{A40DCA0F-DB07-48EE-ABAB-773660E5007D}" type="slidenum">
              <a:rPr lang="en-US" smtClean="0"/>
              <a:t>3</a:t>
            </a:fld>
            <a:endParaRPr lang="en-US"/>
          </a:p>
        </p:txBody>
      </p:sp>
    </p:spTree>
    <p:extLst>
      <p:ext uri="{BB962C8B-B14F-4D97-AF65-F5344CB8AC3E}">
        <p14:creationId xmlns:p14="http://schemas.microsoft.com/office/powerpoint/2010/main" val="198360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now turn to the consideration of who exactly monitors human rights treaties?  Think about the key actors who might be involved in monitoring implementation of the CRPD, especially in relation to its Article 32 obligations.</a:t>
            </a:r>
          </a:p>
        </p:txBody>
      </p:sp>
      <p:sp>
        <p:nvSpPr>
          <p:cNvPr id="4" name="Slide Number Placeholder 3"/>
          <p:cNvSpPr>
            <a:spLocks noGrp="1"/>
          </p:cNvSpPr>
          <p:nvPr>
            <p:ph type="sldNum" sz="quarter" idx="5"/>
          </p:nvPr>
        </p:nvSpPr>
        <p:spPr/>
        <p:txBody>
          <a:bodyPr/>
          <a:lstStyle/>
          <a:p>
            <a:fld id="{75463FED-EA5C-44CE-A8DE-D5AF1ED0986D}" type="slidenum">
              <a:rPr lang="en-US" smtClean="0"/>
              <a:t>4</a:t>
            </a:fld>
            <a:endParaRPr lang="en-US"/>
          </a:p>
        </p:txBody>
      </p:sp>
    </p:spTree>
    <p:extLst>
      <p:ext uri="{BB962C8B-B14F-4D97-AF65-F5344CB8AC3E}">
        <p14:creationId xmlns:p14="http://schemas.microsoft.com/office/powerpoint/2010/main" val="404634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wide range of actors monitors human rights conventions – States are obligated to monitoring their own implementation of treaty obligations. There are also important roles for national human rights institutions, for civil society organizations such as OPDs, for UN mechanisms among others.</a:t>
            </a:r>
          </a:p>
        </p:txBody>
      </p:sp>
      <p:sp>
        <p:nvSpPr>
          <p:cNvPr id="4" name="Slide Number Placeholder 3"/>
          <p:cNvSpPr>
            <a:spLocks noGrp="1"/>
          </p:cNvSpPr>
          <p:nvPr>
            <p:ph type="sldNum" sz="quarter" idx="5"/>
          </p:nvPr>
        </p:nvSpPr>
        <p:spPr/>
        <p:txBody>
          <a:bodyPr/>
          <a:lstStyle/>
          <a:p>
            <a:fld id="{75463FED-EA5C-44CE-A8DE-D5AF1ED0986D}" type="slidenum">
              <a:rPr lang="en-US" smtClean="0"/>
              <a:t>5</a:t>
            </a:fld>
            <a:endParaRPr lang="en-US"/>
          </a:p>
        </p:txBody>
      </p:sp>
    </p:spTree>
    <p:extLst>
      <p:ext uri="{BB962C8B-B14F-4D97-AF65-F5344CB8AC3E}">
        <p14:creationId xmlns:p14="http://schemas.microsoft.com/office/powerpoint/2010/main" val="367001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Article 35 of the CRPD, States must participate in the filing of reports to the CRPD Committee. The reporting duty starts within 2 years of a State Party’s ratification, and then follows a four year reporting cycle. The European Union is party to the CRPD as a regional integration organization. It too must participate in the reporting process.  This is important given its outsize role as a donor of international cooperation programs.</a:t>
            </a:r>
          </a:p>
        </p:txBody>
      </p:sp>
      <p:sp>
        <p:nvSpPr>
          <p:cNvPr id="4" name="Slide Number Placeholder 3"/>
          <p:cNvSpPr>
            <a:spLocks noGrp="1"/>
          </p:cNvSpPr>
          <p:nvPr>
            <p:ph type="sldNum" sz="quarter" idx="5"/>
          </p:nvPr>
        </p:nvSpPr>
        <p:spPr/>
        <p:txBody>
          <a:bodyPr/>
          <a:lstStyle/>
          <a:p>
            <a:fld id="{75463FED-EA5C-44CE-A8DE-D5AF1ED0986D}" type="slidenum">
              <a:rPr lang="en-US" smtClean="0"/>
              <a:t>6</a:t>
            </a:fld>
            <a:endParaRPr lang="en-US"/>
          </a:p>
        </p:txBody>
      </p:sp>
    </p:spTree>
    <p:extLst>
      <p:ext uri="{BB962C8B-B14F-4D97-AF65-F5344CB8AC3E}">
        <p14:creationId xmlns:p14="http://schemas.microsoft.com/office/powerpoint/2010/main" val="35930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4(3) of the CRPD sets out the far reaching obligation among States to consult with OPDs on all issues of implementation.  This too is an element of monitoring in that States must engage OPDs in that process.</a:t>
            </a:r>
          </a:p>
        </p:txBody>
      </p:sp>
      <p:sp>
        <p:nvSpPr>
          <p:cNvPr id="4" name="Slide Number Placeholder 3"/>
          <p:cNvSpPr>
            <a:spLocks noGrp="1"/>
          </p:cNvSpPr>
          <p:nvPr>
            <p:ph type="sldNum" sz="quarter" idx="5"/>
          </p:nvPr>
        </p:nvSpPr>
        <p:spPr/>
        <p:txBody>
          <a:bodyPr/>
          <a:lstStyle/>
          <a:p>
            <a:fld id="{75463FED-EA5C-44CE-A8DE-D5AF1ED0986D}" type="slidenum">
              <a:rPr lang="en-US" smtClean="0"/>
              <a:t>7</a:t>
            </a:fld>
            <a:endParaRPr lang="en-US"/>
          </a:p>
        </p:txBody>
      </p:sp>
    </p:spTree>
    <p:extLst>
      <p:ext uri="{BB962C8B-B14F-4D97-AF65-F5344CB8AC3E}">
        <p14:creationId xmlns:p14="http://schemas.microsoft.com/office/powerpoint/2010/main" val="2921564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OPDs and civil society are given a specific role in monitoring under Article 33 of the CRPD.</a:t>
            </a:r>
          </a:p>
        </p:txBody>
      </p:sp>
      <p:sp>
        <p:nvSpPr>
          <p:cNvPr id="4" name="Slide Number Placeholder 3"/>
          <p:cNvSpPr>
            <a:spLocks noGrp="1"/>
          </p:cNvSpPr>
          <p:nvPr>
            <p:ph type="sldNum" sz="quarter" idx="5"/>
          </p:nvPr>
        </p:nvSpPr>
        <p:spPr/>
        <p:txBody>
          <a:bodyPr/>
          <a:lstStyle/>
          <a:p>
            <a:fld id="{75463FED-EA5C-44CE-A8DE-D5AF1ED0986D}" type="slidenum">
              <a:rPr lang="en-US" smtClean="0"/>
              <a:t>8</a:t>
            </a:fld>
            <a:endParaRPr lang="en-US"/>
          </a:p>
        </p:txBody>
      </p:sp>
    </p:spTree>
    <p:extLst>
      <p:ext uri="{BB962C8B-B14F-4D97-AF65-F5344CB8AC3E}">
        <p14:creationId xmlns:p14="http://schemas.microsoft.com/office/powerpoint/2010/main" val="1037353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800" dirty="0">
                <a:solidFill>
                  <a:srgbClr val="FFFFFF"/>
                </a:solidFill>
              </a:rPr>
              <a:t>This slide provides a very brief summary of the CRPD Monitoring and Implementation measures on the international level.  These include the following three elements of the CRPD’s international monitoring mechanism:</a:t>
            </a:r>
          </a:p>
          <a:p>
            <a:pPr eaLnBrk="1" hangingPunct="1"/>
            <a:r>
              <a:rPr lang="en-US" sz="1800" b="1" dirty="0"/>
              <a:t>Conference of States Parties</a:t>
            </a:r>
          </a:p>
          <a:p>
            <a:pPr lvl="1" eaLnBrk="1" hangingPunct="1"/>
            <a:r>
              <a:rPr lang="en-US" sz="1800" dirty="0"/>
              <a:t>Meets in order to consider any matter with regard to the implementation of the Convention – since the adoption of the CRPD&lt; the Conference has met annually</a:t>
            </a:r>
            <a:r>
              <a:rPr lang="en-US" sz="1800" baseline="0" dirty="0"/>
              <a:t> in New York.</a:t>
            </a:r>
            <a:endParaRPr lang="en-US" sz="1800" dirty="0"/>
          </a:p>
          <a:p>
            <a:pPr eaLnBrk="1" hangingPunct="1"/>
            <a:r>
              <a:rPr lang="en-US" sz="1800" b="1" dirty="0"/>
              <a:t>Committee on the Rights of Persons with Disabilities</a:t>
            </a:r>
            <a:r>
              <a:rPr lang="en-US" sz="1800" dirty="0"/>
              <a:t> </a:t>
            </a:r>
          </a:p>
          <a:p>
            <a:pPr eaLnBrk="1" hangingPunct="1"/>
            <a:r>
              <a:rPr lang="en-US" sz="1800" dirty="0"/>
              <a:t>A body of independent experts serving in their personal capacity tasked with reviewing States’ implementation of the Convention  Initially the Committee comprised 12 independent experts; it rose to 18 members after an additional 60 ratifications or accessions to the Convention </a:t>
            </a:r>
          </a:p>
          <a:p>
            <a:r>
              <a:rPr lang="en-US" sz="1800" b="1" dirty="0"/>
              <a:t>Optional Protocol </a:t>
            </a:r>
            <a:r>
              <a:rPr lang="en-US" sz="1800" dirty="0"/>
              <a:t>to the CRPD </a:t>
            </a:r>
          </a:p>
          <a:p>
            <a:pPr lvl="1"/>
            <a:r>
              <a:rPr lang="en-US" sz="1800" dirty="0"/>
              <a:t>A legally binding treaty separate from the CRPD that States may opt into in order to grant the CRPD Committee additional mandates. 1) Review of individual/group communications alleging violations of the CRPD and resulting in Committee recommendations to a State; 2) Procedure of inquiry allowing the CRPD Committee to review grave and systemic violations of the CRPD in a particular country</a:t>
            </a:r>
          </a:p>
          <a:p>
            <a:endParaRPr lang="en-US" dirty="0"/>
          </a:p>
        </p:txBody>
      </p:sp>
      <p:sp>
        <p:nvSpPr>
          <p:cNvPr id="4" name="Slide Number Placeholder 3"/>
          <p:cNvSpPr>
            <a:spLocks noGrp="1"/>
          </p:cNvSpPr>
          <p:nvPr>
            <p:ph type="sldNum" sz="quarter" idx="5"/>
          </p:nvPr>
        </p:nvSpPr>
        <p:spPr/>
        <p:txBody>
          <a:bodyPr/>
          <a:lstStyle/>
          <a:p>
            <a:fld id="{A40DCA0F-DB07-48EE-ABAB-773660E5007D}" type="slidenum">
              <a:rPr lang="en-US" smtClean="0"/>
              <a:t>9</a:t>
            </a:fld>
            <a:endParaRPr lang="en-US"/>
          </a:p>
        </p:txBody>
      </p:sp>
    </p:spTree>
    <p:extLst>
      <p:ext uri="{BB962C8B-B14F-4D97-AF65-F5344CB8AC3E}">
        <p14:creationId xmlns:p14="http://schemas.microsoft.com/office/powerpoint/2010/main" val="220104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085F-089D-4157-A912-C44B48FBB8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B297FA-92C5-4053-8FC4-C020778B4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48A29-8E69-4D7D-B98C-87A7B952239C}"/>
              </a:ext>
            </a:extLst>
          </p:cNvPr>
          <p:cNvSpPr>
            <a:spLocks noGrp="1"/>
          </p:cNvSpPr>
          <p:nvPr>
            <p:ph type="dt" sz="half" idx="10"/>
          </p:nvPr>
        </p:nvSpPr>
        <p:spPr/>
        <p:txBody>
          <a:bodyPr/>
          <a:lstStyle/>
          <a:p>
            <a:fld id="{D93CEE1A-91A3-4EBD-BECD-0E282A192971}" type="datetime1">
              <a:rPr lang="en-US" smtClean="0"/>
              <a:t>9/7/2021</a:t>
            </a:fld>
            <a:endParaRPr lang="en-US"/>
          </a:p>
        </p:txBody>
      </p:sp>
      <p:sp>
        <p:nvSpPr>
          <p:cNvPr id="5" name="Footer Placeholder 4">
            <a:extLst>
              <a:ext uri="{FF2B5EF4-FFF2-40B4-BE49-F238E27FC236}">
                <a16:creationId xmlns:a16="http://schemas.microsoft.com/office/drawing/2014/main" id="{432BC052-5E85-4851-833C-3E34176A6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EABC1-617D-4A25-9374-48DBD0AE987C}"/>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235275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A076-7B60-4011-96C3-11F2B34B24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1CCD0-1352-4795-BD76-02512CC0ED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68A7B-6571-4CFC-B923-D855EF62D361}"/>
              </a:ext>
            </a:extLst>
          </p:cNvPr>
          <p:cNvSpPr>
            <a:spLocks noGrp="1"/>
          </p:cNvSpPr>
          <p:nvPr>
            <p:ph type="dt" sz="half" idx="10"/>
          </p:nvPr>
        </p:nvSpPr>
        <p:spPr/>
        <p:txBody>
          <a:bodyPr/>
          <a:lstStyle/>
          <a:p>
            <a:fld id="{E5F825DD-D21E-4AE7-9AA7-C74561195BDE}" type="datetime1">
              <a:rPr lang="en-US" smtClean="0"/>
              <a:t>9/7/2021</a:t>
            </a:fld>
            <a:endParaRPr lang="en-US"/>
          </a:p>
        </p:txBody>
      </p:sp>
      <p:sp>
        <p:nvSpPr>
          <p:cNvPr id="5" name="Footer Placeholder 4">
            <a:extLst>
              <a:ext uri="{FF2B5EF4-FFF2-40B4-BE49-F238E27FC236}">
                <a16:creationId xmlns:a16="http://schemas.microsoft.com/office/drawing/2014/main" id="{8E9AA136-F68B-4A10-AC0B-9857BD3D7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A9668-D098-4046-AD30-AB80E28FB702}"/>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354268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7BC4C-1A86-471B-949D-F3BB581AFF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EFF788-F7DC-44BA-BE5E-B55297232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E2A48-4D52-4B8B-BC7C-84D26BC1322B}"/>
              </a:ext>
            </a:extLst>
          </p:cNvPr>
          <p:cNvSpPr>
            <a:spLocks noGrp="1"/>
          </p:cNvSpPr>
          <p:nvPr>
            <p:ph type="dt" sz="half" idx="10"/>
          </p:nvPr>
        </p:nvSpPr>
        <p:spPr/>
        <p:txBody>
          <a:bodyPr/>
          <a:lstStyle/>
          <a:p>
            <a:fld id="{A7DDD055-B64C-442A-A8CD-7BFC42D40E48}" type="datetime1">
              <a:rPr lang="en-US" smtClean="0"/>
              <a:t>9/7/2021</a:t>
            </a:fld>
            <a:endParaRPr lang="en-US"/>
          </a:p>
        </p:txBody>
      </p:sp>
      <p:sp>
        <p:nvSpPr>
          <p:cNvPr id="5" name="Footer Placeholder 4">
            <a:extLst>
              <a:ext uri="{FF2B5EF4-FFF2-40B4-BE49-F238E27FC236}">
                <a16:creationId xmlns:a16="http://schemas.microsoft.com/office/drawing/2014/main" id="{875EC8E8-5E8D-4C39-BCA6-4D67B4FE8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5F146-D236-4245-A7E7-CBE153AAFE5D}"/>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2323649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4D4D-546D-42E3-9EA2-95286DB45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7E3EB-5341-458F-AAD4-A6C3B0ADD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B5C7-21A7-4572-8121-B6C4AA3D7BD8}"/>
              </a:ext>
            </a:extLst>
          </p:cNvPr>
          <p:cNvSpPr>
            <a:spLocks noGrp="1"/>
          </p:cNvSpPr>
          <p:nvPr>
            <p:ph type="dt" sz="half" idx="10"/>
          </p:nvPr>
        </p:nvSpPr>
        <p:spPr/>
        <p:txBody>
          <a:bodyPr/>
          <a:lstStyle/>
          <a:p>
            <a:fld id="{4542B1C8-448F-421D-A396-23931452B4FA}" type="datetime1">
              <a:rPr lang="en-US" smtClean="0"/>
              <a:t>9/7/2021</a:t>
            </a:fld>
            <a:endParaRPr lang="en-US"/>
          </a:p>
        </p:txBody>
      </p:sp>
      <p:sp>
        <p:nvSpPr>
          <p:cNvPr id="5" name="Footer Placeholder 4">
            <a:extLst>
              <a:ext uri="{FF2B5EF4-FFF2-40B4-BE49-F238E27FC236}">
                <a16:creationId xmlns:a16="http://schemas.microsoft.com/office/drawing/2014/main" id="{658ED487-5046-4C62-B7E2-4E109E0AA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A5E1F-C290-4EC0-91E5-DD4625722BFB}"/>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372014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84AF-144B-49A9-9867-A96EAA368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E96AF1-186C-4A35-954C-8D29AAD75C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D599A-72E6-4562-9219-52793255A4E7}"/>
              </a:ext>
            </a:extLst>
          </p:cNvPr>
          <p:cNvSpPr>
            <a:spLocks noGrp="1"/>
          </p:cNvSpPr>
          <p:nvPr>
            <p:ph type="dt" sz="half" idx="10"/>
          </p:nvPr>
        </p:nvSpPr>
        <p:spPr/>
        <p:txBody>
          <a:bodyPr/>
          <a:lstStyle/>
          <a:p>
            <a:fld id="{B36D0050-24AD-467F-8B76-B4F7E377A345}" type="datetime1">
              <a:rPr lang="en-US" smtClean="0"/>
              <a:t>9/7/2021</a:t>
            </a:fld>
            <a:endParaRPr lang="en-US"/>
          </a:p>
        </p:txBody>
      </p:sp>
      <p:sp>
        <p:nvSpPr>
          <p:cNvPr id="5" name="Footer Placeholder 4">
            <a:extLst>
              <a:ext uri="{FF2B5EF4-FFF2-40B4-BE49-F238E27FC236}">
                <a16:creationId xmlns:a16="http://schemas.microsoft.com/office/drawing/2014/main" id="{027CD849-2628-4C51-98F0-50CB54BF7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588C0-51D4-4287-9B05-6D4B2E76D1EA}"/>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20017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F796-1134-4CA3-AD3C-5E4D0A61E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364AD-FD65-45AB-B0BD-A8EDB94F9E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33B879-24B4-4712-B062-9F9C902007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418F12-8AAC-4698-9A19-E8C05A853242}"/>
              </a:ext>
            </a:extLst>
          </p:cNvPr>
          <p:cNvSpPr>
            <a:spLocks noGrp="1"/>
          </p:cNvSpPr>
          <p:nvPr>
            <p:ph type="dt" sz="half" idx="10"/>
          </p:nvPr>
        </p:nvSpPr>
        <p:spPr/>
        <p:txBody>
          <a:bodyPr/>
          <a:lstStyle/>
          <a:p>
            <a:fld id="{076F6790-7E20-4FC7-B4D6-E1679D19EBC9}" type="datetime1">
              <a:rPr lang="en-US" smtClean="0"/>
              <a:t>9/7/2021</a:t>
            </a:fld>
            <a:endParaRPr lang="en-US"/>
          </a:p>
        </p:txBody>
      </p:sp>
      <p:sp>
        <p:nvSpPr>
          <p:cNvPr id="6" name="Footer Placeholder 5">
            <a:extLst>
              <a:ext uri="{FF2B5EF4-FFF2-40B4-BE49-F238E27FC236}">
                <a16:creationId xmlns:a16="http://schemas.microsoft.com/office/drawing/2014/main" id="{D0252660-D38A-4E30-91AB-BA159616F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470BF-1DB4-4CC1-B3B2-1DE003274F32}"/>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3920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99E1-66F8-4865-95E6-9D6571F7A1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963EBD-0907-420C-AB06-A7B528AC3C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66A9E2-FC8C-4D60-82E8-E1F830FAE3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09DF2D-7C5C-4C61-A3FE-FFA58AB33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0B11F0-B150-410A-A419-29E03494CC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B9218-F70B-4BD5-AA76-3B3E3E08B492}"/>
              </a:ext>
            </a:extLst>
          </p:cNvPr>
          <p:cNvSpPr>
            <a:spLocks noGrp="1"/>
          </p:cNvSpPr>
          <p:nvPr>
            <p:ph type="dt" sz="half" idx="10"/>
          </p:nvPr>
        </p:nvSpPr>
        <p:spPr/>
        <p:txBody>
          <a:bodyPr/>
          <a:lstStyle/>
          <a:p>
            <a:fld id="{333C245B-3696-4BF3-AB4D-F36018E9A926}" type="datetime1">
              <a:rPr lang="en-US" smtClean="0"/>
              <a:t>9/7/2021</a:t>
            </a:fld>
            <a:endParaRPr lang="en-US"/>
          </a:p>
        </p:txBody>
      </p:sp>
      <p:sp>
        <p:nvSpPr>
          <p:cNvPr id="8" name="Footer Placeholder 7">
            <a:extLst>
              <a:ext uri="{FF2B5EF4-FFF2-40B4-BE49-F238E27FC236}">
                <a16:creationId xmlns:a16="http://schemas.microsoft.com/office/drawing/2014/main" id="{22F6549F-A08C-4434-A63F-812FACE6E8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AA5160-11B5-44DA-9BED-98BCAE8F3195}"/>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262193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C5C5-ABF7-43F1-AB5B-EDD35C6C1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91FF16-5C79-4678-A00F-522892BF4017}"/>
              </a:ext>
            </a:extLst>
          </p:cNvPr>
          <p:cNvSpPr>
            <a:spLocks noGrp="1"/>
          </p:cNvSpPr>
          <p:nvPr>
            <p:ph type="dt" sz="half" idx="10"/>
          </p:nvPr>
        </p:nvSpPr>
        <p:spPr/>
        <p:txBody>
          <a:bodyPr/>
          <a:lstStyle/>
          <a:p>
            <a:fld id="{65F8F623-AF54-4D30-B747-0C3A07A00270}" type="datetime1">
              <a:rPr lang="en-US" smtClean="0"/>
              <a:t>9/7/2021</a:t>
            </a:fld>
            <a:endParaRPr lang="en-US"/>
          </a:p>
        </p:txBody>
      </p:sp>
      <p:sp>
        <p:nvSpPr>
          <p:cNvPr id="4" name="Footer Placeholder 3">
            <a:extLst>
              <a:ext uri="{FF2B5EF4-FFF2-40B4-BE49-F238E27FC236}">
                <a16:creationId xmlns:a16="http://schemas.microsoft.com/office/drawing/2014/main" id="{A4B7D135-67C0-403E-A2C7-DF30E0A870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857AFD-9AFC-4284-B3D5-0560BEFF0AD1}"/>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7576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E316F1-1D33-40CB-B95E-C28CF83A00CD}"/>
              </a:ext>
            </a:extLst>
          </p:cNvPr>
          <p:cNvSpPr>
            <a:spLocks noGrp="1"/>
          </p:cNvSpPr>
          <p:nvPr>
            <p:ph type="dt" sz="half" idx="10"/>
          </p:nvPr>
        </p:nvSpPr>
        <p:spPr/>
        <p:txBody>
          <a:bodyPr/>
          <a:lstStyle/>
          <a:p>
            <a:fld id="{4C1185F2-6FD3-4DB8-908D-A77EEA5B34D5}" type="datetime1">
              <a:rPr lang="en-US" smtClean="0"/>
              <a:t>9/7/2021</a:t>
            </a:fld>
            <a:endParaRPr lang="en-US"/>
          </a:p>
        </p:txBody>
      </p:sp>
      <p:sp>
        <p:nvSpPr>
          <p:cNvPr id="3" name="Footer Placeholder 2">
            <a:extLst>
              <a:ext uri="{FF2B5EF4-FFF2-40B4-BE49-F238E27FC236}">
                <a16:creationId xmlns:a16="http://schemas.microsoft.com/office/drawing/2014/main" id="{705D1944-A788-4760-9958-5B43E1174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D9FF-04D4-4D91-8FDD-615FA2231234}"/>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49968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DBCBC-33EF-41D9-B3E7-E3A00BE5E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DA907-2790-4B41-87B6-63B06060B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364286-51C2-4CBC-8D29-E8F201678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A0BD26-9D6E-4D90-9CBC-EDEFBA0AFBD4}"/>
              </a:ext>
            </a:extLst>
          </p:cNvPr>
          <p:cNvSpPr>
            <a:spLocks noGrp="1"/>
          </p:cNvSpPr>
          <p:nvPr>
            <p:ph type="dt" sz="half" idx="10"/>
          </p:nvPr>
        </p:nvSpPr>
        <p:spPr/>
        <p:txBody>
          <a:bodyPr/>
          <a:lstStyle/>
          <a:p>
            <a:fld id="{B04E8E1C-53AD-4C9A-89D1-BE9547596F8D}" type="datetime1">
              <a:rPr lang="en-US" smtClean="0"/>
              <a:t>9/7/2021</a:t>
            </a:fld>
            <a:endParaRPr lang="en-US"/>
          </a:p>
        </p:txBody>
      </p:sp>
      <p:sp>
        <p:nvSpPr>
          <p:cNvPr id="6" name="Footer Placeholder 5">
            <a:extLst>
              <a:ext uri="{FF2B5EF4-FFF2-40B4-BE49-F238E27FC236}">
                <a16:creationId xmlns:a16="http://schemas.microsoft.com/office/drawing/2014/main" id="{C2AF1F23-2F17-4B76-BB55-603B9FD5A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15968-6DFE-491D-B6F3-C87844AD4593}"/>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317121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8A186-B741-4F7E-B775-39D370E7A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111462-C02A-46BB-B339-A7C3C1B09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13AE60-90C8-4D2C-8035-3DCD46C12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878A2-210D-4562-9282-94526A2E3858}"/>
              </a:ext>
            </a:extLst>
          </p:cNvPr>
          <p:cNvSpPr>
            <a:spLocks noGrp="1"/>
          </p:cNvSpPr>
          <p:nvPr>
            <p:ph type="dt" sz="half" idx="10"/>
          </p:nvPr>
        </p:nvSpPr>
        <p:spPr/>
        <p:txBody>
          <a:bodyPr/>
          <a:lstStyle/>
          <a:p>
            <a:fld id="{68CF55D0-C42A-457F-A07B-50E00D67F317}" type="datetime1">
              <a:rPr lang="en-US" smtClean="0"/>
              <a:t>9/7/2021</a:t>
            </a:fld>
            <a:endParaRPr lang="en-US"/>
          </a:p>
        </p:txBody>
      </p:sp>
      <p:sp>
        <p:nvSpPr>
          <p:cNvPr id="6" name="Footer Placeholder 5">
            <a:extLst>
              <a:ext uri="{FF2B5EF4-FFF2-40B4-BE49-F238E27FC236}">
                <a16:creationId xmlns:a16="http://schemas.microsoft.com/office/drawing/2014/main" id="{539B4477-B8A3-4C73-ADDE-C71BB0CB0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CE14C-1472-43B0-A0C6-20269DB10342}"/>
              </a:ext>
            </a:extLst>
          </p:cNvPr>
          <p:cNvSpPr>
            <a:spLocks noGrp="1"/>
          </p:cNvSpPr>
          <p:nvPr>
            <p:ph type="sldNum" sz="quarter" idx="12"/>
          </p:nvPr>
        </p:nvSpPr>
        <p:spPr/>
        <p:txBody>
          <a:bodyPr/>
          <a:lstStyle/>
          <a:p>
            <a:fld id="{27601E13-B1E9-411C-BD05-F84D264F4D80}" type="slidenum">
              <a:rPr lang="en-US" smtClean="0"/>
              <a:t>‹#›</a:t>
            </a:fld>
            <a:endParaRPr lang="en-US"/>
          </a:p>
        </p:txBody>
      </p:sp>
    </p:spTree>
    <p:extLst>
      <p:ext uri="{BB962C8B-B14F-4D97-AF65-F5344CB8AC3E}">
        <p14:creationId xmlns:p14="http://schemas.microsoft.com/office/powerpoint/2010/main" val="2050471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8A661-F7D5-4444-A21F-D3DBE6E8E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17EEFB-3F1D-4EAD-AFF6-46F33EBDB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11B7E-4B39-4C53-9B62-B857ADA81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381CA-0F3B-40FD-8A76-FD3D698A96F5}" type="datetime1">
              <a:rPr lang="en-US" smtClean="0"/>
              <a:t>9/7/2021</a:t>
            </a:fld>
            <a:endParaRPr lang="en-US"/>
          </a:p>
        </p:txBody>
      </p:sp>
      <p:sp>
        <p:nvSpPr>
          <p:cNvPr id="5" name="Footer Placeholder 4">
            <a:extLst>
              <a:ext uri="{FF2B5EF4-FFF2-40B4-BE49-F238E27FC236}">
                <a16:creationId xmlns:a16="http://schemas.microsoft.com/office/drawing/2014/main" id="{05F7F766-3CAA-4A7C-A024-35DF5590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7B4A87-18C5-4628-8FD8-76C2A233F7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01E13-B1E9-411C-BD05-F84D264F4D80}" type="slidenum">
              <a:rPr lang="en-US" smtClean="0"/>
              <a:t>‹#›</a:t>
            </a:fld>
            <a:endParaRPr lang="en-US"/>
          </a:p>
        </p:txBody>
      </p:sp>
    </p:spTree>
    <p:extLst>
      <p:ext uri="{BB962C8B-B14F-4D97-AF65-F5344CB8AC3E}">
        <p14:creationId xmlns:p14="http://schemas.microsoft.com/office/powerpoint/2010/main" val="4212459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10.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diagramQuickStyle" Target="../diagrams/quickStyle3.xml"/><Relationship Id="rId12" Type="http://schemas.openxmlformats.org/officeDocument/2006/relationships/image" Target="../media/image1.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11" Type="http://schemas.openxmlformats.org/officeDocument/2006/relationships/image" Target="../media/image12.jpeg"/><Relationship Id="rId5" Type="http://schemas.openxmlformats.org/officeDocument/2006/relationships/diagramData" Target="../diagrams/data3.xml"/><Relationship Id="rId10" Type="http://schemas.openxmlformats.org/officeDocument/2006/relationships/image" Target="../media/image11.jpe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19.xml"/><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5.xml"/><Relationship Id="rId11" Type="http://schemas.openxmlformats.org/officeDocument/2006/relationships/image" Target="../media/image2.png"/><Relationship Id="rId5" Type="http://schemas.openxmlformats.org/officeDocument/2006/relationships/diagramData" Target="../diagrams/data5.xml"/><Relationship Id="rId10" Type="http://schemas.openxmlformats.org/officeDocument/2006/relationships/image" Target="../media/image22.jpeg"/><Relationship Id="rId4" Type="http://schemas.openxmlformats.org/officeDocument/2006/relationships/notesSlide" Target="../notesSlides/notesSlide21.xml"/><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png"/><Relationship Id="rId4" Type="http://schemas.openxmlformats.org/officeDocument/2006/relationships/notesSlide" Target="../notesSlides/notesSlide24.xml"/><Relationship Id="rId9" Type="http://schemas.microsoft.com/office/2007/relationships/diagramDrawing" Target="../diagrams/drawing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hyperlink" Target="http://www.ohchr.org/Documents/Publications/Disabilities_training_17EN.pdf"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ohchr.org/EN/HRBodies/CRPD/Pages/CRPDIndex.aspx" TargetMode="External"/><Relationship Id="rId11" Type="http://schemas.openxmlformats.org/officeDocument/2006/relationships/image" Target="../media/image2.png"/><Relationship Id="rId5" Type="http://schemas.openxmlformats.org/officeDocument/2006/relationships/hyperlink" Target="http://www.humanrightsyes.org/" TargetMode="External"/><Relationship Id="rId10" Type="http://schemas.openxmlformats.org/officeDocument/2006/relationships/image" Target="../media/image25.jpeg"/><Relationship Id="rId4" Type="http://schemas.openxmlformats.org/officeDocument/2006/relationships/notesSlide" Target="../notesSlides/notesSlide26.xml"/><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9.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0E5FECD-C9FF-49B3-B1FD-6B2D855C4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a:extLst>
              <a:ext uri="{FF2B5EF4-FFF2-40B4-BE49-F238E27FC236}">
                <a16:creationId xmlns:a16="http://schemas.microsoft.com/office/drawing/2014/main" id="{2E7177AB-D96E-446D-B347-BBD4FE6D73D6}"/>
              </a:ext>
            </a:extLst>
          </p:cNvPr>
          <p:cNvSpPr>
            <a:spLocks noGrp="1"/>
          </p:cNvSpPr>
          <p:nvPr>
            <p:ph type="ctrTitle"/>
          </p:nvPr>
        </p:nvSpPr>
        <p:spPr>
          <a:xfrm>
            <a:off x="874815" y="798703"/>
            <a:ext cx="5221185" cy="3072015"/>
          </a:xfrm>
        </p:spPr>
        <p:txBody>
          <a:bodyPr vert="horz" lIns="91440" tIns="45720" rIns="91440" bIns="45720" rtlCol="0" anchor="b">
            <a:normAutofit/>
          </a:bodyPr>
          <a:lstStyle/>
          <a:p>
            <a:br>
              <a:rPr lang="en-US" sz="4200" dirty="0">
                <a:solidFill>
                  <a:srgbClr val="FFFFFF"/>
                </a:solidFill>
              </a:rPr>
            </a:br>
            <a:r>
              <a:rPr lang="en-US" sz="4200" dirty="0">
                <a:solidFill>
                  <a:srgbClr val="FFFFFF"/>
                </a:solidFill>
              </a:rPr>
              <a:t>Disability Inclusive Development</a:t>
            </a:r>
          </a:p>
        </p:txBody>
      </p:sp>
      <p:sp>
        <p:nvSpPr>
          <p:cNvPr id="2" name="Subtitle 1">
            <a:extLst>
              <a:ext uri="{FF2B5EF4-FFF2-40B4-BE49-F238E27FC236}">
                <a16:creationId xmlns:a16="http://schemas.microsoft.com/office/drawing/2014/main" id="{9DADFC03-F725-4C3C-90D2-E5A63A12297B}"/>
              </a:ext>
            </a:extLst>
          </p:cNvPr>
          <p:cNvSpPr>
            <a:spLocks noGrp="1"/>
          </p:cNvSpPr>
          <p:nvPr>
            <p:ph type="subTitle" idx="1"/>
          </p:nvPr>
        </p:nvSpPr>
        <p:spPr>
          <a:xfrm>
            <a:off x="870148" y="3962792"/>
            <a:ext cx="5221185" cy="2102108"/>
          </a:xfrm>
        </p:spPr>
        <p:txBody>
          <a:bodyPr anchor="t">
            <a:normAutofit/>
          </a:bodyPr>
          <a:lstStyle/>
          <a:p>
            <a:r>
              <a:rPr lang="en-US" dirty="0">
                <a:solidFill>
                  <a:srgbClr val="FFFFFF"/>
                </a:solidFill>
              </a:rPr>
              <a:t>Monitoring Disability Inclusive Development and other CRPD Obligations</a:t>
            </a:r>
          </a:p>
        </p:txBody>
      </p:sp>
      <p:sp>
        <p:nvSpPr>
          <p:cNvPr id="32" name="Freeform: Shape 31">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4"/>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2" descr="A close-up of a logo. Magnifying glass looking closely at a  document.&#10;&#10;">
            <a:extLst>
              <a:ext uri="{FF2B5EF4-FFF2-40B4-BE49-F238E27FC236}">
                <a16:creationId xmlns:a16="http://schemas.microsoft.com/office/drawing/2014/main" id="{152FD15E-5DF7-4F09-A70B-A3A8613EA3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650"/>
          <a:stretch/>
        </p:blipFill>
        <p:spPr bwMode="auto">
          <a:xfrm>
            <a:off x="6651243" y="1274547"/>
            <a:ext cx="4939504" cy="3925958"/>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EA8F3D32-F087-4613-B4EB-C2E099E62BBD}"/>
              </a:ext>
            </a:extLst>
          </p:cNvPr>
          <p:cNvSpPr>
            <a:spLocks noGrp="1"/>
          </p:cNvSpPr>
          <p:nvPr>
            <p:ph type="sldNum" sz="quarter" idx="12"/>
          </p:nvPr>
        </p:nvSpPr>
        <p:spPr>
          <a:xfrm>
            <a:off x="8610600" y="6356350"/>
            <a:ext cx="2711252" cy="365125"/>
          </a:xfrm>
        </p:spPr>
        <p:txBody>
          <a:bodyPr vert="horz" lIns="91440" tIns="45720" rIns="91440" bIns="45720" rtlCol="0">
            <a:normAutofit/>
          </a:bodyPr>
          <a:lstStyle/>
          <a:p>
            <a:pPr>
              <a:spcAft>
                <a:spcPts val="600"/>
              </a:spcAft>
              <a:defRPr/>
            </a:pPr>
            <a:fld id="{27601E13-B1E9-411C-BD05-F84D264F4D80}" type="slidenum">
              <a:rPr lang="en-US">
                <a:solidFill>
                  <a:srgbClr val="FFFFFF"/>
                </a:solidFill>
                <a:latin typeface="Calibri" panose="020F0502020204030204"/>
              </a:rPr>
              <a:pPr>
                <a:spcAft>
                  <a:spcPts val="600"/>
                </a:spcAft>
                <a:defRPr/>
              </a:pPr>
              <a:t>1</a:t>
            </a:fld>
            <a:endParaRPr lang="en-US">
              <a:solidFill>
                <a:srgbClr val="FFFFFF"/>
              </a:solidFill>
              <a:latin typeface="Calibri" panose="020F0502020204030204"/>
            </a:endParaRPr>
          </a:p>
        </p:txBody>
      </p:sp>
      <p:sp>
        <p:nvSpPr>
          <p:cNvPr id="38" name="Freeform: Shape 37">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4"/>
          </a:solidFill>
          <a:ln w="9525" cap="flat">
            <a:noFill/>
            <a:prstDash val="solid"/>
            <a:miter/>
          </a:ln>
        </p:spPr>
        <p:txBody>
          <a:bodyPr rtlCol="0" anchor="ctr"/>
          <a:lstStyle/>
          <a:p>
            <a:endParaRPr lang="en-US"/>
          </a:p>
        </p:txBody>
      </p:sp>
      <p:pic>
        <p:nvPicPr>
          <p:cNvPr id="3" name="Audio 2">
            <a:hlinkClick r:id="" action="ppaction://media"/>
            <a:extLst>
              <a:ext uri="{FF2B5EF4-FFF2-40B4-BE49-F238E27FC236}">
                <a16:creationId xmlns:a16="http://schemas.microsoft.com/office/drawing/2014/main" id="{5042DA73-8CCB-4744-A6F6-8B7ECF47D6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70193"/>
            <a:ext cx="487362" cy="487362"/>
          </a:xfrm>
          <a:prstGeom prst="rect">
            <a:avLst/>
          </a:prstGeom>
        </p:spPr>
      </p:pic>
    </p:spTree>
    <p:extLst>
      <p:ext uri="{BB962C8B-B14F-4D97-AF65-F5344CB8AC3E}">
        <p14:creationId xmlns:p14="http://schemas.microsoft.com/office/powerpoint/2010/main" val="2614412811"/>
      </p:ext>
    </p:extLst>
  </p:cSld>
  <p:clrMapOvr>
    <a:masterClrMapping/>
  </p:clrMapOvr>
  <mc:AlternateContent xmlns:mc="http://schemas.openxmlformats.org/markup-compatibility/2006">
    <mc:Choice xmlns:p14="http://schemas.microsoft.com/office/powerpoint/2010/main" Requires="p14">
      <p:transition spd="slow" p14:dur="2000" advTm="23533"/>
    </mc:Choice>
    <mc:Fallback>
      <p:transition spd="slow" advTm="2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756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722" name="Rectangle 2"/>
          <p:cNvSpPr>
            <a:spLocks noGrp="1" noChangeArrowheads="1"/>
          </p:cNvSpPr>
          <p:nvPr>
            <p:ph type="title"/>
          </p:nvPr>
        </p:nvSpPr>
        <p:spPr>
          <a:xfrm>
            <a:off x="838201" y="365125"/>
            <a:ext cx="5393360" cy="1325563"/>
          </a:xfrm>
        </p:spPr>
        <p:txBody>
          <a:bodyPr>
            <a:normAutofit/>
          </a:bodyPr>
          <a:lstStyle/>
          <a:p>
            <a:pPr eaLnBrk="1" hangingPunct="1"/>
            <a:r>
              <a:rPr lang="en-US" sz="3100" b="1"/>
              <a:t>Monitoring and Implementation  - National Level</a:t>
            </a:r>
          </a:p>
        </p:txBody>
      </p:sp>
      <p:sp>
        <p:nvSpPr>
          <p:cNvPr id="193" name="Freeform: Shape 19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Oval 19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Shape 19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30726" name="Picture 30725">
            <a:extLst>
              <a:ext uri="{FF2B5EF4-FFF2-40B4-BE49-F238E27FC236}">
                <a16:creationId xmlns:a16="http://schemas.microsoft.com/office/drawing/2014/main" id="{E5376740-910C-4EA6-845F-A763CDC871C5}"/>
              </a:ext>
              <a:ext uri="{C183D7F6-B498-43B3-948B-1728B52AA6E4}">
                <adec:decorative xmlns:adec="http://schemas.microsoft.com/office/drawing/2017/decorative" val="1"/>
              </a:ext>
            </a:extLst>
          </p:cNvPr>
          <p:cNvPicPr>
            <a:picLocks noChangeAspect="1"/>
          </p:cNvPicPr>
          <p:nvPr/>
        </p:nvPicPr>
        <p:blipFill rotWithShape="1">
          <a:blip r:embed="rId5"/>
          <a:srcRect l="9658" r="2359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96" name="Freeform: Shape 195">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7" name="Straight Connector 196">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B6529284-61A6-4339-BE0F-000D4B968DE2}"/>
              </a:ext>
            </a:extLst>
          </p:cNvPr>
          <p:cNvSpPr>
            <a:spLocks noGrp="1"/>
          </p:cNvSpPr>
          <p:nvPr>
            <p:ph type="sldNum" sz="quarter" idx="12"/>
          </p:nvPr>
        </p:nvSpPr>
        <p:spPr>
          <a:xfrm>
            <a:off x="8610600" y="6356350"/>
            <a:ext cx="2743200" cy="365125"/>
          </a:xfrm>
        </p:spPr>
        <p:txBody>
          <a:bodyPr>
            <a:normAutofit/>
          </a:bodyPr>
          <a:lstStyle/>
          <a:p>
            <a:pPr>
              <a:spcAft>
                <a:spcPts val="600"/>
              </a:spcAft>
            </a:pPr>
            <a:fld id="{27601E13-B1E9-411C-BD05-F84D264F4D80}" type="slidenum">
              <a:rPr lang="en-US" smtClean="0"/>
              <a:pPr>
                <a:spcAft>
                  <a:spcPts val="600"/>
                </a:spcAft>
              </a:pPr>
              <a:t>10</a:t>
            </a:fld>
            <a:endParaRPr lang="en-US"/>
          </a:p>
        </p:txBody>
      </p:sp>
      <p:sp>
        <p:nvSpPr>
          <p:cNvPr id="199" name="Freeform: Shape 198">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graphicFrame>
        <p:nvGraphicFramePr>
          <p:cNvPr id="30725" name="Rectangle 3">
            <a:extLst>
              <a:ext uri="{FF2B5EF4-FFF2-40B4-BE49-F238E27FC236}">
                <a16:creationId xmlns:a16="http://schemas.microsoft.com/office/drawing/2014/main" id="{7D3AD6DE-4987-4482-82A4-585386A86A3F}"/>
              </a:ext>
            </a:extLst>
          </p:cNvPr>
          <p:cNvGraphicFramePr/>
          <p:nvPr>
            <p:extLst>
              <p:ext uri="{D42A27DB-BD31-4B8C-83A1-F6EECF244321}">
                <p14:modId xmlns:p14="http://schemas.microsoft.com/office/powerpoint/2010/main" val="890273431"/>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772EE378-FE06-4504-927E-D36DFE45CBF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95626939"/>
      </p:ext>
    </p:extLst>
  </p:cSld>
  <p:clrMapOvr>
    <a:masterClrMapping/>
  </p:clrMapOvr>
  <mc:AlternateContent xmlns:mc="http://schemas.openxmlformats.org/markup-compatibility/2006">
    <mc:Choice xmlns:p14="http://schemas.microsoft.com/office/powerpoint/2010/main" Requires="p14">
      <p:transition spd="slow" p14:dur="2000" advTm="100018"/>
    </mc:Choice>
    <mc:Fallback>
      <p:transition spd="slow" advTm="10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3C2C01-97F2-487D-AA0A-010EBDE4361E}"/>
              </a:ext>
            </a:extLst>
          </p:cNvPr>
          <p:cNvSpPr>
            <a:spLocks noGrp="1"/>
          </p:cNvSpPr>
          <p:nvPr>
            <p:ph type="title"/>
          </p:nvPr>
        </p:nvSpPr>
        <p:spPr>
          <a:xfrm>
            <a:off x="594360" y="542961"/>
            <a:ext cx="3444240" cy="1719392"/>
          </a:xfrm>
        </p:spPr>
        <p:txBody>
          <a:bodyPr anchor="b">
            <a:noAutofit/>
          </a:bodyPr>
          <a:lstStyle/>
          <a:p>
            <a:r>
              <a:rPr lang="en-US" sz="2400" dirty="0"/>
              <a:t>CRPD Committee Members: Chair &amp; Vice Chair</a:t>
            </a:r>
            <a:br>
              <a:rPr lang="en-US" sz="2400" dirty="0"/>
            </a:br>
            <a:r>
              <a:rPr lang="en-US" sz="2400" dirty="0"/>
              <a:t>Rosemary Kayess</a:t>
            </a:r>
            <a:br>
              <a:rPr lang="en-US" sz="2400" dirty="0"/>
            </a:br>
            <a:r>
              <a:rPr lang="en-US" sz="2400" dirty="0"/>
              <a:t>Minjon Kim </a:t>
            </a:r>
          </a:p>
        </p:txBody>
      </p:sp>
      <p:grpSp>
        <p:nvGrpSpPr>
          <p:cNvPr id="48" name="Group 47">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49"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Content Placeholder 40">
            <a:extLst>
              <a:ext uri="{FF2B5EF4-FFF2-40B4-BE49-F238E27FC236}">
                <a16:creationId xmlns:a16="http://schemas.microsoft.com/office/drawing/2014/main" id="{73A41BCE-590B-4F67-8892-0E722F960209}"/>
              </a:ext>
            </a:extLst>
          </p:cNvPr>
          <p:cNvSpPr>
            <a:spLocks noGrp="1"/>
          </p:cNvSpPr>
          <p:nvPr>
            <p:ph idx="1"/>
          </p:nvPr>
        </p:nvSpPr>
        <p:spPr>
          <a:xfrm>
            <a:off x="594360" y="3155626"/>
            <a:ext cx="3444240" cy="2935176"/>
          </a:xfrm>
        </p:spPr>
        <p:txBody>
          <a:bodyPr anchor="ctr">
            <a:noAutofit/>
          </a:bodyPr>
          <a:lstStyle/>
          <a:p>
            <a:r>
              <a:rPr lang="en-US" sz="2400" dirty="0"/>
              <a:t>18 members</a:t>
            </a:r>
          </a:p>
          <a:p>
            <a:r>
              <a:rPr lang="en-US" sz="2400" dirty="0"/>
              <a:t>Persons with diverse disabilities</a:t>
            </a:r>
          </a:p>
          <a:p>
            <a:r>
              <a:rPr lang="en-US" sz="2400" dirty="0"/>
              <a:t>Includes first person ever on a UN treaty body who is a person with an intellectual disability</a:t>
            </a:r>
          </a:p>
        </p:txBody>
      </p:sp>
      <p:pic>
        <p:nvPicPr>
          <p:cNvPr id="11" name="Content Placeholder 10" descr="A picture containing text, standing&#10;&#10;Description automatically generated">
            <a:extLst>
              <a:ext uri="{FF2B5EF4-FFF2-40B4-BE49-F238E27FC236}">
                <a16:creationId xmlns:a16="http://schemas.microsoft.com/office/drawing/2014/main" id="{C4B4C195-3E22-4A20-BBE1-24073C6F6240}"/>
              </a:ext>
            </a:extLst>
          </p:cNvPr>
          <p:cNvPicPr>
            <a:picLocks noChangeAspect="1"/>
          </p:cNvPicPr>
          <p:nvPr/>
        </p:nvPicPr>
        <p:blipFill rotWithShape="1">
          <a:blip r:embed="rId5">
            <a:extLst>
              <a:ext uri="{28A0092B-C50C-407E-A947-70E740481C1C}">
                <a14:useLocalDpi xmlns:a14="http://schemas.microsoft.com/office/drawing/2010/main" val="0"/>
              </a:ext>
            </a:extLst>
          </a:blip>
          <a:srcRect l="8326" r="1" b="1"/>
          <a:stretch/>
        </p:blipFill>
        <p:spPr>
          <a:xfrm>
            <a:off x="4466900" y="531074"/>
            <a:ext cx="3566160" cy="5577118"/>
          </a:xfrm>
          <a:prstGeom prst="rect">
            <a:avLst/>
          </a:prstGeom>
        </p:spPr>
      </p:pic>
      <p:pic>
        <p:nvPicPr>
          <p:cNvPr id="6" name="Content Placeholder 5" descr="Two women, one using a wheelchair, pictured in the halls of the United Nations in New York">
            <a:extLst>
              <a:ext uri="{FF2B5EF4-FFF2-40B4-BE49-F238E27FC236}">
                <a16:creationId xmlns:a16="http://schemas.microsoft.com/office/drawing/2014/main" id="{B6ABEC2A-AEE8-4B52-B241-4356E8CD0936}"/>
              </a:ext>
            </a:extLst>
          </p:cNvPr>
          <p:cNvPicPr>
            <a:picLocks noChangeAspect="1"/>
          </p:cNvPicPr>
          <p:nvPr/>
        </p:nvPicPr>
        <p:blipFill rotWithShape="1">
          <a:blip r:embed="rId6">
            <a:extLst>
              <a:ext uri="{28A0092B-C50C-407E-A947-70E740481C1C}">
                <a14:useLocalDpi xmlns:a14="http://schemas.microsoft.com/office/drawing/2010/main" val="0"/>
              </a:ext>
            </a:extLst>
          </a:blip>
          <a:srcRect t="6287" r="1" b="8458"/>
          <a:stretch/>
        </p:blipFill>
        <p:spPr>
          <a:xfrm rot="5400000">
            <a:off x="7315565" y="1536553"/>
            <a:ext cx="5577118" cy="3566160"/>
          </a:xfrm>
          <a:prstGeom prst="rect">
            <a:avLst/>
          </a:prstGeom>
        </p:spPr>
      </p:pic>
      <p:sp>
        <p:nvSpPr>
          <p:cNvPr id="70" name="Rectangle 69">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FE7DE73-9D9B-47E1-8F09-8350864F3AFD}"/>
              </a:ext>
            </a:extLst>
          </p:cNvPr>
          <p:cNvSpPr>
            <a:spLocks noGrp="1"/>
          </p:cNvSpPr>
          <p:nvPr>
            <p:ph type="sldNum" sz="quarter" idx="12"/>
          </p:nvPr>
        </p:nvSpPr>
        <p:spPr>
          <a:xfrm>
            <a:off x="8854440" y="6492875"/>
            <a:ext cx="2743200" cy="365125"/>
          </a:xfrm>
        </p:spPr>
        <p:txBody>
          <a:bodyPr>
            <a:normAutofit/>
          </a:bodyPr>
          <a:lstStyle/>
          <a:p>
            <a:pPr>
              <a:spcAft>
                <a:spcPts val="600"/>
              </a:spcAft>
            </a:pPr>
            <a:fld id="{27601E13-B1E9-411C-BD05-F84D264F4D80}" type="slidenum">
              <a:rPr lang="en-US">
                <a:solidFill>
                  <a:schemeClr val="bg1"/>
                </a:solidFill>
              </a:rPr>
              <a:pPr>
                <a:spcAft>
                  <a:spcPts val="600"/>
                </a:spcAft>
              </a:pPr>
              <a:t>11</a:t>
            </a:fld>
            <a:endParaRPr lang="en-US">
              <a:solidFill>
                <a:schemeClr val="bg1"/>
              </a:solidFill>
            </a:endParaRPr>
          </a:p>
        </p:txBody>
      </p:sp>
      <p:pic>
        <p:nvPicPr>
          <p:cNvPr id="3" name="Audio 2">
            <a:hlinkClick r:id="" action="ppaction://media"/>
            <a:extLst>
              <a:ext uri="{FF2B5EF4-FFF2-40B4-BE49-F238E27FC236}">
                <a16:creationId xmlns:a16="http://schemas.microsoft.com/office/drawing/2014/main" id="{09FCF221-3D6F-4107-9333-2BA5F7EAEC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30004386"/>
      </p:ext>
    </p:extLst>
  </p:cSld>
  <p:clrMapOvr>
    <a:masterClrMapping/>
  </p:clrMapOvr>
  <mc:AlternateContent xmlns:mc="http://schemas.openxmlformats.org/markup-compatibility/2006">
    <mc:Choice xmlns:p14="http://schemas.microsoft.com/office/powerpoint/2010/main" Requires="p14">
      <p:transition spd="slow" p14:dur="2000" advTm="62518"/>
    </mc:Choice>
    <mc:Fallback>
      <p:transition spd="slow" advTm="62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52650" y="365127"/>
            <a:ext cx="7886700" cy="773128"/>
          </a:xfrm>
        </p:spPr>
        <p:txBody>
          <a:bodyPr/>
          <a:lstStyle/>
          <a:p>
            <a:r>
              <a:rPr lang="en-US" b="1" dirty="0">
                <a:solidFill>
                  <a:schemeClr val="bg1">
                    <a:lumMod val="50000"/>
                  </a:schemeClr>
                </a:solidFill>
              </a:rPr>
              <a:t>Article 35 Reporting Requirement</a:t>
            </a:r>
          </a:p>
        </p:txBody>
      </p:sp>
      <p:sp>
        <p:nvSpPr>
          <p:cNvPr id="3" name="Content Placeholder 2"/>
          <p:cNvSpPr>
            <a:spLocks noGrp="1"/>
          </p:cNvSpPr>
          <p:nvPr>
            <p:ph sz="half" idx="1"/>
          </p:nvPr>
        </p:nvSpPr>
        <p:spPr>
          <a:xfrm>
            <a:off x="1974746" y="1288883"/>
            <a:ext cx="3088109" cy="4412561"/>
          </a:xfrm>
        </p:spPr>
        <p:txBody>
          <a:bodyPr>
            <a:normAutofit/>
          </a:bodyPr>
          <a:lstStyle/>
          <a:p>
            <a:r>
              <a:rPr lang="en-US" sz="2400" dirty="0"/>
              <a:t>State MUST report to</a:t>
            </a:r>
          </a:p>
        </p:txBody>
      </p:sp>
      <p:graphicFrame>
        <p:nvGraphicFramePr>
          <p:cNvPr id="2056" name="Content Placeholder 6">
            <a:extLst>
              <a:ext uri="{FF2B5EF4-FFF2-40B4-BE49-F238E27FC236}">
                <a16:creationId xmlns:a16="http://schemas.microsoft.com/office/drawing/2014/main" id="{D488CCA3-FAC7-49D0-AFAF-EDF7B9C5E6C9}"/>
              </a:ext>
            </a:extLst>
          </p:cNvPr>
          <p:cNvGraphicFramePr>
            <a:graphicFrameLocks noGrp="1"/>
          </p:cNvGraphicFramePr>
          <p:nvPr>
            <p:ph sz="half" idx="2"/>
          </p:nvPr>
        </p:nvGraphicFramePr>
        <p:xfrm>
          <a:off x="5401922" y="1930401"/>
          <a:ext cx="3088110" cy="42955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ight Arrow 4"/>
          <p:cNvSpPr/>
          <p:nvPr/>
        </p:nvSpPr>
        <p:spPr>
          <a:xfrm>
            <a:off x="4109951" y="271191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descr="Downward arrow indicating after receipt of the State report, the Committee then reviews the State report"/>
          <p:cNvSpPr/>
          <p:nvPr/>
        </p:nvSpPr>
        <p:spPr>
          <a:xfrm>
            <a:off x="6557919" y="371703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Picture of a written repo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6165" y="1782415"/>
            <a:ext cx="1524000" cy="2828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cture of a round table with committee memb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96200" y="1127224"/>
            <a:ext cx="2759100" cy="2069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ts4.mm.bing.net/th?id=JN.rDkHgOczbLvE2Oan9az5Kg&amp;pid=15.1&amp;H=128&amp;W=1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4077" y="5632817"/>
            <a:ext cx="1398158" cy="111852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a:extLst>
              <a:ext uri="{FF2B5EF4-FFF2-40B4-BE49-F238E27FC236}">
                <a16:creationId xmlns:a16="http://schemas.microsoft.com/office/drawing/2014/main" id="{64867E7D-224B-47F9-A093-0FB484D8761B}"/>
              </a:ext>
            </a:extLst>
          </p:cNvPr>
          <p:cNvSpPr>
            <a:spLocks noGrp="1"/>
          </p:cNvSpPr>
          <p:nvPr>
            <p:ph type="sldNum" sz="quarter" idx="12"/>
          </p:nvPr>
        </p:nvSpPr>
        <p:spPr>
          <a:xfrm>
            <a:off x="10039350" y="5369205"/>
            <a:ext cx="1980070" cy="1304059"/>
          </a:xfrm>
        </p:spPr>
        <p:txBody>
          <a:bodyPr>
            <a:normAutofit/>
          </a:bodyPr>
          <a:lstStyle/>
          <a:p>
            <a:pPr algn="ctr">
              <a:spcAft>
                <a:spcPts val="600"/>
              </a:spcAft>
            </a:pPr>
            <a:fld id="{27601E13-B1E9-411C-BD05-F84D264F4D80}" type="slidenum">
              <a:rPr lang="en-US" sz="4400">
                <a:solidFill>
                  <a:schemeClr val="bg1">
                    <a:lumMod val="50000"/>
                  </a:schemeClr>
                </a:solidFill>
              </a:rPr>
              <a:pPr algn="ctr">
                <a:spcAft>
                  <a:spcPts val="600"/>
                </a:spcAft>
              </a:pPr>
              <a:t>12</a:t>
            </a:fld>
            <a:endParaRPr lang="en-US" sz="4400" dirty="0">
              <a:solidFill>
                <a:schemeClr val="bg1">
                  <a:lumMod val="50000"/>
                </a:schemeClr>
              </a:solidFill>
            </a:endParaRPr>
          </a:p>
        </p:txBody>
      </p:sp>
      <p:pic>
        <p:nvPicPr>
          <p:cNvPr id="2" name="Audio 1">
            <a:hlinkClick r:id="" action="ppaction://media"/>
            <a:extLst>
              <a:ext uri="{FF2B5EF4-FFF2-40B4-BE49-F238E27FC236}">
                <a16:creationId xmlns:a16="http://schemas.microsoft.com/office/drawing/2014/main" id="{F5A484F0-FD5B-42BF-8354-DD34EFFC87C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48120541"/>
      </p:ext>
    </p:extLst>
  </p:cSld>
  <p:clrMapOvr>
    <a:masterClrMapping/>
  </p:clrMapOvr>
  <mc:AlternateContent xmlns:mc="http://schemas.openxmlformats.org/markup-compatibility/2006">
    <mc:Choice xmlns:p14="http://schemas.microsoft.com/office/powerpoint/2010/main" Requires="p14">
      <p:transition spd="slow" p14:dur="2000" advTm="28640"/>
    </mc:Choice>
    <mc:Fallback>
      <p:transition spd="slow" advTm="2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0D1D190-AB3C-4E0E-8221-631FD359F7B1}"/>
              </a:ext>
            </a:extLst>
          </p:cNvPr>
          <p:cNvSpPr>
            <a:spLocks noGrp="1"/>
          </p:cNvSpPr>
          <p:nvPr>
            <p:ph type="title"/>
          </p:nvPr>
        </p:nvSpPr>
        <p:spPr>
          <a:xfrm>
            <a:off x="731520" y="731520"/>
            <a:ext cx="6089904" cy="1426464"/>
          </a:xfrm>
        </p:spPr>
        <p:txBody>
          <a:bodyPr>
            <a:normAutofit fontScale="90000"/>
          </a:bodyPr>
          <a:lstStyle/>
          <a:p>
            <a:r>
              <a:rPr lang="en-US" dirty="0">
                <a:solidFill>
                  <a:srgbClr val="FFFFFF"/>
                </a:solidFill>
              </a:rPr>
              <a:t>What do States report on to the CRPD Committee?  </a:t>
            </a:r>
            <a:br>
              <a:rPr lang="en-US" dirty="0">
                <a:solidFill>
                  <a:srgbClr val="FFFFFF"/>
                </a:solidFill>
              </a:rPr>
            </a:br>
            <a:endParaRPr lang="en-US" dirty="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396F9E-2391-4E86-B4B8-2CA0FEDBE011}"/>
              </a:ext>
            </a:extLst>
          </p:cNvPr>
          <p:cNvSpPr>
            <a:spLocks noGrp="1"/>
          </p:cNvSpPr>
          <p:nvPr>
            <p:ph idx="1"/>
          </p:nvPr>
        </p:nvSpPr>
        <p:spPr>
          <a:xfrm>
            <a:off x="789456" y="2798385"/>
            <a:ext cx="10597729" cy="3283260"/>
          </a:xfrm>
        </p:spPr>
        <p:txBody>
          <a:bodyPr anchor="ctr">
            <a:normAutofit fontScale="62500" lnSpcReduction="20000"/>
          </a:bodyPr>
          <a:lstStyle/>
          <a:p>
            <a:pPr marL="0" indent="0">
              <a:buNone/>
            </a:pPr>
            <a:r>
              <a:rPr lang="en-US" sz="4000" dirty="0"/>
              <a:t>(1) General obligations of States </a:t>
            </a:r>
          </a:p>
          <a:p>
            <a:r>
              <a:rPr lang="en-US" sz="2700" dirty="0"/>
              <a:t>Article 4: States must ensure that their legal framework is consistent with the CRPD – this may require a range of measures such as law reform, policy measures, budgeting, among others. </a:t>
            </a:r>
          </a:p>
          <a:p>
            <a:r>
              <a:rPr lang="en-US" sz="2700" dirty="0"/>
              <a:t>Article 5: Non-discrimination and equality must be reflected in the domestic law framework  - non-discrimination also requires that reasonable accommodation be provided where needed to an individual with a disability. ALL rights in the CRPD must be respected without discrimination on the basis of disability</a:t>
            </a:r>
          </a:p>
          <a:p>
            <a:pPr marL="0" indent="0">
              <a:buNone/>
            </a:pPr>
            <a:r>
              <a:rPr lang="en-US" sz="3800" dirty="0"/>
              <a:t>(2) Specific obligations of States under the CRPD</a:t>
            </a:r>
          </a:p>
          <a:p>
            <a:r>
              <a:rPr lang="en-US" sz="3800" dirty="0"/>
              <a:t> For example, the specific human rights obligations set out in Articles 10-30 (from the right to life to the right to participate in sport and culture)</a:t>
            </a:r>
          </a:p>
          <a:p>
            <a:pPr marL="0" indent="0">
              <a:buNone/>
            </a:pPr>
            <a:r>
              <a:rPr lang="en-US" sz="3800" dirty="0"/>
              <a:t>(3) Other obligations, including data and statistics (Art. 31), international cooperation (Art. 32), monitoring obligations (Art. 33) among others.</a:t>
            </a:r>
          </a:p>
        </p:txBody>
      </p:sp>
      <p:sp>
        <p:nvSpPr>
          <p:cNvPr id="4" name="Slide Number Placeholder 3">
            <a:extLst>
              <a:ext uri="{FF2B5EF4-FFF2-40B4-BE49-F238E27FC236}">
                <a16:creationId xmlns:a16="http://schemas.microsoft.com/office/drawing/2014/main" id="{2EEF3D9B-4CC5-4F63-8050-FF5FAEB90C0F}"/>
              </a:ext>
            </a:extLst>
          </p:cNvPr>
          <p:cNvSpPr>
            <a:spLocks noGrp="1"/>
          </p:cNvSpPr>
          <p:nvPr>
            <p:ph type="sldNum" sz="quarter" idx="12"/>
          </p:nvPr>
        </p:nvSpPr>
        <p:spPr/>
        <p:txBody>
          <a:bodyPr/>
          <a:lstStyle/>
          <a:p>
            <a:fld id="{27601E13-B1E9-411C-BD05-F84D264F4D80}" type="slidenum">
              <a:rPr lang="en-US" smtClean="0"/>
              <a:t>13</a:t>
            </a:fld>
            <a:endParaRPr lang="en-US"/>
          </a:p>
        </p:txBody>
      </p:sp>
      <p:sp>
        <p:nvSpPr>
          <p:cNvPr id="13" name="TextBox 12">
            <a:extLst>
              <a:ext uri="{FF2B5EF4-FFF2-40B4-BE49-F238E27FC236}">
                <a16:creationId xmlns:a16="http://schemas.microsoft.com/office/drawing/2014/main" id="{A0F4AF29-7E61-40B0-85B9-4D5A46A84BCC}"/>
              </a:ext>
            </a:extLst>
          </p:cNvPr>
          <p:cNvSpPr txBox="1"/>
          <p:nvPr/>
        </p:nvSpPr>
        <p:spPr>
          <a:xfrm>
            <a:off x="8021344" y="1075420"/>
            <a:ext cx="1178511" cy="646331"/>
          </a:xfrm>
          <a:prstGeom prst="rect">
            <a:avLst/>
          </a:prstGeom>
          <a:noFill/>
        </p:spPr>
        <p:txBody>
          <a:bodyPr wrap="square">
            <a:spAutoFit/>
          </a:bodyPr>
          <a:lstStyle/>
          <a:p>
            <a:fld id="{27601E13-B1E9-411C-BD05-F84D264F4D80}" type="slidenum">
              <a:rPr lang="en-US" sz="3600" smtClean="0">
                <a:solidFill>
                  <a:srgbClr val="FFFFFF"/>
                </a:solidFill>
              </a:rPr>
              <a:pPr/>
              <a:t>13</a:t>
            </a:fld>
            <a:endParaRPr lang="en-US" sz="3600" dirty="0"/>
          </a:p>
        </p:txBody>
      </p:sp>
      <p:pic>
        <p:nvPicPr>
          <p:cNvPr id="5" name="Audio 4">
            <a:hlinkClick r:id="" action="ppaction://media"/>
            <a:extLst>
              <a:ext uri="{FF2B5EF4-FFF2-40B4-BE49-F238E27FC236}">
                <a16:creationId xmlns:a16="http://schemas.microsoft.com/office/drawing/2014/main" id="{3A16145F-77A6-4697-A09E-396AFAAC22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2988031"/>
      </p:ext>
    </p:extLst>
  </p:cSld>
  <p:clrMapOvr>
    <a:masterClrMapping/>
  </p:clrMapOvr>
  <mc:AlternateContent xmlns:mc="http://schemas.openxmlformats.org/markup-compatibility/2006">
    <mc:Choice xmlns:p14="http://schemas.microsoft.com/office/powerpoint/2010/main" Requires="p14">
      <p:transition spd="slow" p14:dur="2000" advTm="107936"/>
    </mc:Choice>
    <mc:Fallback>
      <p:transition spd="slow" advTm="10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0D1D190-AB3C-4E0E-8221-631FD359F7B1}"/>
              </a:ext>
            </a:extLst>
          </p:cNvPr>
          <p:cNvSpPr>
            <a:spLocks noGrp="1"/>
          </p:cNvSpPr>
          <p:nvPr>
            <p:ph type="title"/>
          </p:nvPr>
        </p:nvSpPr>
        <p:spPr>
          <a:xfrm>
            <a:off x="731520" y="731520"/>
            <a:ext cx="6089904" cy="1426464"/>
          </a:xfrm>
        </p:spPr>
        <p:txBody>
          <a:bodyPr>
            <a:normAutofit fontScale="90000"/>
          </a:bodyPr>
          <a:lstStyle/>
          <a:p>
            <a:br>
              <a:rPr lang="en-US" dirty="0">
                <a:solidFill>
                  <a:srgbClr val="FFFFFF"/>
                </a:solidFill>
              </a:rPr>
            </a:br>
            <a:r>
              <a:rPr lang="en-US" dirty="0">
                <a:solidFill>
                  <a:srgbClr val="FFFFFF"/>
                </a:solidFill>
              </a:rPr>
              <a:t>How are OPDs supported</a:t>
            </a:r>
            <a:r>
              <a:rPr lang="en-US" baseline="0" dirty="0">
                <a:solidFill>
                  <a:srgbClr val="FFFFFF"/>
                </a:solidFill>
              </a:rPr>
              <a:t> in the reporting process?</a:t>
            </a:r>
            <a:endParaRPr lang="en-US" dirty="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396F9E-2391-4E86-B4B8-2CA0FEDBE011}"/>
              </a:ext>
            </a:extLst>
          </p:cNvPr>
          <p:cNvSpPr>
            <a:spLocks noGrp="1"/>
          </p:cNvSpPr>
          <p:nvPr>
            <p:ph idx="1"/>
          </p:nvPr>
        </p:nvSpPr>
        <p:spPr>
          <a:xfrm>
            <a:off x="789456" y="2480955"/>
            <a:ext cx="10787025" cy="3600690"/>
          </a:xfrm>
        </p:spPr>
        <p:txBody>
          <a:bodyPr anchor="ctr">
            <a:normAutofit/>
          </a:bodyPr>
          <a:lstStyle/>
          <a:p>
            <a:pPr>
              <a:buFont typeface="Arial"/>
              <a:buChar char="•"/>
            </a:pPr>
            <a:r>
              <a:rPr lang="en-CA" sz="3000" dirty="0"/>
              <a:t>OPDs are often supported in their engagement with the CRPD reporting process through international cooperation. Donors often support this work.</a:t>
            </a:r>
          </a:p>
          <a:p>
            <a:pPr marL="342900" indent="-342900">
              <a:buFont typeface="Arial"/>
              <a:buChar char="•"/>
            </a:pPr>
            <a:r>
              <a:rPr lang="en-CA" sz="3000" dirty="0"/>
              <a:t>The International Disability Alliance (IDA) office in Geneva is available to help and can participate in Interactive Dialogue if local OPDs cannot attend the session in Geneva.</a:t>
            </a:r>
          </a:p>
        </p:txBody>
      </p:sp>
      <p:sp>
        <p:nvSpPr>
          <p:cNvPr id="4" name="Slide Number Placeholder 3">
            <a:extLst>
              <a:ext uri="{FF2B5EF4-FFF2-40B4-BE49-F238E27FC236}">
                <a16:creationId xmlns:a16="http://schemas.microsoft.com/office/drawing/2014/main" id="{2EEF3D9B-4CC5-4F63-8050-FF5FAEB90C0F}"/>
              </a:ext>
            </a:extLst>
          </p:cNvPr>
          <p:cNvSpPr>
            <a:spLocks noGrp="1"/>
          </p:cNvSpPr>
          <p:nvPr>
            <p:ph type="sldNum" sz="quarter" idx="12"/>
          </p:nvPr>
        </p:nvSpPr>
        <p:spPr/>
        <p:txBody>
          <a:bodyPr/>
          <a:lstStyle/>
          <a:p>
            <a:fld id="{27601E13-B1E9-411C-BD05-F84D264F4D80}" type="slidenum">
              <a:rPr lang="en-US" smtClean="0"/>
              <a:t>14</a:t>
            </a:fld>
            <a:endParaRPr lang="en-US"/>
          </a:p>
        </p:txBody>
      </p:sp>
      <p:sp>
        <p:nvSpPr>
          <p:cNvPr id="13" name="TextBox 12">
            <a:extLst>
              <a:ext uri="{FF2B5EF4-FFF2-40B4-BE49-F238E27FC236}">
                <a16:creationId xmlns:a16="http://schemas.microsoft.com/office/drawing/2014/main" id="{A0F4AF29-7E61-40B0-85B9-4D5A46A84BCC}"/>
              </a:ext>
            </a:extLst>
          </p:cNvPr>
          <p:cNvSpPr txBox="1"/>
          <p:nvPr/>
        </p:nvSpPr>
        <p:spPr>
          <a:xfrm>
            <a:off x="8021344" y="1075420"/>
            <a:ext cx="1178511" cy="646331"/>
          </a:xfrm>
          <a:prstGeom prst="rect">
            <a:avLst/>
          </a:prstGeom>
          <a:noFill/>
        </p:spPr>
        <p:txBody>
          <a:bodyPr wrap="square">
            <a:spAutoFit/>
          </a:bodyPr>
          <a:lstStyle/>
          <a:p>
            <a:fld id="{27601E13-B1E9-411C-BD05-F84D264F4D80}" type="slidenum">
              <a:rPr lang="en-US" sz="3600" smtClean="0">
                <a:solidFill>
                  <a:srgbClr val="FFFFFF"/>
                </a:solidFill>
              </a:rPr>
              <a:pPr/>
              <a:t>14</a:t>
            </a:fld>
            <a:endParaRPr lang="en-US" sz="3600" dirty="0"/>
          </a:p>
        </p:txBody>
      </p:sp>
      <p:pic>
        <p:nvPicPr>
          <p:cNvPr id="5" name="Audio 4">
            <a:hlinkClick r:id="" action="ppaction://media"/>
            <a:extLst>
              <a:ext uri="{FF2B5EF4-FFF2-40B4-BE49-F238E27FC236}">
                <a16:creationId xmlns:a16="http://schemas.microsoft.com/office/drawing/2014/main" id="{214F42B1-D851-4337-A29C-2E86D724A7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49756859"/>
      </p:ext>
    </p:extLst>
  </p:cSld>
  <p:clrMapOvr>
    <a:masterClrMapping/>
  </p:clrMapOvr>
  <mc:AlternateContent xmlns:mc="http://schemas.openxmlformats.org/markup-compatibility/2006">
    <mc:Choice xmlns:p14="http://schemas.microsoft.com/office/powerpoint/2010/main" Requires="p14">
      <p:transition spd="slow" p14:dur="2000" advTm="66581"/>
    </mc:Choice>
    <mc:Fallback>
      <p:transition spd="slow" advTm="6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38200" y="365125"/>
            <a:ext cx="5558489" cy="1325563"/>
          </a:xfrm>
        </p:spPr>
        <p:txBody>
          <a:bodyPr vert="horz" lIns="91440" tIns="45720" rIns="91440" bIns="45720" rtlCol="0" anchor="ctr">
            <a:normAutofit/>
          </a:bodyPr>
          <a:lstStyle/>
          <a:p>
            <a:r>
              <a:rPr lang="en-US" kern="1200" dirty="0">
                <a:solidFill>
                  <a:schemeClr val="tx1"/>
                </a:solidFill>
                <a:latin typeface="+mj-lt"/>
                <a:ea typeface="+mj-ea"/>
                <a:cs typeface="+mj-cs"/>
              </a:rPr>
              <a:t>The Reporting Cycle – </a:t>
            </a:r>
            <a:br>
              <a:rPr lang="en-US" kern="1200" dirty="0">
                <a:solidFill>
                  <a:schemeClr val="tx1"/>
                </a:solidFill>
                <a:latin typeface="+mj-lt"/>
                <a:ea typeface="+mj-ea"/>
                <a:cs typeface="+mj-cs"/>
              </a:rPr>
            </a:br>
            <a:r>
              <a:rPr lang="en-US" kern="1200" dirty="0">
                <a:solidFill>
                  <a:schemeClr val="tx1"/>
                </a:solidFill>
                <a:latin typeface="+mj-lt"/>
                <a:ea typeface="+mj-ea"/>
                <a:cs typeface="+mj-cs"/>
              </a:rPr>
              <a:t>Step-by-Step</a:t>
            </a:r>
          </a:p>
        </p:txBody>
      </p:sp>
      <p:sp>
        <p:nvSpPr>
          <p:cNvPr id="23" name="Freeform: Shape 22">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Block Arc 26">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Shape 28">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1" name="Straight Connector 30">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 name="Slide Number Placeholder 1">
            <a:extLst>
              <a:ext uri="{FF2B5EF4-FFF2-40B4-BE49-F238E27FC236}">
                <a16:creationId xmlns:a16="http://schemas.microsoft.com/office/drawing/2014/main" id="{835D242B-C422-46FA-BF6F-10E3ABB8EFCB}"/>
              </a:ext>
            </a:extLst>
          </p:cNvPr>
          <p:cNvSpPr>
            <a:spLocks noGrp="1"/>
          </p:cNvSpPr>
          <p:nvPr>
            <p:ph type="sldNum" sz="quarter" idx="12"/>
          </p:nvPr>
        </p:nvSpPr>
        <p:spPr>
          <a:xfrm>
            <a:off x="9780104" y="6356350"/>
            <a:ext cx="1573696" cy="365125"/>
          </a:xfrm>
        </p:spPr>
        <p:txBody>
          <a:bodyPr vert="horz" lIns="91440" tIns="45720" rIns="91440" bIns="45720" rtlCol="0" anchor="ctr">
            <a:normAutofit/>
          </a:bodyPr>
          <a:lstStyle/>
          <a:p>
            <a:pPr>
              <a:spcAft>
                <a:spcPts val="600"/>
              </a:spcAft>
            </a:pPr>
            <a:fld id="{27601E13-B1E9-411C-BD05-F84D264F4D80}" type="slidenum">
              <a:rPr lang="en-US" smtClean="0"/>
              <a:pPr>
                <a:spcAft>
                  <a:spcPts val="600"/>
                </a:spcAft>
              </a:pPr>
              <a:t>15</a:t>
            </a:fld>
            <a:endParaRPr lang="en-US"/>
          </a:p>
        </p:txBody>
      </p:sp>
      <p:sp>
        <p:nvSpPr>
          <p:cNvPr id="35" name="Arc 34">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6D5210D3-70B3-4BF0-9904-9EA4322F2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8871263"/>
      </p:ext>
    </p:extLst>
  </p:cSld>
  <p:clrMapOvr>
    <a:masterClrMapping/>
  </p:clrMapOvr>
  <mc:AlternateContent xmlns:mc="http://schemas.openxmlformats.org/markup-compatibility/2006">
    <mc:Choice xmlns:p14="http://schemas.microsoft.com/office/powerpoint/2010/main" Requires="p14">
      <p:transition spd="slow" p14:dur="2000" advTm="7370"/>
    </mc:Choice>
    <mc:Fallback>
      <p:transition spd="slow" advTm="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ww.disability-federation.ie/userfiles/image/ViewsfrominsidetheCRPDCommittee_04.jp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70008" y="643467"/>
            <a:ext cx="7051982"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258647-9D5E-4A64-B1B8-562EA986DF7C}"/>
              </a:ext>
            </a:extLst>
          </p:cNvPr>
          <p:cNvSpPr>
            <a:spLocks noGrp="1"/>
          </p:cNvSpPr>
          <p:nvPr>
            <p:ph type="title" idx="4294967295"/>
          </p:nvPr>
        </p:nvSpPr>
        <p:spPr/>
        <p:txBody>
          <a:bodyPr/>
          <a:lstStyle/>
          <a:p>
            <a:r>
              <a:rPr lang="en-US" dirty="0"/>
              <a:t>Cycle of Reporting</a:t>
            </a:r>
          </a:p>
        </p:txBody>
      </p:sp>
      <p:pic>
        <p:nvPicPr>
          <p:cNvPr id="3" name="Audio 2">
            <a:hlinkClick r:id="" action="ppaction://media"/>
            <a:extLst>
              <a:ext uri="{FF2B5EF4-FFF2-40B4-BE49-F238E27FC236}">
                <a16:creationId xmlns:a16="http://schemas.microsoft.com/office/drawing/2014/main" id="{D6B420CF-2DEC-4313-8A30-B2BB9D4B6C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96361863"/>
      </p:ext>
    </p:extLst>
  </p:cSld>
  <p:clrMapOvr>
    <a:masterClrMapping/>
  </p:clrMapOvr>
  <mc:AlternateContent xmlns:mc="http://schemas.openxmlformats.org/markup-compatibility/2006">
    <mc:Choice xmlns:p14="http://schemas.microsoft.com/office/powerpoint/2010/main" Requires="p14">
      <p:transition spd="slow" p14:dur="2000" advTm="41062"/>
    </mc:Choice>
    <mc:Fallback>
      <p:transition spd="slow" advTm="4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4111931"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2810601-CB6F-4124-9C5E-D5D30953574C}"/>
              </a:ext>
            </a:extLst>
          </p:cNvPr>
          <p:cNvSpPr>
            <a:spLocks noGrp="1"/>
          </p:cNvSpPr>
          <p:nvPr>
            <p:ph type="title"/>
          </p:nvPr>
        </p:nvSpPr>
        <p:spPr>
          <a:xfrm>
            <a:off x="774700" y="761999"/>
            <a:ext cx="3511188" cy="5368413"/>
          </a:xfrm>
        </p:spPr>
        <p:txBody>
          <a:bodyPr>
            <a:normAutofit/>
          </a:bodyPr>
          <a:lstStyle/>
          <a:p>
            <a:r>
              <a:rPr lang="en-CA" dirty="0">
                <a:solidFill>
                  <a:srgbClr val="FFFFFF"/>
                </a:solidFill>
              </a:rPr>
              <a:t>Step 1 – Reporting Cycle Begins</a:t>
            </a:r>
            <a:endParaRPr lang="en-US" dirty="0">
              <a:solidFill>
                <a:srgbClr val="FFFFFF"/>
              </a:solidFill>
            </a:endParaRPr>
          </a:p>
        </p:txBody>
      </p:sp>
      <p:sp>
        <p:nvSpPr>
          <p:cNvPr id="10" name="Rectangle 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274" y="446007"/>
            <a:ext cx="4676305"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643581-6202-412C-BB29-54FF445F3082}"/>
              </a:ext>
            </a:extLst>
          </p:cNvPr>
          <p:cNvSpPr>
            <a:spLocks noGrp="1"/>
          </p:cNvSpPr>
          <p:nvPr>
            <p:ph idx="1"/>
          </p:nvPr>
        </p:nvSpPr>
        <p:spPr>
          <a:xfrm>
            <a:off x="5093623" y="762000"/>
            <a:ext cx="4042310" cy="5368412"/>
          </a:xfrm>
        </p:spPr>
        <p:txBody>
          <a:bodyPr anchor="ctr">
            <a:normAutofit fontScale="92500" lnSpcReduction="20000"/>
          </a:bodyPr>
          <a:lstStyle/>
          <a:p>
            <a:endParaRPr lang="en-CA" sz="2800" dirty="0"/>
          </a:p>
          <a:p>
            <a:endParaRPr lang="en-CA" sz="2800" dirty="0"/>
          </a:p>
          <a:p>
            <a:r>
              <a:rPr lang="en-CA" sz="2800" dirty="0"/>
              <a:t>Preparation of initial report two (2) years after ratification </a:t>
            </a:r>
          </a:p>
          <a:p>
            <a:endParaRPr lang="en-CA" sz="2800" dirty="0"/>
          </a:p>
          <a:p>
            <a:pPr lvl="1"/>
            <a:r>
              <a:rPr lang="en-CA" sz="2800" dirty="0"/>
              <a:t>The State Party should have consultations with civil society, including representative organizations of persons with disabilities, to prepare its State report (Art. 33(3).</a:t>
            </a:r>
          </a:p>
          <a:p>
            <a:pPr marL="403225" lvl="1" indent="0">
              <a:buNone/>
            </a:pPr>
            <a:r>
              <a:rPr lang="en-CA" sz="2800" dirty="0"/>
              <a:t> </a:t>
            </a:r>
          </a:p>
          <a:p>
            <a:endParaRPr lang="en-CA" dirty="0"/>
          </a:p>
          <a:p>
            <a:pPr lvl="1"/>
            <a:endParaRPr lang="en-US" sz="2200" dirty="0"/>
          </a:p>
        </p:txBody>
      </p:sp>
      <p:sp>
        <p:nvSpPr>
          <p:cNvPr id="12" name="Rectangle 11">
            <a:extLst>
              <a:ext uri="{FF2B5EF4-FFF2-40B4-BE49-F238E27FC236}">
                <a16:creationId xmlns:a16="http://schemas.microsoft.com/office/drawing/2014/main" id="{A35BD09B-BC3A-45C0-AF8E-950F364CD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488" y="448056"/>
            <a:ext cx="2103120" cy="2907792"/>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6862" y="3494844"/>
            <a:ext cx="2104001" cy="290779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Slide Number Placeholder 3">
            <a:extLst>
              <a:ext uri="{FF2B5EF4-FFF2-40B4-BE49-F238E27FC236}">
                <a16:creationId xmlns:a16="http://schemas.microsoft.com/office/drawing/2014/main" id="{A14C70A0-3CE1-40E9-8ED9-3F6243D96AA5}"/>
              </a:ext>
            </a:extLst>
          </p:cNvPr>
          <p:cNvSpPr txBox="1">
            <a:spLocks/>
          </p:cNvSpPr>
          <p:nvPr/>
        </p:nvSpPr>
        <p:spPr>
          <a:xfrm>
            <a:off x="9951355" y="4434428"/>
            <a:ext cx="1465945" cy="123434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27601E13-B1E9-411C-BD05-F84D264F4D80}" type="slidenum">
              <a:rPr lang="en-US" sz="4400" smtClean="0">
                <a:solidFill>
                  <a:srgbClr val="FFFFFF"/>
                </a:solidFill>
              </a:rPr>
              <a:pPr algn="ctr">
                <a:spcAft>
                  <a:spcPts val="600"/>
                </a:spcAft>
              </a:pPr>
              <a:t>17</a:t>
            </a:fld>
            <a:endParaRPr lang="en-US" sz="4400" dirty="0">
              <a:solidFill>
                <a:srgbClr val="FFFFFF"/>
              </a:solidFill>
            </a:endParaRPr>
          </a:p>
        </p:txBody>
      </p:sp>
      <p:pic>
        <p:nvPicPr>
          <p:cNvPr id="4" name="Audio 3">
            <a:hlinkClick r:id="" action="ppaction://media"/>
            <a:extLst>
              <a:ext uri="{FF2B5EF4-FFF2-40B4-BE49-F238E27FC236}">
                <a16:creationId xmlns:a16="http://schemas.microsoft.com/office/drawing/2014/main" id="{F8DC2E51-53F4-46BB-B86D-18E3E3AEA4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45284330"/>
      </p:ext>
    </p:extLst>
  </p:cSld>
  <p:clrMapOvr>
    <a:masterClrMapping/>
  </p:clrMapOvr>
  <mc:AlternateContent xmlns:mc="http://schemas.openxmlformats.org/markup-compatibility/2006">
    <mc:Choice xmlns:p14="http://schemas.microsoft.com/office/powerpoint/2010/main" Requires="p14">
      <p:transition spd="slow" p14:dur="2000" advTm="26178"/>
    </mc:Choice>
    <mc:Fallback>
      <p:transition spd="slow" advTm="2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1162" y="3050434"/>
            <a:ext cx="3722933" cy="757130"/>
          </a:xfrm>
          <a:ln w="25400" cap="sq">
            <a:solidFill>
              <a:srgbClr val="FFFFFF"/>
            </a:solidFill>
            <a:miter lim="800000"/>
          </a:ln>
        </p:spPr>
        <p:txBody>
          <a:bodyPr wrap="square">
            <a:normAutofit fontScale="90000"/>
          </a:bodyPr>
          <a:lstStyle/>
          <a:p>
            <a:pPr algn="ctr"/>
            <a:r>
              <a:rPr lang="en-CA" sz="2400" b="1" dirty="0">
                <a:solidFill>
                  <a:srgbClr val="FFFFFF"/>
                </a:solidFill>
              </a:rPr>
              <a:t>Step 2 – Submission of Reports to Committee in Parallel</a:t>
            </a:r>
          </a:p>
        </p:txBody>
      </p:sp>
      <p:sp>
        <p:nvSpPr>
          <p:cNvPr id="22" name="Rectangle 21">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sz="half" idx="1"/>
          </p:nvPr>
        </p:nvSpPr>
        <p:spPr>
          <a:xfrm>
            <a:off x="6574536" y="640080"/>
            <a:ext cx="5053066" cy="1188720"/>
          </a:xfrm>
        </p:spPr>
        <p:txBody>
          <a:bodyPr>
            <a:normAutofit/>
          </a:bodyPr>
          <a:lstStyle/>
          <a:p>
            <a:pPr marL="0" indent="0">
              <a:buNone/>
            </a:pPr>
            <a:r>
              <a:rPr lang="en-CA" sz="2000" dirty="0"/>
              <a:t>1. State Party submits its State report to the CRPD Committee   Opportunity for input from UN system, NHRIs, NGOs and OPDs</a:t>
            </a:r>
          </a:p>
          <a:p>
            <a:pPr marL="0" indent="0">
              <a:buNone/>
            </a:pPr>
            <a:endParaRPr lang="en-CA" sz="2000" dirty="0"/>
          </a:p>
        </p:txBody>
      </p:sp>
      <p:sp>
        <p:nvSpPr>
          <p:cNvPr id="6" name="Content Placeholder 5"/>
          <p:cNvSpPr>
            <a:spLocks noGrp="1"/>
          </p:cNvSpPr>
          <p:nvPr>
            <p:ph sz="half" idx="2"/>
          </p:nvPr>
        </p:nvSpPr>
        <p:spPr>
          <a:xfrm>
            <a:off x="6570204" y="3671315"/>
            <a:ext cx="5057398" cy="1016095"/>
          </a:xfrm>
        </p:spPr>
        <p:txBody>
          <a:bodyPr>
            <a:normAutofit/>
          </a:bodyPr>
          <a:lstStyle/>
          <a:p>
            <a:pPr marL="0" indent="0">
              <a:buNone/>
            </a:pPr>
            <a:r>
              <a:rPr lang="en-CA" sz="2000" dirty="0"/>
              <a:t>2. OPDs submit their own parallel or shadow reports to CRPD Committee with priority issues and concrete recommendations. </a:t>
            </a:r>
          </a:p>
        </p:txBody>
      </p:sp>
      <p:pic>
        <p:nvPicPr>
          <p:cNvPr id="5" name="Graphic 4" descr="Document with solid fill">
            <a:extLst>
              <a:ext uri="{FF2B5EF4-FFF2-40B4-BE49-F238E27FC236}">
                <a16:creationId xmlns:a16="http://schemas.microsoft.com/office/drawing/2014/main" id="{F8E8B213-C5C0-42E6-ACA4-171F723638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68966" y="640080"/>
            <a:ext cx="2035482" cy="2035482"/>
          </a:xfrm>
          <a:prstGeom prst="rect">
            <a:avLst/>
          </a:prstGeom>
        </p:spPr>
      </p:pic>
      <p:pic>
        <p:nvPicPr>
          <p:cNvPr id="8" name="Graphic 7" descr="Meeting outline">
            <a:extLst>
              <a:ext uri="{FF2B5EF4-FFF2-40B4-BE49-F238E27FC236}">
                <a16:creationId xmlns:a16="http://schemas.microsoft.com/office/drawing/2014/main" id="{B099C057-C2D4-46CE-9B2E-13CC8BC0B0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7646" y="699658"/>
            <a:ext cx="1474941" cy="1474941"/>
          </a:xfrm>
          <a:prstGeom prst="rect">
            <a:avLst/>
          </a:prstGeom>
        </p:spPr>
      </p:pic>
      <p:sp>
        <p:nvSpPr>
          <p:cNvPr id="9" name="Arrow: Right 8">
            <a:extLst>
              <a:ext uri="{FF2B5EF4-FFF2-40B4-BE49-F238E27FC236}">
                <a16:creationId xmlns:a16="http://schemas.microsoft.com/office/drawing/2014/main" id="{E2C0DBC9-F174-4C1B-8CD3-A099505C68B8}"/>
              </a:ext>
            </a:extLst>
          </p:cNvPr>
          <p:cNvSpPr/>
          <p:nvPr/>
        </p:nvSpPr>
        <p:spPr>
          <a:xfrm>
            <a:off x="3444913" y="15242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quals 9" descr="Two lines in parallel  - symbolizing the parallel process of a State submitting its report to the Committee and an OPD submitting its own shadow report to the Committee">
            <a:extLst>
              <a:ext uri="{FF2B5EF4-FFF2-40B4-BE49-F238E27FC236}">
                <a16:creationId xmlns:a16="http://schemas.microsoft.com/office/drawing/2014/main" id="{D169A965-7073-4DD6-97E4-F966A89A8B9F}"/>
              </a:ext>
            </a:extLst>
          </p:cNvPr>
          <p:cNvSpPr/>
          <p:nvPr/>
        </p:nvSpPr>
        <p:spPr>
          <a:xfrm>
            <a:off x="6411560" y="2174599"/>
            <a:ext cx="514463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4BF952B4-4D37-48C5-8F22-A46AFA40A9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697"/>
    </mc:Choice>
    <mc:Fallback>
      <p:transition spd="slow" advTm="5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1322754" y="1522820"/>
            <a:ext cx="2748041" cy="3601914"/>
          </a:xfrm>
        </p:spPr>
        <p:txBody>
          <a:bodyPr anchor="ctr">
            <a:normAutofit/>
          </a:bodyPr>
          <a:lstStyle/>
          <a:p>
            <a:r>
              <a:rPr lang="en-CA" sz="3600" dirty="0">
                <a:solidFill>
                  <a:srgbClr val="FFFFFF"/>
                </a:solidFill>
              </a:rPr>
              <a:t>Step 3 – List of Issues</a:t>
            </a:r>
          </a:p>
        </p:txBody>
      </p:sp>
      <p:graphicFrame>
        <p:nvGraphicFramePr>
          <p:cNvPr id="5" name="Content Placeholder 2">
            <a:extLst>
              <a:ext uri="{FF2B5EF4-FFF2-40B4-BE49-F238E27FC236}">
                <a16:creationId xmlns:a16="http://schemas.microsoft.com/office/drawing/2014/main" id="{DBB7C3BD-4780-4D7F-B93C-95291BD5BFD5}"/>
              </a:ext>
            </a:extLst>
          </p:cNvPr>
          <p:cNvGraphicFramePr>
            <a:graphicFrameLocks noGrp="1"/>
          </p:cNvGraphicFramePr>
          <p:nvPr>
            <p:ph idx="1"/>
            <p:extLst>
              <p:ext uri="{D42A27DB-BD31-4B8C-83A1-F6EECF244321}">
                <p14:modId xmlns:p14="http://schemas.microsoft.com/office/powerpoint/2010/main" val="1799479766"/>
              </p:ext>
            </p:extLst>
          </p:nvPr>
        </p:nvGraphicFramePr>
        <p:xfrm>
          <a:off x="5042848" y="643467"/>
          <a:ext cx="6489510" cy="58283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9A6D954E-E973-48B1-AFCA-C32A5699061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586"/>
    </mc:Choice>
    <mc:Fallback>
      <p:transition spd="slow" advTm="3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8072C-FE0B-464A-B8EA-9EA67ED6145F}"/>
              </a:ext>
            </a:extLst>
          </p:cNvPr>
          <p:cNvSpPr>
            <a:spLocks noGrp="1"/>
          </p:cNvSpPr>
          <p:nvPr>
            <p:ph type="title" idx="4294967295"/>
          </p:nvPr>
        </p:nvSpPr>
        <p:spPr>
          <a:xfrm>
            <a:off x="686834" y="1153572"/>
            <a:ext cx="3200400" cy="4461163"/>
          </a:xfrm>
        </p:spPr>
        <p:txBody>
          <a:bodyPr vert="horz" lIns="91440" tIns="45720" rIns="91440" bIns="45720" rtlCol="0" anchor="ctr">
            <a:normAutofit/>
          </a:bodyPr>
          <a:lstStyle/>
          <a:p>
            <a:r>
              <a:rPr lang="en-US" kern="1200" dirty="0">
                <a:solidFill>
                  <a:srgbClr val="FFFFFF"/>
                </a:solidFill>
                <a:latin typeface="+mj-lt"/>
                <a:ea typeface="+mj-ea"/>
                <a:cs typeface="+mj-cs"/>
              </a:rPr>
              <a:t>Topics to be Covered</a:t>
            </a:r>
          </a:p>
        </p:txBody>
      </p:sp>
      <p:sp>
        <p:nvSpPr>
          <p:cNvPr id="20" name="Arc 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72C5662-7115-4C6B-AB05-A2E1F83C0A3A}"/>
              </a:ext>
            </a:extLst>
          </p:cNvPr>
          <p:cNvSpPr>
            <a:spLocks noGrp="1"/>
          </p:cNvSpPr>
          <p:nvPr>
            <p:ph idx="4294967295"/>
          </p:nvPr>
        </p:nvSpPr>
        <p:spPr>
          <a:xfrm>
            <a:off x="4447308" y="591344"/>
            <a:ext cx="6906491" cy="5585619"/>
          </a:xfrm>
        </p:spPr>
        <p:txBody>
          <a:bodyPr vert="horz" lIns="91440" tIns="45720" rIns="91440" bIns="45720" rtlCol="0" anchor="ctr">
            <a:normAutofit/>
          </a:bodyPr>
          <a:lstStyle/>
          <a:p>
            <a:endParaRPr lang="en-US" dirty="0"/>
          </a:p>
          <a:p>
            <a:endParaRPr lang="en-US" dirty="0"/>
          </a:p>
        </p:txBody>
      </p:sp>
      <p:sp>
        <p:nvSpPr>
          <p:cNvPr id="4" name="Slide Number Placeholder 3">
            <a:extLst>
              <a:ext uri="{FF2B5EF4-FFF2-40B4-BE49-F238E27FC236}">
                <a16:creationId xmlns:a16="http://schemas.microsoft.com/office/drawing/2014/main" id="{E1362834-DA08-4C45-BDE8-37817F1C7439}"/>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27601E13-B1E9-411C-BD05-F84D264F4D80}" type="slidenum">
              <a:rPr lang="en-US" smtClean="0"/>
              <a:pPr>
                <a:spcAft>
                  <a:spcPts val="600"/>
                </a:spcAft>
              </a:pPr>
              <a:t>2</a:t>
            </a:fld>
            <a:endParaRPr lang="en-US"/>
          </a:p>
        </p:txBody>
      </p:sp>
      <p:sp>
        <p:nvSpPr>
          <p:cNvPr id="11" name="TextBox 10">
            <a:extLst>
              <a:ext uri="{FF2B5EF4-FFF2-40B4-BE49-F238E27FC236}">
                <a16:creationId xmlns:a16="http://schemas.microsoft.com/office/drawing/2014/main" id="{C0E031CD-8683-4860-8B78-6CA9836062D4}"/>
              </a:ext>
            </a:extLst>
          </p:cNvPr>
          <p:cNvSpPr txBox="1"/>
          <p:nvPr/>
        </p:nvSpPr>
        <p:spPr>
          <a:xfrm>
            <a:off x="4301836" y="820132"/>
            <a:ext cx="7051963" cy="5863144"/>
          </a:xfrm>
          <a:prstGeom prst="rect">
            <a:avLst/>
          </a:prstGeom>
          <a:noFill/>
        </p:spPr>
        <p:txBody>
          <a:bodyPr wrap="square">
            <a:spAutoFit/>
          </a:bodyPr>
          <a:lstStyle/>
          <a:p>
            <a:pPr marL="571500" indent="-571500">
              <a:spcAft>
                <a:spcPts val="600"/>
              </a:spcAft>
              <a:buFont typeface="Arial" panose="020B0604020202020204" pitchFamily="34" charset="0"/>
              <a:buChar char="•"/>
            </a:pPr>
            <a:r>
              <a:rPr lang="en-CA" sz="4000" dirty="0"/>
              <a:t>What is monitoring and how does it relate to Article 32?</a:t>
            </a:r>
          </a:p>
          <a:p>
            <a:pPr marL="571500" indent="-571500">
              <a:spcAft>
                <a:spcPts val="600"/>
              </a:spcAft>
              <a:buFont typeface="Arial" panose="020B0604020202020204" pitchFamily="34" charset="0"/>
              <a:buChar char="•"/>
            </a:pPr>
            <a:r>
              <a:rPr lang="en-CA" sz="4000" dirty="0"/>
              <a:t>What is the obligation to report?</a:t>
            </a:r>
          </a:p>
          <a:p>
            <a:pPr marL="571500" indent="-571500">
              <a:spcAft>
                <a:spcPts val="600"/>
              </a:spcAft>
              <a:buFont typeface="Arial" panose="020B0604020202020204" pitchFamily="34" charset="0"/>
              <a:buChar char="•"/>
            </a:pPr>
            <a:r>
              <a:rPr lang="en-CA" sz="4000" dirty="0"/>
              <a:t>What is the CRPD Reporting Cycle?</a:t>
            </a:r>
          </a:p>
          <a:p>
            <a:pPr marL="571500" indent="-571500">
              <a:spcAft>
                <a:spcPts val="600"/>
              </a:spcAft>
              <a:buFont typeface="Arial" panose="020B0604020202020204" pitchFamily="34" charset="0"/>
              <a:buChar char="•"/>
            </a:pPr>
            <a:r>
              <a:rPr lang="en-CA" sz="4000" dirty="0"/>
              <a:t>What are OPD Roles and Responsibilities in this process?</a:t>
            </a:r>
          </a:p>
        </p:txBody>
      </p:sp>
      <p:pic>
        <p:nvPicPr>
          <p:cNvPr id="5" name="Audio 4">
            <a:hlinkClick r:id="" action="ppaction://media"/>
            <a:extLst>
              <a:ext uri="{FF2B5EF4-FFF2-40B4-BE49-F238E27FC236}">
                <a16:creationId xmlns:a16="http://schemas.microsoft.com/office/drawing/2014/main" id="{CB15C545-668F-421A-B541-C72E9572D8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60736518"/>
      </p:ext>
    </p:extLst>
  </p:cSld>
  <p:clrMapOvr>
    <a:masterClrMapping/>
  </p:clrMapOvr>
  <mc:AlternateContent xmlns:mc="http://schemas.openxmlformats.org/markup-compatibility/2006">
    <mc:Choice xmlns:p14="http://schemas.microsoft.com/office/powerpoint/2010/main" Requires="p14">
      <p:transition spd="slow" p14:dur="2000" advTm="34723"/>
    </mc:Choice>
    <mc:Fallback>
      <p:transition spd="slow" advTm="3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05542" y="584446"/>
            <a:ext cx="3759200" cy="5368413"/>
          </a:xfrm>
        </p:spPr>
        <p:txBody>
          <a:bodyPr>
            <a:normAutofit/>
          </a:bodyPr>
          <a:lstStyle/>
          <a:p>
            <a:r>
              <a:rPr lang="en-US" sz="4400" dirty="0">
                <a:solidFill>
                  <a:schemeClr val="bg1"/>
                </a:solidFill>
              </a:rPr>
              <a:t>Step 4 – Written Replies to List of Issues </a:t>
            </a:r>
            <a:endParaRPr lang="en-US" dirty="0">
              <a:solidFill>
                <a:schemeClr val="bg1"/>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46007"/>
            <a:ext cx="6684131" cy="39094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
          </p:nvPr>
        </p:nvSpPr>
        <p:spPr>
          <a:xfrm>
            <a:off x="5363497" y="807709"/>
            <a:ext cx="6053804" cy="3219796"/>
          </a:xfrm>
        </p:spPr>
        <p:txBody>
          <a:bodyPr anchor="ctr">
            <a:normAutofit/>
          </a:bodyPr>
          <a:lstStyle/>
          <a:p>
            <a:r>
              <a:rPr lang="en-CA" dirty="0"/>
              <a:t>State Party submits written replies to list of issues and questions.  </a:t>
            </a:r>
          </a:p>
          <a:p>
            <a:r>
              <a:rPr lang="en-CA" dirty="0"/>
              <a:t>OPDs may also give their own responses to list of issues. This can assist Committee in its questioning of the State during the interactive dialogue.</a:t>
            </a:r>
          </a:p>
          <a:p>
            <a:pPr>
              <a:buClr>
                <a:srgbClr val="002060"/>
              </a:buClr>
            </a:pPr>
            <a:endParaRPr lang="en-US" dirty="0"/>
          </a:p>
        </p:txBody>
      </p:sp>
      <p:sp>
        <p:nvSpPr>
          <p:cNvPr id="14" name="Rectangle 13">
            <a:extLst>
              <a:ext uri="{FF2B5EF4-FFF2-40B4-BE49-F238E27FC236}">
                <a16:creationId xmlns:a16="http://schemas.microsoft.com/office/drawing/2014/main" id="{485F61C1-E11D-4277-A3DB-09235ACE4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538155"/>
            <a:ext cx="3256170" cy="1865376"/>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4978" y="4535424"/>
            <a:ext cx="3263454" cy="1869241"/>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a:extLst>
              <a:ext uri="{FF2B5EF4-FFF2-40B4-BE49-F238E27FC236}">
                <a16:creationId xmlns:a16="http://schemas.microsoft.com/office/drawing/2014/main" id="{835D242B-C422-46FA-BF6F-10E3ABB8EFCB}"/>
              </a:ext>
            </a:extLst>
          </p:cNvPr>
          <p:cNvSpPr>
            <a:spLocks noGrp="1"/>
          </p:cNvSpPr>
          <p:nvPr>
            <p:ph type="sldNum" sz="quarter" idx="12"/>
          </p:nvPr>
        </p:nvSpPr>
        <p:spPr/>
        <p:txBody>
          <a:bodyPr/>
          <a:lstStyle/>
          <a:p>
            <a:fld id="{27601E13-B1E9-411C-BD05-F84D264F4D80}" type="slidenum">
              <a:rPr lang="en-US" smtClean="0"/>
              <a:t>20</a:t>
            </a:fld>
            <a:endParaRPr lang="en-US"/>
          </a:p>
        </p:txBody>
      </p:sp>
      <p:sp>
        <p:nvSpPr>
          <p:cNvPr id="9" name="Slide Number Placeholder 3">
            <a:extLst>
              <a:ext uri="{FF2B5EF4-FFF2-40B4-BE49-F238E27FC236}">
                <a16:creationId xmlns:a16="http://schemas.microsoft.com/office/drawing/2014/main" id="{5810C1C1-A31D-4743-92BC-EB5F94E5EE3C}"/>
              </a:ext>
            </a:extLst>
          </p:cNvPr>
          <p:cNvSpPr txBox="1">
            <a:spLocks/>
          </p:cNvSpPr>
          <p:nvPr/>
        </p:nvSpPr>
        <p:spPr>
          <a:xfrm>
            <a:off x="9363732" y="4896067"/>
            <a:ext cx="1465945" cy="123434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27601E13-B1E9-411C-BD05-F84D264F4D80}" type="slidenum">
              <a:rPr lang="en-US" sz="4400" smtClean="0">
                <a:solidFill>
                  <a:srgbClr val="FFFFFF"/>
                </a:solidFill>
              </a:rPr>
              <a:pPr algn="ctr">
                <a:spcAft>
                  <a:spcPts val="600"/>
                </a:spcAft>
              </a:pPr>
              <a:t>20</a:t>
            </a:fld>
            <a:endParaRPr lang="en-US" sz="4400" dirty="0">
              <a:solidFill>
                <a:srgbClr val="FFFFFF"/>
              </a:solidFill>
            </a:endParaRPr>
          </a:p>
        </p:txBody>
      </p:sp>
      <p:pic>
        <p:nvPicPr>
          <p:cNvPr id="3" name="Audio 2">
            <a:hlinkClick r:id="" action="ppaction://media"/>
            <a:extLst>
              <a:ext uri="{FF2B5EF4-FFF2-40B4-BE49-F238E27FC236}">
                <a16:creationId xmlns:a16="http://schemas.microsoft.com/office/drawing/2014/main" id="{DCA21BC3-EACB-4793-B5AE-EB5ACEF85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61957190"/>
      </p:ext>
    </p:extLst>
  </p:cSld>
  <p:clrMapOvr>
    <a:masterClrMapping/>
  </p:clrMapOvr>
  <mc:AlternateContent xmlns:mc="http://schemas.openxmlformats.org/markup-compatibility/2006">
    <mc:Choice xmlns:p14="http://schemas.microsoft.com/office/powerpoint/2010/main" Requires="p14">
      <p:transition spd="slow" p14:dur="2000" advTm="22161"/>
    </mc:Choice>
    <mc:Fallback>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99" y="997560"/>
            <a:ext cx="2952974" cy="4166010"/>
          </a:xfrm>
        </p:spPr>
        <p:txBody>
          <a:bodyPr>
            <a:normAutofit fontScale="90000"/>
          </a:bodyPr>
          <a:lstStyle/>
          <a:p>
            <a:r>
              <a:rPr lang="en-CA" dirty="0">
                <a:solidFill>
                  <a:schemeClr val="accent1">
                    <a:lumMod val="75000"/>
                  </a:schemeClr>
                </a:solidFill>
              </a:rPr>
              <a:t>Step 5 – Interactive Dialogue between State &amp; Committee in Geneva</a:t>
            </a:r>
            <a:br>
              <a:rPr lang="en-CA" dirty="0">
                <a:solidFill>
                  <a:schemeClr val="accent1">
                    <a:lumMod val="75000"/>
                  </a:schemeClr>
                </a:solidFill>
              </a:rPr>
            </a:br>
            <a:endParaRPr lang="en-CA" dirty="0">
              <a:solidFill>
                <a:schemeClr val="accent1">
                  <a:lumMod val="75000"/>
                </a:schemeClr>
              </a:solidFill>
            </a:endParaRPr>
          </a:p>
        </p:txBody>
      </p:sp>
      <p:graphicFrame>
        <p:nvGraphicFramePr>
          <p:cNvPr id="15" name="TextBox 12">
            <a:extLst>
              <a:ext uri="{FF2B5EF4-FFF2-40B4-BE49-F238E27FC236}">
                <a16:creationId xmlns:a16="http://schemas.microsoft.com/office/drawing/2014/main" id="{27D2CC12-603F-43F9-AB38-CDDE84A6039D}"/>
              </a:ext>
            </a:extLst>
          </p:cNvPr>
          <p:cNvGraphicFramePr/>
          <p:nvPr>
            <p:extLst>
              <p:ext uri="{D42A27DB-BD31-4B8C-83A1-F6EECF244321}">
                <p14:modId xmlns:p14="http://schemas.microsoft.com/office/powerpoint/2010/main" val="4145531903"/>
              </p:ext>
            </p:extLst>
          </p:nvPr>
        </p:nvGraphicFramePr>
        <p:xfrm>
          <a:off x="3852909" y="99806"/>
          <a:ext cx="6134469" cy="44788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Slide Number Placeholder 3">
            <a:extLst>
              <a:ext uri="{FF2B5EF4-FFF2-40B4-BE49-F238E27FC236}">
                <a16:creationId xmlns:a16="http://schemas.microsoft.com/office/drawing/2014/main" id="{3FE39F54-3B18-4241-B4E3-32CF5B4E3827}"/>
              </a:ext>
            </a:extLst>
          </p:cNvPr>
          <p:cNvSpPr txBox="1">
            <a:spLocks/>
          </p:cNvSpPr>
          <p:nvPr/>
        </p:nvSpPr>
        <p:spPr>
          <a:xfrm>
            <a:off x="9363732" y="4896067"/>
            <a:ext cx="1465945" cy="123434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27601E13-B1E9-411C-BD05-F84D264F4D80}" type="slidenum">
              <a:rPr lang="en-US" sz="4400" smtClean="0">
                <a:solidFill>
                  <a:schemeClr val="accent1">
                    <a:lumMod val="75000"/>
                  </a:schemeClr>
                </a:solidFill>
              </a:rPr>
              <a:pPr algn="ctr">
                <a:spcAft>
                  <a:spcPts val="600"/>
                </a:spcAft>
              </a:pPr>
              <a:t>21</a:t>
            </a:fld>
            <a:endParaRPr lang="en-US" sz="4400" dirty="0">
              <a:solidFill>
                <a:schemeClr val="accent1">
                  <a:lumMod val="75000"/>
                </a:schemeClr>
              </a:solidFill>
            </a:endParaRPr>
          </a:p>
        </p:txBody>
      </p:sp>
      <p:pic>
        <p:nvPicPr>
          <p:cNvPr id="1026" name="Picture 2" descr="Geneva | United Nations showing a committee room during a committee session.">
            <a:extLst>
              <a:ext uri="{FF2B5EF4-FFF2-40B4-BE49-F238E27FC236}">
                <a16:creationId xmlns:a16="http://schemas.microsoft.com/office/drawing/2014/main" id="{84B56EB7-22AF-4A45-BEA0-6631828225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1713" y="3959763"/>
            <a:ext cx="4623001" cy="258888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DFAB40E-53B2-491A-A0F5-1DDA03352FA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870"/>
    </mc:Choice>
    <mc:Fallback>
      <p:transition spd="slow" advTm="5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05542" y="584446"/>
            <a:ext cx="3759200" cy="5368413"/>
          </a:xfrm>
        </p:spPr>
        <p:txBody>
          <a:bodyPr>
            <a:normAutofit/>
          </a:bodyPr>
          <a:lstStyle/>
          <a:p>
            <a:r>
              <a:rPr lang="en-US" sz="4400" dirty="0">
                <a:solidFill>
                  <a:schemeClr val="bg1"/>
                </a:solidFill>
              </a:rPr>
              <a:t>Step 6 </a:t>
            </a:r>
            <a:r>
              <a:rPr lang="en-CA" dirty="0">
                <a:solidFill>
                  <a:srgbClr val="FFFFFF"/>
                </a:solidFill>
              </a:rPr>
              <a:t>– Concluding Observations</a:t>
            </a:r>
            <a:endParaRPr lang="en-US" dirty="0">
              <a:solidFill>
                <a:schemeClr val="bg1"/>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46007"/>
            <a:ext cx="6684131" cy="39094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
          </p:nvPr>
        </p:nvSpPr>
        <p:spPr>
          <a:xfrm>
            <a:off x="5363497" y="807709"/>
            <a:ext cx="6053804" cy="3219796"/>
          </a:xfrm>
        </p:spPr>
        <p:txBody>
          <a:bodyPr anchor="ctr">
            <a:normAutofit/>
          </a:bodyPr>
          <a:lstStyle/>
          <a:p>
            <a:r>
              <a:rPr lang="en-CA" sz="2000" dirty="0"/>
              <a:t>The CRPD Committee issues its concluding observations on the report, including recommendations.  </a:t>
            </a:r>
          </a:p>
          <a:p>
            <a:pPr lvl="1">
              <a:buNone/>
            </a:pPr>
            <a:r>
              <a:rPr lang="en-CA" sz="2000" dirty="0"/>
              <a:t>-  Before the concluding observations are adopted, OPDs can identify for the Committee members the priority areas that need quick action, and suggest concrete recommendations on the issues that were raised during the dialogue.  </a:t>
            </a:r>
          </a:p>
          <a:p>
            <a:pPr lvl="1">
              <a:buNone/>
            </a:pPr>
            <a:r>
              <a:rPr lang="en-CA" sz="2000" dirty="0"/>
              <a:t>-  Concluding observations should be circulated widely at national level.</a:t>
            </a:r>
          </a:p>
        </p:txBody>
      </p:sp>
      <p:sp>
        <p:nvSpPr>
          <p:cNvPr id="14" name="Rectangle 13">
            <a:extLst>
              <a:ext uri="{FF2B5EF4-FFF2-40B4-BE49-F238E27FC236}">
                <a16:creationId xmlns:a16="http://schemas.microsoft.com/office/drawing/2014/main" id="{485F61C1-E11D-4277-A3DB-09235ACE4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538155"/>
            <a:ext cx="3256170" cy="1865376"/>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4978" y="4535424"/>
            <a:ext cx="3263454" cy="1869241"/>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a:extLst>
              <a:ext uri="{FF2B5EF4-FFF2-40B4-BE49-F238E27FC236}">
                <a16:creationId xmlns:a16="http://schemas.microsoft.com/office/drawing/2014/main" id="{835D242B-C422-46FA-BF6F-10E3ABB8EFCB}"/>
              </a:ext>
            </a:extLst>
          </p:cNvPr>
          <p:cNvSpPr>
            <a:spLocks noGrp="1"/>
          </p:cNvSpPr>
          <p:nvPr>
            <p:ph type="sldNum" sz="quarter" idx="12"/>
          </p:nvPr>
        </p:nvSpPr>
        <p:spPr/>
        <p:txBody>
          <a:bodyPr/>
          <a:lstStyle/>
          <a:p>
            <a:fld id="{27601E13-B1E9-411C-BD05-F84D264F4D80}" type="slidenum">
              <a:rPr lang="en-US" smtClean="0"/>
              <a:t>22</a:t>
            </a:fld>
            <a:endParaRPr lang="en-US"/>
          </a:p>
        </p:txBody>
      </p:sp>
      <p:sp>
        <p:nvSpPr>
          <p:cNvPr id="9" name="Slide Number Placeholder 3">
            <a:extLst>
              <a:ext uri="{FF2B5EF4-FFF2-40B4-BE49-F238E27FC236}">
                <a16:creationId xmlns:a16="http://schemas.microsoft.com/office/drawing/2014/main" id="{5810C1C1-A31D-4743-92BC-EB5F94E5EE3C}"/>
              </a:ext>
            </a:extLst>
          </p:cNvPr>
          <p:cNvSpPr txBox="1">
            <a:spLocks/>
          </p:cNvSpPr>
          <p:nvPr/>
        </p:nvSpPr>
        <p:spPr>
          <a:xfrm>
            <a:off x="9363732" y="4896067"/>
            <a:ext cx="1465945" cy="123434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27601E13-B1E9-411C-BD05-F84D264F4D80}" type="slidenum">
              <a:rPr lang="en-US" sz="4400" smtClean="0">
                <a:solidFill>
                  <a:srgbClr val="FFFFFF"/>
                </a:solidFill>
              </a:rPr>
              <a:pPr algn="ctr">
                <a:spcAft>
                  <a:spcPts val="600"/>
                </a:spcAft>
              </a:pPr>
              <a:t>22</a:t>
            </a:fld>
            <a:endParaRPr lang="en-US" sz="4400" dirty="0">
              <a:solidFill>
                <a:srgbClr val="FFFFFF"/>
              </a:solidFill>
            </a:endParaRPr>
          </a:p>
        </p:txBody>
      </p:sp>
      <p:pic>
        <p:nvPicPr>
          <p:cNvPr id="3" name="Audio 2">
            <a:hlinkClick r:id="" action="ppaction://media"/>
            <a:extLst>
              <a:ext uri="{FF2B5EF4-FFF2-40B4-BE49-F238E27FC236}">
                <a16:creationId xmlns:a16="http://schemas.microsoft.com/office/drawing/2014/main" id="{E4BFE7F6-1A76-4341-9F69-16641B61D3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89201712"/>
      </p:ext>
    </p:extLst>
  </p:cSld>
  <p:clrMapOvr>
    <a:masterClrMapping/>
  </p:clrMapOvr>
  <mc:AlternateContent xmlns:mc="http://schemas.openxmlformats.org/markup-compatibility/2006">
    <mc:Choice xmlns:p14="http://schemas.microsoft.com/office/powerpoint/2010/main" Requires="p14">
      <p:transition spd="slow" p14:dur="2000" advTm="35141"/>
    </mc:Choice>
    <mc:Fallback>
      <p:transition spd="slow" advTm="3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2">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2206" y="1608667"/>
            <a:ext cx="2823275" cy="4501127"/>
          </a:xfrm>
        </p:spPr>
        <p:txBody>
          <a:bodyPr anchor="t">
            <a:normAutofit/>
          </a:bodyPr>
          <a:lstStyle/>
          <a:p>
            <a:pPr algn="r"/>
            <a:r>
              <a:rPr lang="en-CA" sz="4000" b="1" dirty="0">
                <a:solidFill>
                  <a:srgbClr val="FFFFFF"/>
                </a:solidFill>
              </a:rPr>
              <a:t>Step 7 – Follow-Up Procedures</a:t>
            </a:r>
          </a:p>
        </p:txBody>
      </p:sp>
      <p:sp>
        <p:nvSpPr>
          <p:cNvPr id="3" name="Subtitle 2"/>
          <p:cNvSpPr>
            <a:spLocks noGrp="1"/>
          </p:cNvSpPr>
          <p:nvPr>
            <p:ph sz="half" idx="1"/>
          </p:nvPr>
        </p:nvSpPr>
        <p:spPr>
          <a:xfrm>
            <a:off x="4547698" y="1608667"/>
            <a:ext cx="3421958" cy="4501127"/>
          </a:xfrm>
        </p:spPr>
        <p:txBody>
          <a:bodyPr>
            <a:normAutofit fontScale="85000" lnSpcReduction="20000"/>
          </a:bodyPr>
          <a:lstStyle/>
          <a:p>
            <a:r>
              <a:rPr lang="en-CA" dirty="0"/>
              <a:t>Procedures to follow up on implementation of CRPD Committee's recommendations.  </a:t>
            </a:r>
          </a:p>
          <a:p>
            <a:endParaRPr lang="en-CA" dirty="0"/>
          </a:p>
          <a:p>
            <a:pPr lvl="1">
              <a:buNone/>
            </a:pPr>
            <a:r>
              <a:rPr lang="en-CA" dirty="0"/>
              <a:t>-   Opportunity for input from UN system, NHRIs, NGOs and OPDs. </a:t>
            </a:r>
          </a:p>
          <a:p>
            <a:pPr lvl="1">
              <a:buFontTx/>
              <a:buChar char="-"/>
            </a:pPr>
            <a:endParaRPr lang="en-CA" dirty="0"/>
          </a:p>
          <a:p>
            <a:pPr lvl="1">
              <a:buFontTx/>
              <a:buChar char="-"/>
            </a:pPr>
            <a:r>
              <a:rPr lang="en-CA" dirty="0"/>
              <a:t>OPDs should work with the national monitoring mechanism and the government on implementing recommendations and follow up. </a:t>
            </a:r>
          </a:p>
          <a:p>
            <a:pPr lvl="1">
              <a:buNone/>
            </a:pPr>
            <a:endParaRPr lang="en-CA" dirty="0"/>
          </a:p>
        </p:txBody>
      </p:sp>
      <p:sp>
        <p:nvSpPr>
          <p:cNvPr id="6" name="Content Placeholder 5"/>
          <p:cNvSpPr>
            <a:spLocks noGrp="1"/>
          </p:cNvSpPr>
          <p:nvPr>
            <p:ph sz="half" idx="2"/>
          </p:nvPr>
        </p:nvSpPr>
        <p:spPr>
          <a:xfrm>
            <a:off x="8289696" y="1608667"/>
            <a:ext cx="3421957" cy="4501127"/>
          </a:xfrm>
        </p:spPr>
        <p:txBody>
          <a:bodyPr>
            <a:normAutofit fontScale="85000" lnSpcReduction="20000"/>
          </a:bodyPr>
          <a:lstStyle/>
          <a:p>
            <a:r>
              <a:rPr lang="en-CA" dirty="0"/>
              <a:t>OPDs should do their own monitoring for the next report.</a:t>
            </a:r>
          </a:p>
        </p:txBody>
      </p:sp>
      <p:pic>
        <p:nvPicPr>
          <p:cNvPr id="4" name="Audio 3">
            <a:hlinkClick r:id="" action="ppaction://media"/>
            <a:extLst>
              <a:ext uri="{FF2B5EF4-FFF2-40B4-BE49-F238E27FC236}">
                <a16:creationId xmlns:a16="http://schemas.microsoft.com/office/drawing/2014/main" id="{0A31A3B5-1DDA-4346-85F8-1F03742F72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27793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5722"/>
    </mc:Choice>
    <mc:Fallback>
      <p:transition spd="slow" advTm="3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8"/>
            <a:ext cx="10515600" cy="1133499"/>
          </a:xfrm>
        </p:spPr>
        <p:txBody>
          <a:bodyPr>
            <a:normAutofit/>
          </a:bodyPr>
          <a:lstStyle/>
          <a:p>
            <a:pPr algn="ctr"/>
            <a:r>
              <a:rPr lang="en-US" sz="4000" dirty="0"/>
              <a:t>OPD Advocacy Planning for Reporting  - Key Steps</a:t>
            </a:r>
          </a:p>
        </p:txBody>
      </p:sp>
      <p:graphicFrame>
        <p:nvGraphicFramePr>
          <p:cNvPr id="5" name="Content Placeholder 2">
            <a:extLst>
              <a:ext uri="{FF2B5EF4-FFF2-40B4-BE49-F238E27FC236}">
                <a16:creationId xmlns:a16="http://schemas.microsoft.com/office/drawing/2014/main" id="{F38E3F57-D8CB-4BB4-ADD3-DEFE31511672}"/>
              </a:ext>
            </a:extLst>
          </p:cNvPr>
          <p:cNvGraphicFramePr>
            <a:graphicFrameLocks noGrp="1"/>
          </p:cNvGraphicFramePr>
          <p:nvPr>
            <p:ph idx="1"/>
            <p:extLst>
              <p:ext uri="{D42A27DB-BD31-4B8C-83A1-F6EECF244321}">
                <p14:modId xmlns:p14="http://schemas.microsoft.com/office/powerpoint/2010/main" val="316359494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912A9FE4-53D2-4AB1-BF9A-CD8407AEC4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40678399"/>
      </p:ext>
    </p:extLst>
  </p:cSld>
  <p:clrMapOvr>
    <a:masterClrMapping/>
  </p:clrMapOvr>
  <mc:AlternateContent xmlns:mc="http://schemas.openxmlformats.org/markup-compatibility/2006">
    <mc:Choice xmlns:p14="http://schemas.microsoft.com/office/powerpoint/2010/main" Requires="p14">
      <p:transition spd="slow" p14:dur="2000" advTm="164964"/>
    </mc:Choice>
    <mc:Fallback>
      <p:transition spd="slow" advTm="16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05542" y="584446"/>
            <a:ext cx="3759200" cy="5368413"/>
          </a:xfrm>
        </p:spPr>
        <p:txBody>
          <a:bodyPr>
            <a:normAutofit/>
          </a:bodyPr>
          <a:lstStyle/>
          <a:p>
            <a:r>
              <a:rPr lang="en-US" dirty="0">
                <a:solidFill>
                  <a:schemeClr val="bg1"/>
                </a:solidFill>
              </a:rPr>
              <a:t>Format &amp; Structuring of the Shadow Report</a:t>
            </a: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46007"/>
            <a:ext cx="6684131" cy="39094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
          </p:nvPr>
        </p:nvSpPr>
        <p:spPr>
          <a:xfrm>
            <a:off x="4935983" y="309188"/>
            <a:ext cx="7395099" cy="3909425"/>
          </a:xfrm>
        </p:spPr>
        <p:txBody>
          <a:bodyPr anchor="ctr">
            <a:noAutofit/>
          </a:bodyPr>
          <a:lstStyle/>
          <a:p>
            <a:pPr>
              <a:lnSpc>
                <a:spcPct val="120000"/>
              </a:lnSpc>
            </a:pPr>
            <a:r>
              <a:rPr lang="en-US" sz="1400" b="1" i="0" dirty="0">
                <a:solidFill>
                  <a:srgbClr val="2E2D2E"/>
                </a:solidFill>
                <a:effectLst/>
              </a:rPr>
              <a:t>CRPD Committee Guidelines on the Participation of Disabled Persons Organizations &amp; Civil Society Organizations in the Work of the Committee </a:t>
            </a:r>
            <a:r>
              <a:rPr lang="en-US" sz="1400" b="0" i="0" dirty="0">
                <a:solidFill>
                  <a:srgbClr val="2E2D2E"/>
                </a:solidFill>
                <a:effectLst/>
              </a:rPr>
              <a:t>(2014)</a:t>
            </a:r>
          </a:p>
          <a:p>
            <a:pPr marL="720090" marR="720090" algn="just">
              <a:lnSpc>
                <a:spcPct val="120000"/>
              </a:lnSpc>
              <a:spcBef>
                <a:spcPts val="0"/>
              </a:spcBef>
              <a:spcAft>
                <a:spcPts val="600"/>
              </a:spcAft>
              <a:tabLst>
                <a:tab pos="1080135" algn="l"/>
              </a:tabLst>
            </a:pPr>
            <a:r>
              <a:rPr lang="en-US" sz="1400" b="1" dirty="0">
                <a:effectLst/>
                <a:ea typeface="Calibri" panose="020F0502020204030204" pitchFamily="34" charset="0"/>
                <a:cs typeface="Times New Roman" panose="02020603050405020304" pitchFamily="18" charset="0"/>
              </a:rPr>
              <a:t>Length </a:t>
            </a:r>
            <a:r>
              <a:rPr lang="en-US" sz="1400" dirty="0">
                <a:effectLst/>
                <a:ea typeface="Calibri" panose="020F0502020204030204" pitchFamily="34" charset="0"/>
                <a:cs typeface="Times New Roman" panose="02020603050405020304" pitchFamily="18" charset="0"/>
              </a:rPr>
              <a:t>concrete and concise documents, Maximum of 10,700 words in the case of alternative reports to the State Party reports;  Maximum of 5,350 words other submissions.</a:t>
            </a:r>
          </a:p>
          <a:p>
            <a:pPr marL="720090" marR="720090" algn="just">
              <a:lnSpc>
                <a:spcPct val="120000"/>
              </a:lnSpc>
              <a:spcBef>
                <a:spcPts val="0"/>
              </a:spcBef>
              <a:spcAft>
                <a:spcPts val="600"/>
              </a:spcAft>
              <a:tabLst>
                <a:tab pos="1080135" algn="l"/>
              </a:tabLst>
            </a:pPr>
            <a:r>
              <a:rPr lang="en-US" sz="1400" b="1" dirty="0">
                <a:effectLst/>
                <a:ea typeface="Calibri" panose="020F0502020204030204" pitchFamily="34" charset="0"/>
                <a:cs typeface="Times New Roman" panose="02020603050405020304" pitchFamily="18" charset="0"/>
              </a:rPr>
              <a:t>Structure</a:t>
            </a:r>
            <a:r>
              <a:rPr lang="en-US" sz="1400" dirty="0">
                <a:effectLst/>
                <a:ea typeface="Calibri" panose="020F0502020204030204" pitchFamily="34" charset="0"/>
                <a:cs typeface="Times New Roman" panose="02020603050405020304" pitchFamily="18" charset="0"/>
              </a:rPr>
              <a:t> </a:t>
            </a:r>
            <a:r>
              <a:rPr lang="en-US" sz="1400" b="1" dirty="0">
                <a:effectLst/>
                <a:ea typeface="Calibri" panose="020F0502020204030204" pitchFamily="34" charset="0"/>
                <a:cs typeface="Times New Roman" panose="02020603050405020304" pitchFamily="18" charset="0"/>
              </a:rPr>
              <a:t>&amp; Format </a:t>
            </a:r>
            <a:r>
              <a:rPr lang="en-GB" sz="1400" dirty="0">
                <a:effectLst/>
                <a:ea typeface="Times New Roman" panose="02020603050405020304" pitchFamily="18" charset="0"/>
                <a:cs typeface="Times New Roman" panose="02020603050405020304" pitchFamily="18" charset="0"/>
              </a:rPr>
              <a:t>Identification of the submitting organization, brief description of its activities at international and/or national level, their mission/vision statement, role persons with disabilities play in the organisation, and level of inclusiveness and participation of persons with disabilities in the drafting of the submission. Executive summary, no longer than one page. Reference to specific articles of the Convention addressed in the submission. Recommendations.</a:t>
            </a:r>
            <a:endParaRPr lang="en-US" sz="1400" dirty="0">
              <a:effectLs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85F61C1-E11D-4277-A3DB-09235ACE4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538155"/>
            <a:ext cx="3256170" cy="1865376"/>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4978" y="4535424"/>
            <a:ext cx="3263454" cy="1869241"/>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a:extLst>
              <a:ext uri="{FF2B5EF4-FFF2-40B4-BE49-F238E27FC236}">
                <a16:creationId xmlns:a16="http://schemas.microsoft.com/office/drawing/2014/main" id="{835D242B-C422-46FA-BF6F-10E3ABB8EFCB}"/>
              </a:ext>
            </a:extLst>
          </p:cNvPr>
          <p:cNvSpPr>
            <a:spLocks noGrp="1"/>
          </p:cNvSpPr>
          <p:nvPr>
            <p:ph type="sldNum" sz="quarter" idx="12"/>
          </p:nvPr>
        </p:nvSpPr>
        <p:spPr/>
        <p:txBody>
          <a:bodyPr/>
          <a:lstStyle/>
          <a:p>
            <a:fld id="{27601E13-B1E9-411C-BD05-F84D264F4D80}" type="slidenum">
              <a:rPr lang="en-US" smtClean="0"/>
              <a:t>25</a:t>
            </a:fld>
            <a:endParaRPr lang="en-US"/>
          </a:p>
        </p:txBody>
      </p:sp>
      <p:sp>
        <p:nvSpPr>
          <p:cNvPr id="9" name="Slide Number Placeholder 3">
            <a:extLst>
              <a:ext uri="{FF2B5EF4-FFF2-40B4-BE49-F238E27FC236}">
                <a16:creationId xmlns:a16="http://schemas.microsoft.com/office/drawing/2014/main" id="{5810C1C1-A31D-4743-92BC-EB5F94E5EE3C}"/>
              </a:ext>
            </a:extLst>
          </p:cNvPr>
          <p:cNvSpPr txBox="1">
            <a:spLocks/>
          </p:cNvSpPr>
          <p:nvPr/>
        </p:nvSpPr>
        <p:spPr>
          <a:xfrm>
            <a:off x="9363732" y="4896067"/>
            <a:ext cx="1465945" cy="123434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27601E13-B1E9-411C-BD05-F84D264F4D80}" type="slidenum">
              <a:rPr lang="en-US" sz="4400" smtClean="0">
                <a:solidFill>
                  <a:srgbClr val="FFFFFF"/>
                </a:solidFill>
              </a:rPr>
              <a:pPr algn="ctr">
                <a:spcAft>
                  <a:spcPts val="600"/>
                </a:spcAft>
              </a:pPr>
              <a:t>25</a:t>
            </a:fld>
            <a:endParaRPr lang="en-US" sz="4400" dirty="0">
              <a:solidFill>
                <a:srgbClr val="FFFFFF"/>
              </a:solidFill>
            </a:endParaRPr>
          </a:p>
        </p:txBody>
      </p:sp>
      <p:pic>
        <p:nvPicPr>
          <p:cNvPr id="3" name="Audio 2">
            <a:hlinkClick r:id="" action="ppaction://media"/>
            <a:extLst>
              <a:ext uri="{FF2B5EF4-FFF2-40B4-BE49-F238E27FC236}">
                <a16:creationId xmlns:a16="http://schemas.microsoft.com/office/drawing/2014/main" id="{6AFFF901-701A-4084-A16E-0FC078E719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1275571"/>
      </p:ext>
    </p:extLst>
  </p:cSld>
  <p:clrMapOvr>
    <a:masterClrMapping/>
  </p:clrMapOvr>
  <mc:AlternateContent xmlns:mc="http://schemas.openxmlformats.org/markup-compatibility/2006">
    <mc:Choice xmlns:p14="http://schemas.microsoft.com/office/powerpoint/2010/main" Requires="p14">
      <p:transition spd="slow" p14:dur="2000" advTm="62216"/>
    </mc:Choice>
    <mc:Fallback>
      <p:transition spd="slow" advTm="6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c 23">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B9F699-5D1C-483E-88AA-B21DE714A638}"/>
              </a:ext>
            </a:extLst>
          </p:cNvPr>
          <p:cNvSpPr>
            <a:spLocks noGrp="1"/>
          </p:cNvSpPr>
          <p:nvPr>
            <p:ph type="title"/>
          </p:nvPr>
        </p:nvSpPr>
        <p:spPr>
          <a:xfrm>
            <a:off x="1074180" y="4696288"/>
            <a:ext cx="5175106" cy="2025188"/>
          </a:xfrm>
        </p:spPr>
        <p:txBody>
          <a:bodyPr vert="horz" lIns="91440" tIns="45720" rIns="91440" bIns="45720" rtlCol="0" anchor="b">
            <a:noAutofit/>
          </a:bodyPr>
          <a:lstStyle/>
          <a:p>
            <a:r>
              <a:rPr lang="en-US" sz="2400" dirty="0"/>
              <a:t>Resources:</a:t>
            </a:r>
            <a:br>
              <a:rPr lang="en-US" sz="2400" dirty="0"/>
            </a:br>
            <a:br>
              <a:rPr lang="en-US" sz="2400" dirty="0">
                <a:solidFill>
                  <a:srgbClr val="FFFFFF"/>
                </a:solidFill>
              </a:rPr>
            </a:br>
            <a:r>
              <a:rPr lang="en-US" sz="2400" i="1" dirty="0">
                <a:hlinkClick r:id="rId5"/>
              </a:rPr>
              <a:t>Human Rights. YES! Action and </a:t>
            </a:r>
            <a:br>
              <a:rPr lang="en-US" sz="2400" i="1" dirty="0">
                <a:hlinkClick r:id="rId5"/>
              </a:rPr>
            </a:br>
            <a:r>
              <a:rPr lang="en-US" sz="2400" i="1" dirty="0">
                <a:hlinkClick r:id="rId5"/>
              </a:rPr>
              <a:t>advocacy on the rights of persons </a:t>
            </a:r>
            <a:br>
              <a:rPr lang="en-US" sz="2400" i="1" dirty="0">
                <a:hlinkClick r:id="rId5"/>
              </a:rPr>
            </a:br>
            <a:r>
              <a:rPr lang="en-US" sz="2400" i="1" dirty="0">
                <a:hlinkClick r:id="rId5"/>
              </a:rPr>
              <a:t>with disabilities, </a:t>
            </a:r>
            <a:r>
              <a:rPr lang="en-US" sz="2400" dirty="0">
                <a:hlinkClick r:id="rId5"/>
              </a:rPr>
              <a:t>Part 3 (2d ed., 2012</a:t>
            </a:r>
            <a:r>
              <a:rPr lang="en-US" sz="2400" dirty="0">
                <a:solidFill>
                  <a:schemeClr val="accent5">
                    <a:lumMod val="75000"/>
                  </a:schemeClr>
                </a:solidFill>
              </a:rPr>
              <a:t>).</a:t>
            </a:r>
            <a:br>
              <a:rPr lang="en-US" sz="2400" dirty="0"/>
            </a:br>
            <a:br>
              <a:rPr lang="en-US" sz="2400" dirty="0"/>
            </a:br>
            <a:r>
              <a:rPr lang="en-US" sz="2400" dirty="0">
                <a:hlinkClick r:id="rId6"/>
              </a:rPr>
              <a:t>Committee on the Rights of Persons with Disabilities web page</a:t>
            </a:r>
            <a:br>
              <a:rPr lang="en-US" sz="2400" dirty="0"/>
            </a:br>
            <a:br>
              <a:rPr lang="en-US" sz="2400" dirty="0"/>
            </a:br>
            <a:r>
              <a:rPr lang="en-GB" sz="2400" dirty="0">
                <a:hlinkClick r:id="rId7"/>
              </a:rPr>
              <a:t>Office of the High Commissioner for Human Rights, “Monitoring the Convention on the Rights of Persons with Disability: Guidance for Human Rights Monitors”</a:t>
            </a:r>
            <a:br>
              <a:rPr lang="en-US" sz="2400" dirty="0"/>
            </a:br>
            <a:r>
              <a:rPr lang="en-US" sz="2400" dirty="0">
                <a:solidFill>
                  <a:srgbClr val="FFFFFF"/>
                </a:solidFill>
              </a:rPr>
              <a:t> </a:t>
            </a:r>
          </a:p>
        </p:txBody>
      </p:sp>
      <p:sp>
        <p:nvSpPr>
          <p:cNvPr id="26" name="Oval 25">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Chat">
            <a:extLst>
              <a:ext uri="{FF2B5EF4-FFF2-40B4-BE49-F238E27FC236}">
                <a16:creationId xmlns:a16="http://schemas.microsoft.com/office/drawing/2014/main" id="{74A6C971-4C32-4A77-855D-C25AC75F41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4494" y="203353"/>
            <a:ext cx="2709367"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9" name="Picture 4" descr="105-0596_IMG">
            <a:extLst>
              <a:ext uri="{FF2B5EF4-FFF2-40B4-BE49-F238E27FC236}">
                <a16:creationId xmlns:a16="http://schemas.microsoft.com/office/drawing/2014/main" id="{B62D4D7F-7E70-4B0E-8030-10211ACB495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782279" y="4080465"/>
            <a:ext cx="2899242" cy="2174431"/>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53F0849-9D2D-44CE-9125-C2232DB48C08}"/>
              </a:ext>
            </a:extLst>
          </p:cNvPr>
          <p:cNvSpPr>
            <a:spLocks noGrp="1"/>
          </p:cNvSpPr>
          <p:nvPr>
            <p:ph type="sldNum" sz="quarter" idx="12"/>
          </p:nvPr>
        </p:nvSpPr>
        <p:spPr>
          <a:xfrm>
            <a:off x="8610600" y="6356350"/>
            <a:ext cx="2743200" cy="365125"/>
          </a:xfrm>
        </p:spPr>
        <p:txBody>
          <a:bodyPr vert="horz" wrap="none" lIns="91440" tIns="45720" rIns="91440" bIns="45720" rtlCol="0" anchor="ctr">
            <a:normAutofit/>
          </a:bodyPr>
          <a:lstStyle/>
          <a:p>
            <a:pPr>
              <a:spcAft>
                <a:spcPts val="600"/>
              </a:spcAft>
            </a:pPr>
            <a:fld id="{27601E13-B1E9-411C-BD05-F84D264F4D80}" type="slidenum">
              <a:rPr lang="en-US">
                <a:solidFill>
                  <a:prstClr val="black">
                    <a:tint val="75000"/>
                  </a:prstClr>
                </a:solidFill>
              </a:rPr>
              <a:pPr>
                <a:spcAft>
                  <a:spcPts val="600"/>
                </a:spcAft>
              </a:pPr>
              <a:t>26</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E6C2D21D-AEDB-4590-945C-F66AB94EBD8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44565986"/>
      </p:ext>
    </p:extLst>
  </p:cSld>
  <p:clrMapOvr>
    <a:masterClrMapping/>
  </p:clrMapOvr>
  <mc:AlternateContent xmlns:mc="http://schemas.openxmlformats.org/markup-compatibility/2006">
    <mc:Choice xmlns:p14="http://schemas.microsoft.com/office/powerpoint/2010/main" Requires="p14">
      <p:transition spd="slow" p14:dur="2000" advTm="20118"/>
    </mc:Choice>
    <mc:Fallback>
      <p:transition spd="slow" advTm="2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D98E9-9A1F-4F58-8ED9-4747834F95A4}"/>
              </a:ext>
            </a:extLst>
          </p:cNvPr>
          <p:cNvSpPr>
            <a:spLocks noGrp="1"/>
          </p:cNvSpPr>
          <p:nvPr>
            <p:ph type="title" idx="4294967295"/>
          </p:nvPr>
        </p:nvSpPr>
        <p:spPr>
          <a:xfrm>
            <a:off x="838200" y="365125"/>
            <a:ext cx="5558489" cy="1325563"/>
          </a:xfrm>
        </p:spPr>
        <p:txBody>
          <a:bodyPr vert="horz" lIns="91440" tIns="45720" rIns="91440" bIns="45720" rtlCol="0" anchor="ctr">
            <a:normAutofit/>
          </a:bodyPr>
          <a:lstStyle/>
          <a:p>
            <a:r>
              <a:rPr lang="en-US" kern="1200" dirty="0">
                <a:solidFill>
                  <a:schemeClr val="tx1"/>
                </a:solidFill>
                <a:latin typeface="+mj-lt"/>
                <a:ea typeface="+mj-ea"/>
                <a:cs typeface="+mj-cs"/>
              </a:rPr>
              <a:t>CRPD Monitoring – What is Monitoring?</a:t>
            </a:r>
          </a:p>
        </p:txBody>
      </p:sp>
      <p:sp>
        <p:nvSpPr>
          <p:cNvPr id="14" name="Freeform: Shape 13">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2F902F7-C77C-4DC8-A9E0-B277AE8E3AC4}"/>
              </a:ext>
            </a:extLst>
          </p:cNvPr>
          <p:cNvSpPr>
            <a:spLocks noGrp="1"/>
          </p:cNvSpPr>
          <p:nvPr>
            <p:ph idx="4294967295"/>
          </p:nvPr>
        </p:nvSpPr>
        <p:spPr>
          <a:xfrm>
            <a:off x="838200" y="1825625"/>
            <a:ext cx="5558489" cy="4351338"/>
          </a:xfrm>
        </p:spPr>
        <p:txBody>
          <a:bodyPr vert="horz" lIns="91440" tIns="45720" rIns="91440" bIns="45720" rtlCol="0">
            <a:normAutofit fontScale="92500" lnSpcReduction="10000"/>
          </a:bodyPr>
          <a:lstStyle/>
          <a:p>
            <a:r>
              <a:rPr lang="en-US" dirty="0"/>
              <a:t>Checking or tracking to see whether a State is meeting its CRPD obligations</a:t>
            </a:r>
          </a:p>
          <a:p>
            <a:pPr lvl="1"/>
            <a:r>
              <a:rPr lang="en-US" dirty="0"/>
              <a:t>Is the State complying or not? If not, why not? What can it do better? What steps can it take to improve?</a:t>
            </a:r>
          </a:p>
          <a:p>
            <a:pPr lvl="1"/>
            <a:r>
              <a:rPr lang="en-US" dirty="0"/>
              <a:t>Monitoring Article 32 of the CRPD might entail addressing whether a country is ensuring that its development programs are inclusive of persons with disabilities – for a donor nation, are their programs in other countries accessible? For recipients of development assistance, is the country ensuring that its development programs are accessible to persons with disabilities?</a:t>
            </a:r>
          </a:p>
          <a:p>
            <a:endParaRPr lang="en-US" dirty="0"/>
          </a:p>
        </p:txBody>
      </p:sp>
      <p:sp>
        <p:nvSpPr>
          <p:cNvPr id="16" name="Oval 15">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Block Arc 1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F3B000D2-55D2-4884-8110-1A2E3BDC107E}"/>
              </a:ext>
            </a:extLst>
          </p:cNvPr>
          <p:cNvSpPr>
            <a:spLocks noGrp="1"/>
          </p:cNvSpPr>
          <p:nvPr>
            <p:ph type="sldNum" sz="quarter" idx="12"/>
          </p:nvPr>
        </p:nvSpPr>
        <p:spPr>
          <a:xfrm>
            <a:off x="9780104" y="6356350"/>
            <a:ext cx="1573696" cy="365125"/>
          </a:xfrm>
        </p:spPr>
        <p:txBody>
          <a:bodyPr vert="horz" lIns="91440" tIns="45720" rIns="91440" bIns="45720" rtlCol="0" anchor="ctr">
            <a:normAutofit/>
          </a:bodyPr>
          <a:lstStyle/>
          <a:p>
            <a:pPr>
              <a:spcAft>
                <a:spcPts val="600"/>
              </a:spcAft>
            </a:pPr>
            <a:fld id="{27601E13-B1E9-411C-BD05-F84D264F4D80}" type="slidenum">
              <a:rPr lang="en-US" smtClean="0"/>
              <a:pPr>
                <a:spcAft>
                  <a:spcPts val="600"/>
                </a:spcAft>
              </a:pPr>
              <a:t>3</a:t>
            </a:fld>
            <a:endParaRPr lang="en-US"/>
          </a:p>
        </p:txBody>
      </p:sp>
      <p:sp>
        <p:nvSpPr>
          <p:cNvPr id="26" name="Arc 25">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F6042B57-3F7B-4033-B7EB-65202E7DA964}"/>
              </a:ext>
            </a:extLst>
          </p:cNvPr>
          <p:cNvSpPr txBox="1">
            <a:spLocks/>
          </p:cNvSpPr>
          <p:nvPr/>
        </p:nvSpPr>
        <p:spPr>
          <a:xfrm>
            <a:off x="10050058" y="5062020"/>
            <a:ext cx="1980070" cy="1304059"/>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27601E13-B1E9-411C-BD05-F84D264F4D80}" type="slidenum">
              <a:rPr lang="en-US" sz="4400" smtClean="0">
                <a:solidFill>
                  <a:srgbClr val="FFFFFF"/>
                </a:solidFill>
              </a:rPr>
              <a:pPr algn="ctr">
                <a:spcAft>
                  <a:spcPts val="600"/>
                </a:spcAft>
              </a:pPr>
              <a:t>3</a:t>
            </a:fld>
            <a:endParaRPr lang="en-US" sz="4400" dirty="0">
              <a:solidFill>
                <a:srgbClr val="FFFFFF"/>
              </a:solidFill>
            </a:endParaRPr>
          </a:p>
        </p:txBody>
      </p:sp>
      <p:pic>
        <p:nvPicPr>
          <p:cNvPr id="6" name="Audio 5">
            <a:hlinkClick r:id="" action="ppaction://media"/>
            <a:extLst>
              <a:ext uri="{FF2B5EF4-FFF2-40B4-BE49-F238E27FC236}">
                <a16:creationId xmlns:a16="http://schemas.microsoft.com/office/drawing/2014/main" id="{F8AA6FD8-270C-4A7E-B7DE-96AB7A31A7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36633034"/>
      </p:ext>
    </p:extLst>
  </p:cSld>
  <p:clrMapOvr>
    <a:masterClrMapping/>
  </p:clrMapOvr>
  <mc:AlternateContent xmlns:mc="http://schemas.openxmlformats.org/markup-compatibility/2006">
    <mc:Choice xmlns:p14="http://schemas.microsoft.com/office/powerpoint/2010/main" Requires="p14">
      <p:transition spd="slow" p14:dur="2000" advTm="82580"/>
    </mc:Choice>
    <mc:Fallback>
      <p:transition spd="slow" advTm="8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3C2C01-97F2-487D-AA0A-010EBDE4361E}"/>
              </a:ext>
            </a:extLst>
          </p:cNvPr>
          <p:cNvSpPr>
            <a:spLocks noGrp="1"/>
          </p:cNvSpPr>
          <p:nvPr>
            <p:ph type="title"/>
          </p:nvPr>
        </p:nvSpPr>
        <p:spPr>
          <a:xfrm>
            <a:off x="5093520" y="2744662"/>
            <a:ext cx="6589707" cy="2387600"/>
          </a:xfrm>
        </p:spPr>
        <p:txBody>
          <a:bodyPr vert="horz" lIns="91440" tIns="45720" rIns="91440" bIns="45720" rtlCol="0" anchor="b">
            <a:normAutofit/>
          </a:bodyPr>
          <a:lstStyle/>
          <a:p>
            <a:pPr algn="r"/>
            <a:r>
              <a:rPr lang="en-US" sz="5100" kern="1200">
                <a:solidFill>
                  <a:srgbClr val="FFFFFF"/>
                </a:solidFill>
                <a:latin typeface="+mj-lt"/>
                <a:ea typeface="+mj-ea"/>
                <a:cs typeface="+mj-cs"/>
              </a:rPr>
              <a:t>Consider: Who Monitors a Human Rights Treaty?</a:t>
            </a:r>
          </a:p>
        </p:txBody>
      </p:sp>
      <p:cxnSp>
        <p:nvCxnSpPr>
          <p:cNvPr id="24" name="Straight Connector 23">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4" name="Arc 33">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FE7DE73-9D9B-47E1-8F09-8350864F3AFD}"/>
              </a:ext>
            </a:extLst>
          </p:cNvPr>
          <p:cNvSpPr>
            <a:spLocks noGrp="1"/>
          </p:cNvSpPr>
          <p:nvPr>
            <p:ph type="sldNum" sz="quarter" idx="12"/>
          </p:nvPr>
        </p:nvSpPr>
        <p:spPr>
          <a:xfrm>
            <a:off x="10208694" y="6356350"/>
            <a:ext cx="1145105" cy="365125"/>
          </a:xfrm>
        </p:spPr>
        <p:txBody>
          <a:bodyPr vert="horz" lIns="91440" tIns="45720" rIns="91440" bIns="45720" rtlCol="0" anchor="ctr">
            <a:normAutofit/>
          </a:bodyPr>
          <a:lstStyle/>
          <a:p>
            <a:pPr>
              <a:spcAft>
                <a:spcPts val="600"/>
              </a:spcAft>
            </a:pPr>
            <a:fld id="{27601E13-B1E9-411C-BD05-F84D264F4D80}" type="slidenum">
              <a:rPr lang="en-US">
                <a:solidFill>
                  <a:srgbClr val="FFFFFF"/>
                </a:solidFill>
              </a:rPr>
              <a:pPr>
                <a:spcAft>
                  <a:spcPts val="600"/>
                </a:spcAft>
              </a:pPr>
              <a:t>4</a:t>
            </a:fld>
            <a:endParaRPr lang="en-US">
              <a:solidFill>
                <a:srgbClr val="FFFFFF"/>
              </a:solidFill>
            </a:endParaRPr>
          </a:p>
        </p:txBody>
      </p:sp>
      <p:pic>
        <p:nvPicPr>
          <p:cNvPr id="3" name="Audio 2">
            <a:hlinkClick r:id="" action="ppaction://media"/>
            <a:extLst>
              <a:ext uri="{FF2B5EF4-FFF2-40B4-BE49-F238E27FC236}">
                <a16:creationId xmlns:a16="http://schemas.microsoft.com/office/drawing/2014/main" id="{12451903-9E8F-4F70-9B3D-8FCEBCB9C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30340274"/>
      </p:ext>
    </p:extLst>
  </p:cSld>
  <p:clrMapOvr>
    <a:masterClrMapping/>
  </p:clrMapOvr>
  <mc:AlternateContent xmlns:mc="http://schemas.openxmlformats.org/markup-compatibility/2006">
    <mc:Choice xmlns:p14="http://schemas.microsoft.com/office/powerpoint/2010/main" Requires="p14">
      <p:transition spd="slow" p14:dur="2000" advTm="38206"/>
    </mc:Choice>
    <mc:Fallback>
      <p:transition spd="slow" advTm="3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52C4E-4733-4FFC-9200-133F8D4DF46E}"/>
              </a:ext>
            </a:extLst>
          </p:cNvPr>
          <p:cNvSpPr>
            <a:spLocks noGrp="1"/>
          </p:cNvSpPr>
          <p:nvPr>
            <p:ph type="title"/>
          </p:nvPr>
        </p:nvSpPr>
        <p:spPr>
          <a:xfrm>
            <a:off x="1389278" y="1233241"/>
            <a:ext cx="3240506" cy="4064628"/>
          </a:xfrm>
        </p:spPr>
        <p:txBody>
          <a:bodyPr>
            <a:normAutofit/>
          </a:bodyPr>
          <a:lstStyle/>
          <a:p>
            <a:r>
              <a:rPr lang="en-US">
                <a:solidFill>
                  <a:srgbClr val="FFFFFF"/>
                </a:solidFill>
              </a:rPr>
              <a:t>Many stakeholders monitor human rights conventions</a:t>
            </a:r>
          </a:p>
        </p:txBody>
      </p:sp>
      <p:sp>
        <p:nvSpPr>
          <p:cNvPr id="51" name="Freeform: Shape 5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ontent Placeholder 13">
            <a:extLst>
              <a:ext uri="{FF2B5EF4-FFF2-40B4-BE49-F238E27FC236}">
                <a16:creationId xmlns:a16="http://schemas.microsoft.com/office/drawing/2014/main" id="{991A6C99-1BC3-4C93-8EB6-073F6CB78BCA}"/>
              </a:ext>
            </a:extLst>
          </p:cNvPr>
          <p:cNvSpPr>
            <a:spLocks noGrp="1"/>
          </p:cNvSpPr>
          <p:nvPr>
            <p:ph idx="1"/>
          </p:nvPr>
        </p:nvSpPr>
        <p:spPr>
          <a:xfrm>
            <a:off x="6096000" y="820880"/>
            <a:ext cx="5257799" cy="4889350"/>
          </a:xfrm>
        </p:spPr>
        <p:txBody>
          <a:bodyPr anchor="t">
            <a:normAutofit/>
          </a:bodyPr>
          <a:lstStyle/>
          <a:p>
            <a:r>
              <a:rPr lang="en-US" dirty="0"/>
              <a:t>States</a:t>
            </a:r>
          </a:p>
          <a:p>
            <a:r>
              <a:rPr lang="en-US" dirty="0"/>
              <a:t>OPDs</a:t>
            </a:r>
          </a:p>
          <a:p>
            <a:r>
              <a:rPr lang="en-US" dirty="0"/>
              <a:t>Other civil society organizations</a:t>
            </a:r>
          </a:p>
          <a:p>
            <a:r>
              <a:rPr lang="en-US" dirty="0"/>
              <a:t>National Human Rights Commissions, Ombuds Persons</a:t>
            </a:r>
          </a:p>
          <a:p>
            <a:r>
              <a:rPr lang="en-US" dirty="0"/>
              <a:t>UN mechanisms, including treaty bodies</a:t>
            </a:r>
          </a:p>
          <a:p>
            <a:r>
              <a:rPr lang="en-US" dirty="0"/>
              <a:t>Others?</a:t>
            </a:r>
          </a:p>
          <a:p>
            <a:pPr marL="0" indent="0">
              <a:buNone/>
            </a:pPr>
            <a:endParaRPr lang="en-US" altLang="en-US" dirty="0"/>
          </a:p>
        </p:txBody>
      </p:sp>
      <p:sp>
        <p:nvSpPr>
          <p:cNvPr id="57" name="Freeform: Shape 5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98DC7ECA-DE8E-4B76-A565-50C27C95434E}"/>
              </a:ext>
            </a:extLst>
          </p:cNvPr>
          <p:cNvSpPr>
            <a:spLocks noGrp="1"/>
          </p:cNvSpPr>
          <p:nvPr>
            <p:ph type="sldNum" sz="quarter" idx="12"/>
          </p:nvPr>
        </p:nvSpPr>
        <p:spPr>
          <a:xfrm>
            <a:off x="10506330" y="6356350"/>
            <a:ext cx="847470" cy="365125"/>
          </a:xfrm>
        </p:spPr>
        <p:txBody>
          <a:bodyPr>
            <a:normAutofit/>
          </a:bodyPr>
          <a:lstStyle/>
          <a:p>
            <a:pPr>
              <a:spcAft>
                <a:spcPts val="600"/>
              </a:spcAft>
            </a:pPr>
            <a:fld id="{27601E13-B1E9-411C-BD05-F84D264F4D80}" type="slidenum">
              <a:rPr lang="en-US"/>
              <a:pPr>
                <a:spcAft>
                  <a:spcPts val="600"/>
                </a:spcAft>
              </a:pPr>
              <a:t>5</a:t>
            </a:fld>
            <a:endParaRPr lang="en-US"/>
          </a:p>
        </p:txBody>
      </p:sp>
      <p:pic>
        <p:nvPicPr>
          <p:cNvPr id="3" name="Audio 2">
            <a:hlinkClick r:id="" action="ppaction://media"/>
            <a:extLst>
              <a:ext uri="{FF2B5EF4-FFF2-40B4-BE49-F238E27FC236}">
                <a16:creationId xmlns:a16="http://schemas.microsoft.com/office/drawing/2014/main" id="{A879EA0C-E9DF-455B-85DA-AFFB93533B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66760859"/>
      </p:ext>
    </p:extLst>
  </p:cSld>
  <p:clrMapOvr>
    <a:masterClrMapping/>
  </p:clrMapOvr>
  <mc:AlternateContent xmlns:mc="http://schemas.openxmlformats.org/markup-compatibility/2006">
    <mc:Choice xmlns:p14="http://schemas.microsoft.com/office/powerpoint/2010/main" Requires="p14">
      <p:transition spd="slow" p14:dur="2000" advTm="103315"/>
    </mc:Choice>
    <mc:Fallback>
      <p:transition spd="slow" advTm="10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52C4E-4733-4FFC-9200-133F8D4DF46E}"/>
              </a:ext>
            </a:extLst>
          </p:cNvPr>
          <p:cNvSpPr>
            <a:spLocks noGrp="1"/>
          </p:cNvSpPr>
          <p:nvPr>
            <p:ph type="title"/>
          </p:nvPr>
        </p:nvSpPr>
        <p:spPr>
          <a:xfrm>
            <a:off x="956826" y="1112969"/>
            <a:ext cx="3937298" cy="4166010"/>
          </a:xfrm>
        </p:spPr>
        <p:txBody>
          <a:bodyPr>
            <a:normAutofit/>
          </a:bodyPr>
          <a:lstStyle/>
          <a:p>
            <a:r>
              <a:rPr lang="en-CA" dirty="0">
                <a:solidFill>
                  <a:srgbClr val="FFFFFF"/>
                </a:solidFill>
              </a:rPr>
              <a:t>Reporting Obligation Established by Article 35</a:t>
            </a:r>
            <a:endParaRPr lang="en-US" dirty="0">
              <a:solidFill>
                <a:srgbClr val="FFFFFF"/>
              </a:solidFill>
            </a:endParaRPr>
          </a:p>
        </p:txBody>
      </p:sp>
      <p:sp>
        <p:nvSpPr>
          <p:cNvPr id="70" name="Freeform: Shape 69">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ontent Placeholder 13">
            <a:extLst>
              <a:ext uri="{FF2B5EF4-FFF2-40B4-BE49-F238E27FC236}">
                <a16:creationId xmlns:a16="http://schemas.microsoft.com/office/drawing/2014/main" id="{991A6C99-1BC3-4C93-8EB6-073F6CB78BCA}"/>
              </a:ext>
            </a:extLst>
          </p:cNvPr>
          <p:cNvSpPr>
            <a:spLocks noGrp="1"/>
          </p:cNvSpPr>
          <p:nvPr>
            <p:ph idx="1"/>
          </p:nvPr>
        </p:nvSpPr>
        <p:spPr>
          <a:xfrm>
            <a:off x="6096000" y="820880"/>
            <a:ext cx="5257799" cy="4889350"/>
          </a:xfrm>
        </p:spPr>
        <p:txBody>
          <a:bodyPr anchor="t">
            <a:normAutofit lnSpcReduction="10000"/>
          </a:bodyPr>
          <a:lstStyle/>
          <a:p>
            <a:pPr>
              <a:buFont typeface="Wingdings" panose="05000000000000000000" pitchFamily="2" charset="2"/>
              <a:buChar char="n"/>
            </a:pPr>
            <a:r>
              <a:rPr lang="en-CA" dirty="0"/>
              <a:t> Each State Party must submit a comprehensive report on measures taken to implement the CRPD within 2 years of ratification, then every 4 years.</a:t>
            </a:r>
          </a:p>
          <a:p>
            <a:pPr>
              <a:buFont typeface="Wingdings" panose="05000000000000000000" pitchFamily="2" charset="2"/>
              <a:buChar char="n"/>
            </a:pPr>
            <a:r>
              <a:rPr lang="en-CA" dirty="0"/>
              <a:t> Recall that the European Union, as a ratifying regional integration organization, is also part of monitoring its own implementation of the CRPD – critical given that it is one of the largest donors for international cooperation programs.</a:t>
            </a:r>
          </a:p>
          <a:p>
            <a:pPr>
              <a:buFont typeface="Wingdings" panose="05000000000000000000" pitchFamily="2" charset="2"/>
              <a:buChar char="n"/>
            </a:pPr>
            <a:endParaRPr lang="en-US" altLang="en-US" dirty="0"/>
          </a:p>
        </p:txBody>
      </p:sp>
      <p:sp>
        <p:nvSpPr>
          <p:cNvPr id="76" name="Freeform: Shape 75">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98DC7ECA-DE8E-4B76-A565-50C27C95434E}"/>
              </a:ext>
            </a:extLst>
          </p:cNvPr>
          <p:cNvSpPr>
            <a:spLocks noGrp="1"/>
          </p:cNvSpPr>
          <p:nvPr>
            <p:ph type="sldNum" sz="quarter" idx="12"/>
          </p:nvPr>
        </p:nvSpPr>
        <p:spPr>
          <a:xfrm>
            <a:off x="10506330" y="6356350"/>
            <a:ext cx="847470" cy="365125"/>
          </a:xfrm>
        </p:spPr>
        <p:txBody>
          <a:bodyPr>
            <a:normAutofit/>
          </a:bodyPr>
          <a:lstStyle/>
          <a:p>
            <a:pPr>
              <a:spcAft>
                <a:spcPts val="600"/>
              </a:spcAft>
            </a:pPr>
            <a:fld id="{27601E13-B1E9-411C-BD05-F84D264F4D80}" type="slidenum">
              <a:rPr lang="en-US"/>
              <a:pPr>
                <a:spcAft>
                  <a:spcPts val="600"/>
                </a:spcAft>
              </a:pPr>
              <a:t>6</a:t>
            </a:fld>
            <a:endParaRPr lang="en-US"/>
          </a:p>
        </p:txBody>
      </p:sp>
      <p:pic>
        <p:nvPicPr>
          <p:cNvPr id="3" name="Audio 2">
            <a:hlinkClick r:id="" action="ppaction://media"/>
            <a:extLst>
              <a:ext uri="{FF2B5EF4-FFF2-40B4-BE49-F238E27FC236}">
                <a16:creationId xmlns:a16="http://schemas.microsoft.com/office/drawing/2014/main" id="{DFA8E415-D89B-4791-BAE9-FE4764ADC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50825307"/>
      </p:ext>
    </p:extLst>
  </p:cSld>
  <p:clrMapOvr>
    <a:masterClrMapping/>
  </p:clrMapOvr>
  <mc:AlternateContent xmlns:mc="http://schemas.openxmlformats.org/markup-compatibility/2006">
    <mc:Choice xmlns:p14="http://schemas.microsoft.com/office/powerpoint/2010/main" Requires="p14">
      <p:transition spd="slow" p14:dur="2000" advTm="59522"/>
    </mc:Choice>
    <mc:Fallback>
      <p:transition spd="slow" advTm="5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52C4E-4733-4FFC-9200-133F8D4DF46E}"/>
              </a:ext>
            </a:extLst>
          </p:cNvPr>
          <p:cNvSpPr>
            <a:spLocks noGrp="1"/>
          </p:cNvSpPr>
          <p:nvPr>
            <p:ph type="title"/>
          </p:nvPr>
        </p:nvSpPr>
        <p:spPr>
          <a:xfrm>
            <a:off x="956826" y="1112969"/>
            <a:ext cx="3937298" cy="4166010"/>
          </a:xfrm>
        </p:spPr>
        <p:txBody>
          <a:bodyPr>
            <a:normAutofit/>
          </a:bodyPr>
          <a:lstStyle/>
          <a:p>
            <a:r>
              <a:rPr lang="en-CA" dirty="0">
                <a:solidFill>
                  <a:srgbClr val="FFFFFF"/>
                </a:solidFill>
              </a:rPr>
              <a:t>OPD Roles - Article 4.3 </a:t>
            </a:r>
            <a:br>
              <a:rPr lang="en-CA" dirty="0">
                <a:solidFill>
                  <a:srgbClr val="FFFFFF"/>
                </a:solidFill>
              </a:rPr>
            </a:br>
            <a:r>
              <a:rPr lang="en-CA" dirty="0">
                <a:solidFill>
                  <a:srgbClr val="FFFFFF"/>
                </a:solidFill>
              </a:rPr>
              <a:t>General Obligations</a:t>
            </a:r>
            <a:endParaRPr lang="en-US" dirty="0">
              <a:solidFill>
                <a:srgbClr val="FFFFFF"/>
              </a:solidFill>
            </a:endParaRPr>
          </a:p>
        </p:txBody>
      </p:sp>
      <p:sp>
        <p:nvSpPr>
          <p:cNvPr id="70" name="Freeform: Shape 69">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ontent Placeholder 13">
            <a:extLst>
              <a:ext uri="{FF2B5EF4-FFF2-40B4-BE49-F238E27FC236}">
                <a16:creationId xmlns:a16="http://schemas.microsoft.com/office/drawing/2014/main" id="{991A6C99-1BC3-4C93-8EB6-073F6CB78BCA}"/>
              </a:ext>
            </a:extLst>
          </p:cNvPr>
          <p:cNvSpPr>
            <a:spLocks noGrp="1"/>
          </p:cNvSpPr>
          <p:nvPr>
            <p:ph idx="1"/>
          </p:nvPr>
        </p:nvSpPr>
        <p:spPr>
          <a:xfrm>
            <a:off x="6096000" y="820880"/>
            <a:ext cx="5257799" cy="4889350"/>
          </a:xfrm>
        </p:spPr>
        <p:txBody>
          <a:bodyPr anchor="t">
            <a:normAutofit lnSpcReduction="10000"/>
          </a:bodyPr>
          <a:lstStyle/>
          <a:p>
            <a:pPr>
              <a:buFont typeface="Wingdings" panose="05000000000000000000" pitchFamily="2" charset="2"/>
              <a:buChar char="n"/>
            </a:pPr>
            <a:r>
              <a:rPr lang="en-CA" sz="2800" dirty="0"/>
              <a:t> In the development and implementation of legislation and policies to implement the present Convention, and in other decision-making processes concerning issues relating to persons with disabilities, States Parties </a:t>
            </a:r>
            <a:r>
              <a:rPr lang="en-CA" sz="2800" b="1" dirty="0"/>
              <a:t>shall closely consult with and actively involve </a:t>
            </a:r>
            <a:r>
              <a:rPr lang="en-CA" sz="2800" dirty="0"/>
              <a:t>persons with disabilities, including children with disabilities, through their representative organizations.</a:t>
            </a:r>
          </a:p>
          <a:p>
            <a:pPr>
              <a:buFont typeface="Wingdings" panose="05000000000000000000" pitchFamily="2" charset="2"/>
              <a:buChar char="n"/>
            </a:pPr>
            <a:endParaRPr lang="en-US" altLang="en-US" dirty="0"/>
          </a:p>
        </p:txBody>
      </p:sp>
      <p:sp>
        <p:nvSpPr>
          <p:cNvPr id="76" name="Freeform: Shape 75">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98DC7ECA-DE8E-4B76-A565-50C27C95434E}"/>
              </a:ext>
            </a:extLst>
          </p:cNvPr>
          <p:cNvSpPr>
            <a:spLocks noGrp="1"/>
          </p:cNvSpPr>
          <p:nvPr>
            <p:ph type="sldNum" sz="quarter" idx="12"/>
          </p:nvPr>
        </p:nvSpPr>
        <p:spPr>
          <a:xfrm>
            <a:off x="10506330" y="6356350"/>
            <a:ext cx="847470" cy="365125"/>
          </a:xfrm>
        </p:spPr>
        <p:txBody>
          <a:bodyPr>
            <a:normAutofit/>
          </a:bodyPr>
          <a:lstStyle/>
          <a:p>
            <a:pPr>
              <a:spcAft>
                <a:spcPts val="600"/>
              </a:spcAft>
            </a:pPr>
            <a:fld id="{27601E13-B1E9-411C-BD05-F84D264F4D80}" type="slidenum">
              <a:rPr lang="en-US"/>
              <a:pPr>
                <a:spcAft>
                  <a:spcPts val="600"/>
                </a:spcAft>
              </a:pPr>
              <a:t>7</a:t>
            </a:fld>
            <a:endParaRPr lang="en-US"/>
          </a:p>
        </p:txBody>
      </p:sp>
      <p:pic>
        <p:nvPicPr>
          <p:cNvPr id="3" name="Audio 2">
            <a:hlinkClick r:id="" action="ppaction://media"/>
            <a:extLst>
              <a:ext uri="{FF2B5EF4-FFF2-40B4-BE49-F238E27FC236}">
                <a16:creationId xmlns:a16="http://schemas.microsoft.com/office/drawing/2014/main" id="{CF3E684A-137E-4DD8-8B43-EAF259EB8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30404148"/>
      </p:ext>
    </p:extLst>
  </p:cSld>
  <p:clrMapOvr>
    <a:masterClrMapping/>
  </p:clrMapOvr>
  <mc:AlternateContent xmlns:mc="http://schemas.openxmlformats.org/markup-compatibility/2006">
    <mc:Choice xmlns:p14="http://schemas.microsoft.com/office/powerpoint/2010/main" Requires="p14">
      <p:transition spd="slow" p14:dur="2000" advTm="46031"/>
    </mc:Choice>
    <mc:Fallback>
      <p:transition spd="slow" advTm="4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52C4E-4733-4FFC-9200-133F8D4DF46E}"/>
              </a:ext>
            </a:extLst>
          </p:cNvPr>
          <p:cNvSpPr>
            <a:spLocks noGrp="1"/>
          </p:cNvSpPr>
          <p:nvPr>
            <p:ph type="title"/>
          </p:nvPr>
        </p:nvSpPr>
        <p:spPr>
          <a:xfrm>
            <a:off x="956826" y="1112969"/>
            <a:ext cx="3937298" cy="4166010"/>
          </a:xfrm>
        </p:spPr>
        <p:txBody>
          <a:bodyPr>
            <a:normAutofit/>
          </a:bodyPr>
          <a:lstStyle/>
          <a:p>
            <a:r>
              <a:rPr lang="en-CA" dirty="0">
                <a:solidFill>
                  <a:srgbClr val="FFFFFF"/>
                </a:solidFill>
              </a:rPr>
              <a:t>OPD Roles - Article 33(3) Monitoring</a:t>
            </a:r>
            <a:endParaRPr lang="en-US" dirty="0">
              <a:solidFill>
                <a:srgbClr val="FFFFFF"/>
              </a:solidFill>
            </a:endParaRPr>
          </a:p>
        </p:txBody>
      </p:sp>
      <p:sp>
        <p:nvSpPr>
          <p:cNvPr id="70" name="Freeform: Shape 69">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Content Placeholder 13">
            <a:extLst>
              <a:ext uri="{FF2B5EF4-FFF2-40B4-BE49-F238E27FC236}">
                <a16:creationId xmlns:a16="http://schemas.microsoft.com/office/drawing/2014/main" id="{991A6C99-1BC3-4C93-8EB6-073F6CB78BCA}"/>
              </a:ext>
            </a:extLst>
          </p:cNvPr>
          <p:cNvSpPr>
            <a:spLocks noGrp="1"/>
          </p:cNvSpPr>
          <p:nvPr>
            <p:ph idx="1"/>
          </p:nvPr>
        </p:nvSpPr>
        <p:spPr>
          <a:xfrm>
            <a:off x="6096000" y="820880"/>
            <a:ext cx="5257799" cy="4889350"/>
          </a:xfrm>
        </p:spPr>
        <p:txBody>
          <a:bodyPr anchor="t">
            <a:normAutofit/>
          </a:bodyPr>
          <a:lstStyle/>
          <a:p>
            <a:pPr marL="0" indent="0">
              <a:buNone/>
            </a:pPr>
            <a:r>
              <a:rPr lang="en-CA" sz="2800" dirty="0"/>
              <a:t>3. Civil society, </a:t>
            </a:r>
            <a:r>
              <a:rPr lang="en-CA" sz="2800" b="1" dirty="0"/>
              <a:t>in particular persons with disabilities and their representative organizations,</a:t>
            </a:r>
            <a:r>
              <a:rPr lang="en-CA" sz="2800" dirty="0"/>
              <a:t> shall be involved and participate fully in the monitoring process.</a:t>
            </a:r>
          </a:p>
          <a:p>
            <a:pPr>
              <a:buFont typeface="Wingdings" panose="05000000000000000000" pitchFamily="2" charset="2"/>
              <a:buChar char="n"/>
            </a:pPr>
            <a:endParaRPr lang="en-US" altLang="en-US" dirty="0"/>
          </a:p>
        </p:txBody>
      </p:sp>
      <p:sp>
        <p:nvSpPr>
          <p:cNvPr id="76" name="Freeform: Shape 75">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98DC7ECA-DE8E-4B76-A565-50C27C95434E}"/>
              </a:ext>
            </a:extLst>
          </p:cNvPr>
          <p:cNvSpPr>
            <a:spLocks noGrp="1"/>
          </p:cNvSpPr>
          <p:nvPr>
            <p:ph type="sldNum" sz="quarter" idx="12"/>
          </p:nvPr>
        </p:nvSpPr>
        <p:spPr>
          <a:xfrm>
            <a:off x="10506330" y="6356350"/>
            <a:ext cx="847470" cy="365125"/>
          </a:xfrm>
        </p:spPr>
        <p:txBody>
          <a:bodyPr>
            <a:normAutofit/>
          </a:bodyPr>
          <a:lstStyle/>
          <a:p>
            <a:pPr>
              <a:spcAft>
                <a:spcPts val="600"/>
              </a:spcAft>
            </a:pPr>
            <a:fld id="{27601E13-B1E9-411C-BD05-F84D264F4D80}" type="slidenum">
              <a:rPr lang="en-US"/>
              <a:pPr>
                <a:spcAft>
                  <a:spcPts val="600"/>
                </a:spcAft>
              </a:pPr>
              <a:t>8</a:t>
            </a:fld>
            <a:endParaRPr lang="en-US"/>
          </a:p>
        </p:txBody>
      </p:sp>
      <p:pic>
        <p:nvPicPr>
          <p:cNvPr id="3" name="Audio 2">
            <a:hlinkClick r:id="" action="ppaction://media"/>
            <a:extLst>
              <a:ext uri="{FF2B5EF4-FFF2-40B4-BE49-F238E27FC236}">
                <a16:creationId xmlns:a16="http://schemas.microsoft.com/office/drawing/2014/main" id="{D0810D93-A37E-4565-A9EA-9346ECAC89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4746979"/>
      </p:ext>
    </p:extLst>
  </p:cSld>
  <p:clrMapOvr>
    <a:masterClrMapping/>
  </p:clrMapOvr>
  <mc:AlternateContent xmlns:mc="http://schemas.openxmlformats.org/markup-compatibility/2006">
    <mc:Choice xmlns:p14="http://schemas.microsoft.com/office/powerpoint/2010/main" Requires="p14">
      <p:transition spd="slow" p14:dur="2000" advTm="29058"/>
    </mc:Choice>
    <mc:Fallback>
      <p:transition spd="slow" advTm="29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3" name="Rectangle 191">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746" name="Rectangle 2"/>
          <p:cNvSpPr>
            <a:spLocks noGrp="1" noChangeArrowheads="1"/>
          </p:cNvSpPr>
          <p:nvPr>
            <p:ph type="title"/>
          </p:nvPr>
        </p:nvSpPr>
        <p:spPr>
          <a:xfrm>
            <a:off x="838201" y="365125"/>
            <a:ext cx="5393360" cy="1325563"/>
          </a:xfrm>
        </p:spPr>
        <p:txBody>
          <a:bodyPr>
            <a:normAutofit/>
          </a:bodyPr>
          <a:lstStyle/>
          <a:p>
            <a:pPr eaLnBrk="1" hangingPunct="1"/>
            <a:r>
              <a:rPr lang="en-US" sz="2800" dirty="0"/>
              <a:t>CRPD Monitoring and Implementation  - International Mechanisms</a:t>
            </a:r>
            <a:endParaRPr lang="en-US" sz="2800" b="1" dirty="0"/>
          </a:p>
        </p:txBody>
      </p:sp>
      <p:sp>
        <p:nvSpPr>
          <p:cNvPr id="31754" name="Freeform: Shape 19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55" name="Oval 19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6" name="Freeform: Shape 19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31751" name="Picture 31750" descr="Globe design - decorative">
            <a:extLst>
              <a:ext uri="{FF2B5EF4-FFF2-40B4-BE49-F238E27FC236}">
                <a16:creationId xmlns:a16="http://schemas.microsoft.com/office/drawing/2014/main" id="{78CA1AE8-F13F-4223-8141-AA3497DCB79A}"/>
              </a:ext>
            </a:extLst>
          </p:cNvPr>
          <p:cNvPicPr>
            <a:picLocks noChangeAspect="1"/>
          </p:cNvPicPr>
          <p:nvPr/>
        </p:nvPicPr>
        <p:blipFill rotWithShape="1">
          <a:blip r:embed="rId5"/>
          <a:srcRect l="32178" r="22073" b="1"/>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1757" name="Freeform: Shape 195">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7" name="Straight Connector 196">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39D21CEE-D962-4ADF-90FC-D2A5669C2FF6}"/>
              </a:ext>
            </a:extLst>
          </p:cNvPr>
          <p:cNvSpPr>
            <a:spLocks noGrp="1"/>
          </p:cNvSpPr>
          <p:nvPr>
            <p:ph type="sldNum" sz="quarter" idx="12"/>
          </p:nvPr>
        </p:nvSpPr>
        <p:spPr>
          <a:xfrm>
            <a:off x="8610600" y="6356350"/>
            <a:ext cx="2743200" cy="365125"/>
          </a:xfrm>
        </p:spPr>
        <p:txBody>
          <a:bodyPr>
            <a:normAutofit/>
          </a:bodyPr>
          <a:lstStyle/>
          <a:p>
            <a:pPr>
              <a:spcAft>
                <a:spcPts val="600"/>
              </a:spcAft>
            </a:pPr>
            <a:fld id="{27601E13-B1E9-411C-BD05-F84D264F4D80}" type="slidenum">
              <a:rPr lang="en-US"/>
              <a:pPr>
                <a:spcAft>
                  <a:spcPts val="600"/>
                </a:spcAft>
              </a:pPr>
              <a:t>9</a:t>
            </a:fld>
            <a:endParaRPr lang="en-US"/>
          </a:p>
        </p:txBody>
      </p:sp>
      <p:sp>
        <p:nvSpPr>
          <p:cNvPr id="199" name="Freeform: Shape 198">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graphicFrame>
        <p:nvGraphicFramePr>
          <p:cNvPr id="31749" name="Rectangle 3">
            <a:extLst>
              <a:ext uri="{FF2B5EF4-FFF2-40B4-BE49-F238E27FC236}">
                <a16:creationId xmlns:a16="http://schemas.microsoft.com/office/drawing/2014/main" id="{C9DE310C-DD40-4F92-982A-8F41E25B9720}"/>
              </a:ext>
            </a:extLst>
          </p:cNvPr>
          <p:cNvGraphicFramePr/>
          <p:nvPr>
            <p:extLst>
              <p:ext uri="{D42A27DB-BD31-4B8C-83A1-F6EECF244321}">
                <p14:modId xmlns:p14="http://schemas.microsoft.com/office/powerpoint/2010/main" val="1075657099"/>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6567F204-003C-4FE9-8148-7C8A7E10FE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00139158"/>
      </p:ext>
    </p:extLst>
  </p:cSld>
  <p:clrMapOvr>
    <a:masterClrMapping/>
  </p:clrMapOvr>
  <mc:AlternateContent xmlns:mc="http://schemas.openxmlformats.org/markup-compatibility/2006">
    <mc:Choice xmlns:p14="http://schemas.microsoft.com/office/powerpoint/2010/main" Requires="p14">
      <p:transition spd="slow" p14:dur="2000" advTm="166589"/>
    </mc:Choice>
    <mc:Fallback>
      <p:transition spd="slow" advTm="16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7704</TotalTime>
  <Words>3010</Words>
  <Application>Microsoft Office PowerPoint</Application>
  <PresentationFormat>Widescreen</PresentationFormat>
  <Paragraphs>216</Paragraphs>
  <Slides>26</Slides>
  <Notes>26</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 Disability Inclusive Development</vt:lpstr>
      <vt:lpstr>Topics to be Covered</vt:lpstr>
      <vt:lpstr>CRPD Monitoring – What is Monitoring?</vt:lpstr>
      <vt:lpstr>Consider: Who Monitors a Human Rights Treaty?</vt:lpstr>
      <vt:lpstr>Many stakeholders monitor human rights conventions</vt:lpstr>
      <vt:lpstr>Reporting Obligation Established by Article 35</vt:lpstr>
      <vt:lpstr>OPD Roles - Article 4.3  General Obligations</vt:lpstr>
      <vt:lpstr>OPD Roles - Article 33(3) Monitoring</vt:lpstr>
      <vt:lpstr>CRPD Monitoring and Implementation  - International Mechanisms</vt:lpstr>
      <vt:lpstr>Monitoring and Implementation  - National Level</vt:lpstr>
      <vt:lpstr>CRPD Committee Members: Chair &amp; Vice Chair Rosemary Kayess Minjon Kim </vt:lpstr>
      <vt:lpstr>Article 35 Reporting Requirement</vt:lpstr>
      <vt:lpstr>What do States report on to the CRPD Committee?   </vt:lpstr>
      <vt:lpstr> How are OPDs supported in the reporting process?</vt:lpstr>
      <vt:lpstr>The Reporting Cycle –  Step-by-Step</vt:lpstr>
      <vt:lpstr>Cycle of Reporting</vt:lpstr>
      <vt:lpstr>Step 1 – Reporting Cycle Begins</vt:lpstr>
      <vt:lpstr>Step 2 – Submission of Reports to Committee in Parallel</vt:lpstr>
      <vt:lpstr>Step 3 – List of Issues</vt:lpstr>
      <vt:lpstr>Step 4 – Written Replies to List of Issues </vt:lpstr>
      <vt:lpstr>Step 5 – Interactive Dialogue between State &amp; Committee in Geneva </vt:lpstr>
      <vt:lpstr>Step 6 – Concluding Observations</vt:lpstr>
      <vt:lpstr>Step 7 – Follow-Up Procedures</vt:lpstr>
      <vt:lpstr>OPD Advocacy Planning for Reporting  - Key Steps</vt:lpstr>
      <vt:lpstr>Format &amp; Structuring of the Shadow Report</vt:lpstr>
      <vt:lpstr>Resources:  Human Rights. YES! Action and  advocacy on the rights of persons  with disabilities, Part 3 (2d ed., 2012).  Committee on the Rights of Persons with Disabilities web page  Office of the High Commissioner for Human Rights, “Monitoring the Convention on the Rights of Persons with Disability: Guidance for Human Rights Monitors”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Janet E. Lord, CRPD Advisor</dc:title>
  <dc:creator>Janet E Lord</dc:creator>
  <cp:lastModifiedBy>Janet E Lord</cp:lastModifiedBy>
  <cp:revision>156</cp:revision>
  <dcterms:created xsi:type="dcterms:W3CDTF">2020-05-02T00:40:43Z</dcterms:created>
  <dcterms:modified xsi:type="dcterms:W3CDTF">2021-09-07T18:34:36Z</dcterms:modified>
</cp:coreProperties>
</file>