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82" r:id="rId4"/>
    <p:sldId id="270" r:id="rId5"/>
    <p:sldId id="258" r:id="rId6"/>
    <p:sldId id="277" r:id="rId7"/>
    <p:sldId id="279" r:id="rId8"/>
    <p:sldId id="261" r:id="rId9"/>
    <p:sldId id="262" r:id="rId10"/>
    <p:sldId id="260" r:id="rId11"/>
    <p:sldId id="259" r:id="rId12"/>
    <p:sldId id="281" r:id="rId13"/>
    <p:sldId id="269" r:id="rId14"/>
    <p:sldId id="271" r:id="rId15"/>
    <p:sldId id="267" r:id="rId16"/>
    <p:sldId id="283" r:id="rId17"/>
    <p:sldId id="275" r:id="rId18"/>
    <p:sldId id="273" r:id="rId19"/>
    <p:sldId id="278" r:id="rId20"/>
    <p:sldId id="268" r:id="rId21"/>
    <p:sldId id="265" r:id="rId22"/>
    <p:sldId id="272" r:id="rId23"/>
  </p:sldIdLst>
  <p:sldSz cx="9144000" cy="6858000" type="screen4x3"/>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60346" autoAdjust="0"/>
  </p:normalViewPr>
  <p:slideViewPr>
    <p:cSldViewPr>
      <p:cViewPr varScale="1">
        <p:scale>
          <a:sx n="69" d="100"/>
          <a:sy n="69" d="100"/>
        </p:scale>
        <p:origin x="2748"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A8932-2227-4C85-A0A1-D360CD37872A}" type="datetimeFigureOut">
              <a:rPr lang="en-US" smtClean="0"/>
              <a:t>9/27/2021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6CB06-BDDB-414E-B0FB-D57DEC71DB4C}" type="slidenum">
              <a:rPr lang="en-US" smtClean="0"/>
              <a:t>‹#›</a:t>
            </a:fld>
            <a:endParaRPr lang="en-US"/>
          </a:p>
        </p:txBody>
      </p:sp>
    </p:spTree>
    <p:extLst>
      <p:ext uri="{BB962C8B-B14F-4D97-AF65-F5344CB8AC3E}">
        <p14:creationId xmlns:p14="http://schemas.microsoft.com/office/powerpoint/2010/main" val="809963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long-term objective is to  improve stakeholders’ understanding of Article 32 and inclusive international cooperation and to ensure that all individuals, including those with disabilities, can actively participate and benefit from donor supported international development and humanitarian aid projects. With regards to work and employment, in this module our objectives are:</a:t>
            </a:r>
          </a:p>
          <a:p>
            <a:endParaRPr lang="en-US" dirty="0"/>
          </a:p>
          <a:p>
            <a:r>
              <a:rPr lang="en-US" dirty="0"/>
              <a:t>We have separated this module into two sections. Part 1 covers the basics of Art. 32, defining the right to work, what the data confirms, the UNCRPD and article 27 and examples of barriers to work and other human rights violations. Part 2 covers the CRPD committee reporting and we provide some examples of donor countries’ reporting as well as recipient countries. The Sustainable Development Goal 8 and the role of the ILO is also discussed.</a:t>
            </a:r>
          </a:p>
        </p:txBody>
      </p:sp>
      <p:sp>
        <p:nvSpPr>
          <p:cNvPr id="4" name="Slide Number Placeholder 3"/>
          <p:cNvSpPr>
            <a:spLocks noGrp="1"/>
          </p:cNvSpPr>
          <p:nvPr>
            <p:ph type="sldNum" sz="quarter" idx="5"/>
          </p:nvPr>
        </p:nvSpPr>
        <p:spPr/>
        <p:txBody>
          <a:bodyPr/>
          <a:lstStyle/>
          <a:p>
            <a:fld id="{21A6CB06-BDDB-414E-B0FB-D57DEC71DB4C}" type="slidenum">
              <a:rPr lang="en-US" smtClean="0"/>
              <a:t>2</a:t>
            </a:fld>
            <a:endParaRPr lang="en-US"/>
          </a:p>
        </p:txBody>
      </p:sp>
    </p:spTree>
    <p:extLst>
      <p:ext uri="{BB962C8B-B14F-4D97-AF65-F5344CB8AC3E}">
        <p14:creationId xmlns:p14="http://schemas.microsoft.com/office/powerpoint/2010/main" val="313562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represents an example employment project that considers and complies with the obligations created by CRPD Arts. 27 and 32 regarding work and employment. (Read Slide)</a:t>
            </a:r>
          </a:p>
        </p:txBody>
      </p:sp>
      <p:sp>
        <p:nvSpPr>
          <p:cNvPr id="4" name="Slide Number Placeholder 3"/>
          <p:cNvSpPr>
            <a:spLocks noGrp="1"/>
          </p:cNvSpPr>
          <p:nvPr>
            <p:ph type="sldNum" sz="quarter" idx="5"/>
          </p:nvPr>
        </p:nvSpPr>
        <p:spPr/>
        <p:txBody>
          <a:bodyPr/>
          <a:lstStyle/>
          <a:p>
            <a:fld id="{21A6CB06-BDDB-414E-B0FB-D57DEC71DB4C}" type="slidenum">
              <a:rPr lang="en-US" smtClean="0"/>
              <a:t>17</a:t>
            </a:fld>
            <a:endParaRPr lang="en-US"/>
          </a:p>
        </p:txBody>
      </p:sp>
    </p:spTree>
    <p:extLst>
      <p:ext uri="{BB962C8B-B14F-4D97-AF65-F5344CB8AC3E}">
        <p14:creationId xmlns:p14="http://schemas.microsoft.com/office/powerpoint/2010/main" val="1802376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solidFill>
                  <a:schemeClr val="tx1"/>
                </a:solidFill>
              </a:rPr>
              <a:t>The 2030 Sustainable Development Agenda, </a:t>
            </a:r>
            <a:r>
              <a:rPr lang="en-US" dirty="0"/>
              <a:t>adopted by all United Nations Member States in 2015, provides a shared blueprint for peace and prosperity for people and the planet, now and into the future. At its heart are the 17 Sustainable Development Goals (SDGs), which are an urgent call for action by all countries - developed and developing - in a global partnership. They recognize that ending poverty and other deprivations must go hand-in-hand with strategies that improve health and education, reduce inequality, and spur economic growth – all while tackling climate change and working to preserve our oceans and forests. Sustainable Development Goal 8—directly relates to and involves the right to work and employment as set out in Art. 27 of the CRPD. (Read Slide).</a:t>
            </a:r>
          </a:p>
        </p:txBody>
      </p:sp>
      <p:sp>
        <p:nvSpPr>
          <p:cNvPr id="4" name="Slide Number Placeholder 3"/>
          <p:cNvSpPr>
            <a:spLocks noGrp="1"/>
          </p:cNvSpPr>
          <p:nvPr>
            <p:ph type="sldNum" sz="quarter" idx="5"/>
          </p:nvPr>
        </p:nvSpPr>
        <p:spPr/>
        <p:txBody>
          <a:bodyPr/>
          <a:lstStyle/>
          <a:p>
            <a:fld id="{21A6CB06-BDDB-414E-B0FB-D57DEC71DB4C}" type="slidenum">
              <a:rPr lang="en-US" smtClean="0"/>
              <a:t>18</a:t>
            </a:fld>
            <a:endParaRPr lang="en-US"/>
          </a:p>
        </p:txBody>
      </p:sp>
    </p:spTree>
    <p:extLst>
      <p:ext uri="{BB962C8B-B14F-4D97-AF65-F5344CB8AC3E}">
        <p14:creationId xmlns:p14="http://schemas.microsoft.com/office/powerpoint/2010/main" val="367891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ILO is a global body mandated to overseas the development and monitoring of international labor standards that promote enjoyment of decent work (Read Slide)</a:t>
            </a:r>
          </a:p>
          <a:p>
            <a:r>
              <a:rPr lang="en-US" dirty="0"/>
              <a:t>The Resources provided in the module include several useful ILO publications.</a:t>
            </a:r>
          </a:p>
        </p:txBody>
      </p:sp>
      <p:sp>
        <p:nvSpPr>
          <p:cNvPr id="4" name="Slide Number Placeholder 3"/>
          <p:cNvSpPr>
            <a:spLocks noGrp="1"/>
          </p:cNvSpPr>
          <p:nvPr>
            <p:ph type="sldNum" sz="quarter" idx="5"/>
          </p:nvPr>
        </p:nvSpPr>
        <p:spPr/>
        <p:txBody>
          <a:bodyPr/>
          <a:lstStyle/>
          <a:p>
            <a:fld id="{21A6CB06-BDDB-414E-B0FB-D57DEC71DB4C}" type="slidenum">
              <a:rPr lang="en-US" smtClean="0"/>
              <a:t>19</a:t>
            </a:fld>
            <a:endParaRPr lang="en-US"/>
          </a:p>
        </p:txBody>
      </p:sp>
    </p:spTree>
    <p:extLst>
      <p:ext uri="{BB962C8B-B14F-4D97-AF65-F5344CB8AC3E}">
        <p14:creationId xmlns:p14="http://schemas.microsoft.com/office/powerpoint/2010/main" val="1899351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Employment (art. 27) – (Summary) Requested information on legislation on the protection of persons with disabilities from discrimination in work and employment; the enforcement and monitoring of minimum employment quotas; the number of persons with disabilities working in sheltered workshops; measured taken, resources allocated and support provided to promote employment and vocational training; and the needs assessment criteria used by the employment agency and vocational training </a:t>
            </a:r>
            <a:r>
              <a:rPr lang="en-US" dirty="0" err="1"/>
              <a:t>centres</a:t>
            </a:r>
            <a:r>
              <a:rPr lang="en-US" dirty="0"/>
              <a:t> and under the development plan.</a:t>
            </a:r>
          </a:p>
          <a:p>
            <a:endParaRPr lang="en-US" dirty="0"/>
          </a:p>
        </p:txBody>
      </p:sp>
      <p:sp>
        <p:nvSpPr>
          <p:cNvPr id="4" name="Slide Number Placeholder 3"/>
          <p:cNvSpPr>
            <a:spLocks noGrp="1"/>
          </p:cNvSpPr>
          <p:nvPr>
            <p:ph type="sldNum" sz="quarter" idx="5"/>
          </p:nvPr>
        </p:nvSpPr>
        <p:spPr/>
        <p:txBody>
          <a:bodyPr/>
          <a:lstStyle/>
          <a:p>
            <a:fld id="{21A6CB06-BDDB-414E-B0FB-D57DEC71DB4C}" type="slidenum">
              <a:rPr lang="en-US" smtClean="0"/>
              <a:t>20</a:t>
            </a:fld>
            <a:endParaRPr lang="en-US"/>
          </a:p>
        </p:txBody>
      </p:sp>
    </p:spTree>
    <p:extLst>
      <p:ext uri="{BB962C8B-B14F-4D97-AF65-F5344CB8AC3E}">
        <p14:creationId xmlns:p14="http://schemas.microsoft.com/office/powerpoint/2010/main" val="1836558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A6CB06-BDDB-414E-B0FB-D57DEC71DB4C}" type="slidenum">
              <a:rPr lang="en-US" smtClean="0"/>
              <a:t>22</a:t>
            </a:fld>
            <a:endParaRPr lang="en-US"/>
          </a:p>
        </p:txBody>
      </p:sp>
    </p:spTree>
    <p:extLst>
      <p:ext uri="{BB962C8B-B14F-4D97-AF65-F5344CB8AC3E}">
        <p14:creationId xmlns:p14="http://schemas.microsoft.com/office/powerpoint/2010/main" val="3453579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USICD’s  </a:t>
            </a:r>
            <a:r>
              <a:rPr lang="en-US" i="1" dirty="0"/>
              <a:t>Stakeholders' Understanding and Monitoring of the Implementation of CRPD Article 32 </a:t>
            </a:r>
            <a:r>
              <a:rPr lang="en-US" dirty="0"/>
              <a:t>was a study to assess how Article 32 of the Convention on the Rights of Persons with Disabilities (CRPD) is being reported upon in official State Party reports and alternative reports submitted by civil society and Independent Monitoring Mechanisms (IMMs). The modules in this course are based on the recommendations from the study and designed to assist governments, donors and civil society with their reporting on article 32 (international cooperation) to the CRPD committee. This particular module will address the topic of work and employment. Later in this module you will also receive examples of what an inclusive donor funded employment project is and a few examples of country reports and the CRPD committee’s responses (List of Issues – LOIs).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 quick reminder about article 32—Read slide – And, the CRPD also expressly recognizes the importance of ensuring that international development </a:t>
            </a:r>
            <a:r>
              <a:rPr lang="en-US" dirty="0" err="1"/>
              <a:t>programmes</a:t>
            </a:r>
            <a:r>
              <a:rPr lang="en-US" dirty="0"/>
              <a:t> include persons with disabilities and thus supports disability-inclusive development processes. This inclusion is critical, given that the vast majority of persons with disabilities live in developing countries in poverty.</a:t>
            </a:r>
          </a:p>
          <a:p>
            <a:endParaRPr lang="en-US" dirty="0"/>
          </a:p>
        </p:txBody>
      </p:sp>
      <p:sp>
        <p:nvSpPr>
          <p:cNvPr id="4" name="Slide Number Placeholder 3"/>
          <p:cNvSpPr>
            <a:spLocks noGrp="1"/>
          </p:cNvSpPr>
          <p:nvPr>
            <p:ph type="sldNum" sz="quarter" idx="5"/>
          </p:nvPr>
        </p:nvSpPr>
        <p:spPr/>
        <p:txBody>
          <a:bodyPr/>
          <a:lstStyle/>
          <a:p>
            <a:fld id="{21A6CB06-BDDB-414E-B0FB-D57DEC71DB4C}" type="slidenum">
              <a:rPr lang="en-US" smtClean="0"/>
              <a:t>4</a:t>
            </a:fld>
            <a:endParaRPr lang="en-US"/>
          </a:p>
        </p:txBody>
      </p:sp>
    </p:spTree>
    <p:extLst>
      <p:ext uri="{BB962C8B-B14F-4D97-AF65-F5344CB8AC3E}">
        <p14:creationId xmlns:p14="http://schemas.microsoft.com/office/powerpoint/2010/main" val="2446070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“the right to work” cannot guarantee all people of working age a job. Instead, the right to work encompasses the right of all people to the </a:t>
            </a:r>
            <a:r>
              <a:rPr lang="en-US" i="1" dirty="0"/>
              <a:t>opportunity</a:t>
            </a:r>
            <a:r>
              <a:rPr lang="en-US" i="0" dirty="0"/>
              <a:t> to earn a living wage by freely choosing or accepting work, and to undertake that work in safe and favorable working conditions. This right, also includes the right to form and join trade unions, through which people can protect their interests and advocate for safe and favorable working conditions. In the ILO’s Recommendation No. 169 concerning Employment Policy (1984) it states “The promotion of full productive and freely-chosen employment… should be regarded as a means of achieving in practice the realization of the right to work.</a:t>
            </a:r>
            <a:endParaRPr lang="en-US" dirty="0"/>
          </a:p>
        </p:txBody>
      </p:sp>
      <p:sp>
        <p:nvSpPr>
          <p:cNvPr id="4" name="Slide Number Placeholder 3"/>
          <p:cNvSpPr>
            <a:spLocks noGrp="1"/>
          </p:cNvSpPr>
          <p:nvPr>
            <p:ph type="sldNum" sz="quarter" idx="5"/>
          </p:nvPr>
        </p:nvSpPr>
        <p:spPr/>
        <p:txBody>
          <a:bodyPr/>
          <a:lstStyle/>
          <a:p>
            <a:fld id="{21A6CB06-BDDB-414E-B0FB-D57DEC71DB4C}" type="slidenum">
              <a:rPr lang="en-US" smtClean="0"/>
              <a:t>5</a:t>
            </a:fld>
            <a:endParaRPr lang="en-US"/>
          </a:p>
        </p:txBody>
      </p:sp>
    </p:spTree>
    <p:extLst>
      <p:ext uri="{BB962C8B-B14F-4D97-AF65-F5344CB8AC3E}">
        <p14:creationId xmlns:p14="http://schemas.microsoft.com/office/powerpoint/2010/main" val="2292940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considering disability legislation and policies at national, regional or international levels, there are wide differences in how disability is defined which has implications on statistical information gathering. Deficiencies in data collection methods is also problematic.  At the UN International Seminar on Measurement of Disability in 2001, it was accepted that statistical and methodological work was required at an international level to facilitate the comparison on disability cross-nationally and authorized the formation of the Washington Group  to address the issues and develop a general set of disability measures. In the US, as of March 2021, the unemployment rate for individuals with disabilities ages 16-24 was 11.2% compared to individuals without disabilities at 6.1%. Likewise, the labor force participation rate for the same age group with disabilities is 33.4% and without disabilities is 76.1%. </a:t>
            </a:r>
          </a:p>
        </p:txBody>
      </p:sp>
      <p:sp>
        <p:nvSpPr>
          <p:cNvPr id="4" name="Slide Number Placeholder 3"/>
          <p:cNvSpPr>
            <a:spLocks noGrp="1"/>
          </p:cNvSpPr>
          <p:nvPr>
            <p:ph type="sldNum" sz="quarter" idx="5"/>
          </p:nvPr>
        </p:nvSpPr>
        <p:spPr/>
        <p:txBody>
          <a:bodyPr/>
          <a:lstStyle/>
          <a:p>
            <a:fld id="{21A6CB06-BDDB-414E-B0FB-D57DEC71DB4C}" type="slidenum">
              <a:rPr lang="en-US" smtClean="0"/>
              <a:t>6</a:t>
            </a:fld>
            <a:endParaRPr lang="en-US"/>
          </a:p>
        </p:txBody>
      </p:sp>
    </p:spTree>
    <p:extLst>
      <p:ext uri="{BB962C8B-B14F-4D97-AF65-F5344CB8AC3E}">
        <p14:creationId xmlns:p14="http://schemas.microsoft.com/office/powerpoint/2010/main" val="3788714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adoption of the UN Convention on the Rights of Persons with Disabilities, States Parties recognize the right of persons with disabilities to work, on an equal basis with others; this includes the right to the opportunity to gain a living by work freely chosen or accepted in a </a:t>
            </a:r>
            <a:r>
              <a:rPr lang="en-US" dirty="0" err="1"/>
              <a:t>labour</a:t>
            </a:r>
            <a:r>
              <a:rPr lang="en-US" dirty="0"/>
              <a:t> market and work environment that is open, inclusive and accessible to persons with disabilities. </a:t>
            </a:r>
          </a:p>
        </p:txBody>
      </p:sp>
      <p:sp>
        <p:nvSpPr>
          <p:cNvPr id="4" name="Slide Number Placeholder 3"/>
          <p:cNvSpPr>
            <a:spLocks noGrp="1"/>
          </p:cNvSpPr>
          <p:nvPr>
            <p:ph type="sldNum" sz="quarter" idx="5"/>
          </p:nvPr>
        </p:nvSpPr>
        <p:spPr/>
        <p:txBody>
          <a:bodyPr/>
          <a:lstStyle/>
          <a:p>
            <a:fld id="{21A6CB06-BDDB-414E-B0FB-D57DEC71DB4C}" type="slidenum">
              <a:rPr lang="en-US" smtClean="0"/>
              <a:t>7</a:t>
            </a:fld>
            <a:endParaRPr lang="en-US"/>
          </a:p>
        </p:txBody>
      </p:sp>
    </p:spTree>
    <p:extLst>
      <p:ext uri="{BB962C8B-B14F-4D97-AF65-F5344CB8AC3E}">
        <p14:creationId xmlns:p14="http://schemas.microsoft.com/office/powerpoint/2010/main" val="35584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Article 27 – Work and Employment clarifies how States can respect, protect and fulfill the right to work. It goes on to address some specific steps that States should take in promoting the realization of the work by people with disabilities including: (Read Slide)</a:t>
            </a:r>
          </a:p>
        </p:txBody>
      </p:sp>
      <p:sp>
        <p:nvSpPr>
          <p:cNvPr id="4" name="Slide Number Placeholder 3"/>
          <p:cNvSpPr>
            <a:spLocks noGrp="1"/>
          </p:cNvSpPr>
          <p:nvPr>
            <p:ph type="sldNum" sz="quarter" idx="5"/>
          </p:nvPr>
        </p:nvSpPr>
        <p:spPr/>
        <p:txBody>
          <a:bodyPr/>
          <a:lstStyle/>
          <a:p>
            <a:fld id="{21A6CB06-BDDB-414E-B0FB-D57DEC71DB4C}" type="slidenum">
              <a:rPr lang="en-US" smtClean="0"/>
              <a:t>8</a:t>
            </a:fld>
            <a:endParaRPr lang="en-US"/>
          </a:p>
        </p:txBody>
      </p:sp>
    </p:spTree>
    <p:extLst>
      <p:ext uri="{BB962C8B-B14F-4D97-AF65-F5344CB8AC3E}">
        <p14:creationId xmlns:p14="http://schemas.microsoft.com/office/powerpoint/2010/main" val="317295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people with disabilities have frequently been denied the right to work. One of the primary barriers is negative attitudes and false assumptions about the capabilities of people with disabilities. People with disabilities, around the world, have often been denied the right to work. Or, if they are hired they are often only hired for positions that do not utilize their knowledge, skills, and abilities. Similar attitudes lead employers to believe that some employees with disabilities, especially those with psycho-social disabilities, may be “dangerous” to themselves or others in the workplace or that customers will be offended or feel uncomfortable by the presence of persons with disabilities. Employers also often assume that the costs of implementing disability accommodations (such as accessibility features) are prohibitively expensive. In more extreme cases, people with disabilities may find themselves forced into abusive, exploitative, slave-labor, or other unsafe working conditions, perhaps with no pay at all. Alternatively, people with disabilities are denied opportunities to work in mainstream settings, and may have to work in a segregated setting when they might not otherwise choose to do so. Collectively these attitudes and assumptions result in many people with disabilities being denied the enjoyment of their right to work at any and all stages of the employment cycle, including initial hiring, continuing employment, and career advancement. </a:t>
            </a:r>
          </a:p>
        </p:txBody>
      </p:sp>
      <p:sp>
        <p:nvSpPr>
          <p:cNvPr id="4" name="Slide Number Placeholder 3"/>
          <p:cNvSpPr>
            <a:spLocks noGrp="1"/>
          </p:cNvSpPr>
          <p:nvPr>
            <p:ph type="sldNum" sz="quarter" idx="5"/>
          </p:nvPr>
        </p:nvSpPr>
        <p:spPr/>
        <p:txBody>
          <a:bodyPr/>
          <a:lstStyle/>
          <a:p>
            <a:fld id="{21A6CB06-BDDB-414E-B0FB-D57DEC71DB4C}" type="slidenum">
              <a:rPr lang="en-US" smtClean="0"/>
              <a:t>10</a:t>
            </a:fld>
            <a:endParaRPr lang="en-US"/>
          </a:p>
        </p:txBody>
      </p:sp>
    </p:spTree>
    <p:extLst>
      <p:ext uri="{BB962C8B-B14F-4D97-AF65-F5344CB8AC3E}">
        <p14:creationId xmlns:p14="http://schemas.microsoft.com/office/powerpoint/2010/main" val="1390360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A6CB06-BDDB-414E-B0FB-D57DEC71DB4C}" type="slidenum">
              <a:rPr lang="en-US" smtClean="0"/>
              <a:t>14</a:t>
            </a:fld>
            <a:endParaRPr lang="en-US"/>
          </a:p>
        </p:txBody>
      </p:sp>
    </p:spTree>
    <p:extLst>
      <p:ext uri="{BB962C8B-B14F-4D97-AF65-F5344CB8AC3E}">
        <p14:creationId xmlns:p14="http://schemas.microsoft.com/office/powerpoint/2010/main" val="3161188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A6CB06-BDDB-414E-B0FB-D57DEC71DB4C}" type="slidenum">
              <a:rPr lang="en-US" smtClean="0"/>
              <a:t>15</a:t>
            </a:fld>
            <a:endParaRPr lang="en-US"/>
          </a:p>
        </p:txBody>
      </p:sp>
    </p:spTree>
    <p:extLst>
      <p:ext uri="{BB962C8B-B14F-4D97-AF65-F5344CB8AC3E}">
        <p14:creationId xmlns:p14="http://schemas.microsoft.com/office/powerpoint/2010/main" val="2986762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hyperlink" Target="https://www.dol.gov/agencies/odep/research/statistics" TargetMode="External"/><Relationship Id="rId3" Type="http://schemas.openxmlformats.org/officeDocument/2006/relationships/slideLayout" Target="../slideLayouts/slideLayout2.xml"/><Relationship Id="rId7" Type="http://schemas.openxmlformats.org/officeDocument/2006/relationships/hyperlink" Target="https://www.ilo.org/wcmsp5/groups/public/---ed_emp/---ifp_skills/documents/publication/wcms_107855.pdf"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ilo.org/wcmsp5/groups/public/---ed_emp/---ifp_skills/documents/publication/wcms_430935.pdf" TargetMode="External"/><Relationship Id="rId5" Type="http://schemas.openxmlformats.org/officeDocument/2006/relationships/hyperlink" Target="https://www.ohchr.org/Documents/HRBodies/CRPD/UN2018FlagshipReportDisability.pdf" TargetMode="External"/><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Article 32 and Article 27 – </a:t>
            </a:r>
            <a:br>
              <a:rPr lang="en-US" dirty="0"/>
            </a:br>
            <a:r>
              <a:rPr lang="en-US" dirty="0"/>
              <a:t>Work &amp; Employment </a:t>
            </a:r>
          </a:p>
        </p:txBody>
      </p:sp>
      <p:pic>
        <p:nvPicPr>
          <p:cNvPr id="4" name="Picture 3" descr="Diagram&#10;&#10;Description automatically generated">
            <a:extLst>
              <a:ext uri="{FF2B5EF4-FFF2-40B4-BE49-F238E27FC236}">
                <a16:creationId xmlns:a16="http://schemas.microsoft.com/office/drawing/2014/main" id="{20042CD3-9F6E-4324-9268-C92908221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910149"/>
            <a:ext cx="2857500" cy="2381250"/>
          </a:xfrm>
          <a:prstGeom prst="rect">
            <a:avLst/>
          </a:prstGeom>
        </p:spPr>
      </p:pic>
      <p:pic>
        <p:nvPicPr>
          <p:cNvPr id="5" name="Audio 4">
            <a:hlinkClick r:id="" action="ppaction://media"/>
            <a:extLst>
              <a:ext uri="{FF2B5EF4-FFF2-40B4-BE49-F238E27FC236}">
                <a16:creationId xmlns:a16="http://schemas.microsoft.com/office/drawing/2014/main" id="{855F9E1F-5A24-4560-9506-935A8E9A8F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50"/>
    </mc:Choice>
    <mc:Fallback xmlns="">
      <p:transition spd="slow" advTm="2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Examples of Barriers to the Right to Work</a:t>
            </a:r>
          </a:p>
        </p:txBody>
      </p:sp>
      <p:sp>
        <p:nvSpPr>
          <p:cNvPr id="3" name="Content Placeholder 2"/>
          <p:cNvSpPr>
            <a:spLocks noGrp="1"/>
          </p:cNvSpPr>
          <p:nvPr>
            <p:ph idx="1"/>
          </p:nvPr>
        </p:nvSpPr>
        <p:spPr>
          <a:xfrm>
            <a:off x="457200" y="1417638"/>
            <a:ext cx="8229600" cy="5059362"/>
          </a:xfrm>
        </p:spPr>
        <p:txBody>
          <a:bodyPr>
            <a:normAutofit fontScale="47500" lnSpcReduction="20000"/>
          </a:bodyPr>
          <a:lstStyle/>
          <a:p>
            <a:pPr lvl="0"/>
            <a:r>
              <a:rPr lang="en-GB" sz="3600" dirty="0"/>
              <a:t>Negative attitudes in society about the ability of persons with disabilities to work and be qualified and contributing employees;</a:t>
            </a:r>
            <a:endParaRPr lang="en-US" sz="3600" dirty="0"/>
          </a:p>
          <a:p>
            <a:pPr lvl="0"/>
            <a:r>
              <a:rPr lang="en-GB" sz="3600" dirty="0"/>
              <a:t>Physical barriers to places of work: in other words, the workplaces themselves are not physically accessible;</a:t>
            </a:r>
            <a:endParaRPr lang="en-US" sz="3600" dirty="0"/>
          </a:p>
          <a:p>
            <a:pPr lvl="0"/>
            <a:r>
              <a:rPr lang="en-GB" sz="3600" dirty="0"/>
              <a:t>Lack of accessible transportation to places of work; </a:t>
            </a:r>
          </a:p>
          <a:p>
            <a:pPr lvl="0"/>
            <a:r>
              <a:rPr lang="en-GB" sz="3600" dirty="0"/>
              <a:t>Lack of support services and lack of transferability of these from one country to another (could also be States; Provinces; etc.);</a:t>
            </a:r>
          </a:p>
          <a:p>
            <a:pPr lvl="0"/>
            <a:r>
              <a:rPr lang="en-GB" sz="3600" dirty="0"/>
              <a:t>Inadequate support for youth with disabilities in transition from school to work;</a:t>
            </a:r>
            <a:endParaRPr lang="en-US" sz="3600" dirty="0"/>
          </a:p>
          <a:p>
            <a:pPr lvl="0"/>
            <a:r>
              <a:rPr lang="en-GB" sz="3600" dirty="0"/>
              <a:t>Legislation, regulations, policies, or practices that prohibit persons with disabilities from working in particular jobs or that do not protect people experiencing disability-based discrimination in employment settings; </a:t>
            </a:r>
            <a:endParaRPr lang="en-US" sz="3600" dirty="0"/>
          </a:p>
          <a:p>
            <a:pPr lvl="0"/>
            <a:r>
              <a:rPr lang="en-GB" sz="3600" dirty="0"/>
              <a:t>Lack of accessible information about available employment opportunities (for example a job opportunity is placed in a newspaper that is not accessible to persons who are blind); </a:t>
            </a:r>
            <a:endParaRPr lang="en-US" sz="3600" dirty="0"/>
          </a:p>
          <a:p>
            <a:pPr lvl="0"/>
            <a:r>
              <a:rPr lang="en-GB" sz="3600" dirty="0"/>
              <a:t>Lack of accessible job application procedures (for example, an applicant who is deaf is not provided a sign language interpreter during the job application interview); and</a:t>
            </a:r>
            <a:endParaRPr lang="en-US" sz="3600" dirty="0"/>
          </a:p>
          <a:p>
            <a:pPr lvl="0"/>
            <a:r>
              <a:rPr lang="en-GB" sz="3600" dirty="0"/>
              <a:t>Lack of accommodations to facilitate communication in employment settings by persons with disabilities, especially persons who are blind, deaf, or deafblind, persons with intellectual disabilities, and persons with learning disabilities.</a:t>
            </a:r>
          </a:p>
          <a:p>
            <a:pPr lvl="0"/>
            <a:r>
              <a:rPr lang="en-GB" sz="3600" dirty="0"/>
              <a:t>Insufficient level of attention to persons with disabilities, in employment and those seeking to enter the labour market, in trade unions and employers’ associations</a:t>
            </a:r>
            <a:endParaRPr lang="en-US" sz="3600" dirty="0"/>
          </a:p>
          <a:p>
            <a:endParaRPr lang="en-US" dirty="0"/>
          </a:p>
        </p:txBody>
      </p:sp>
      <p:pic>
        <p:nvPicPr>
          <p:cNvPr id="4" name="Audio 3">
            <a:hlinkClick r:id="" action="ppaction://media"/>
            <a:extLst>
              <a:ext uri="{FF2B5EF4-FFF2-40B4-BE49-F238E27FC236}">
                <a16:creationId xmlns:a16="http://schemas.microsoft.com/office/drawing/2014/main" id="{943CA45D-D26C-443F-9369-3A1EE1A7EE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1885"/>
    </mc:Choice>
    <mc:Fallback xmlns="">
      <p:transition spd="slow" advTm="221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Violations of Other Human Rights</a:t>
            </a:r>
          </a:p>
        </p:txBody>
      </p:sp>
      <p:sp>
        <p:nvSpPr>
          <p:cNvPr id="3" name="Content Placeholder 2"/>
          <p:cNvSpPr>
            <a:spLocks noGrp="1"/>
          </p:cNvSpPr>
          <p:nvPr>
            <p:ph idx="1"/>
          </p:nvPr>
        </p:nvSpPr>
        <p:spPr/>
        <p:txBody>
          <a:bodyPr>
            <a:normAutofit fontScale="70000" lnSpcReduction="20000"/>
          </a:bodyPr>
          <a:lstStyle/>
          <a:p>
            <a:pPr lvl="0"/>
            <a:r>
              <a:rPr lang="en-GB" dirty="0"/>
              <a:t>The lack of accessible transportation may deprive persons with disabilities of their ability to access places of employment; </a:t>
            </a:r>
            <a:endParaRPr lang="en-US" dirty="0"/>
          </a:p>
          <a:p>
            <a:pPr lvl="0"/>
            <a:r>
              <a:rPr lang="en-GB" dirty="0"/>
              <a:t>The lack of access to education and to vocational and other training opportunities may leave persons with disabilities unable to meet specific job qualifications and may also restrict their earning potential; </a:t>
            </a:r>
            <a:endParaRPr lang="en-US" dirty="0"/>
          </a:p>
          <a:p>
            <a:pPr lvl="0"/>
            <a:r>
              <a:rPr lang="en-GB" dirty="0"/>
              <a:t>The lack of opportunity to live independently and in the community may force persons with disabilities to live in segregated institutional settings where access to meaningful work opportunities may be non-existent or greatly restricted; and</a:t>
            </a:r>
            <a:endParaRPr lang="en-US" dirty="0"/>
          </a:p>
          <a:p>
            <a:pPr lvl="0"/>
            <a:r>
              <a:rPr lang="en-GB" dirty="0"/>
              <a:t>The lack of access to information may make it difficult for persons with disabilities to become aware of job postings and other information about potential employment. </a:t>
            </a:r>
            <a:endParaRPr lang="en-US" dirty="0"/>
          </a:p>
          <a:p>
            <a:endParaRPr lang="en-US" dirty="0"/>
          </a:p>
        </p:txBody>
      </p:sp>
      <p:pic>
        <p:nvPicPr>
          <p:cNvPr id="4" name="Audio 3">
            <a:hlinkClick r:id="" action="ppaction://media"/>
            <a:extLst>
              <a:ext uri="{FF2B5EF4-FFF2-40B4-BE49-F238E27FC236}">
                <a16:creationId xmlns:a16="http://schemas.microsoft.com/office/drawing/2014/main" id="{B2B1CB10-04D2-4CB4-9C33-BB3F492B09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387"/>
    </mc:Choice>
    <mc:Fallback xmlns="">
      <p:transition spd="slow" advTm="5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327C-BEE3-46E6-8A19-ECDD34BCBF0C}"/>
              </a:ext>
            </a:extLst>
          </p:cNvPr>
          <p:cNvSpPr>
            <a:spLocks noGrp="1"/>
          </p:cNvSpPr>
          <p:nvPr>
            <p:ph type="title"/>
          </p:nvPr>
        </p:nvSpPr>
        <p:spPr/>
        <p:txBody>
          <a:bodyPr/>
          <a:lstStyle/>
          <a:p>
            <a:r>
              <a:rPr lang="en-US" dirty="0"/>
              <a:t>PART 2</a:t>
            </a:r>
          </a:p>
        </p:txBody>
      </p:sp>
      <p:pic>
        <p:nvPicPr>
          <p:cNvPr id="5" name="Content Placeholder 4">
            <a:extLst>
              <a:ext uri="{FF2B5EF4-FFF2-40B4-BE49-F238E27FC236}">
                <a16:creationId xmlns:a16="http://schemas.microsoft.com/office/drawing/2014/main" id="{3762304D-E702-4423-8967-949F8BA5DDD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33600" y="1166019"/>
            <a:ext cx="5691981" cy="5691981"/>
          </a:xfrm>
        </p:spPr>
      </p:pic>
      <p:pic>
        <p:nvPicPr>
          <p:cNvPr id="3" name="Audio 2">
            <a:hlinkClick r:id="" action="ppaction://media"/>
            <a:extLst>
              <a:ext uri="{FF2B5EF4-FFF2-40B4-BE49-F238E27FC236}">
                <a16:creationId xmlns:a16="http://schemas.microsoft.com/office/drawing/2014/main" id="{7FCCFD91-C0DF-4046-81B7-9F244CEEC0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313932"/>
      </p:ext>
    </p:extLst>
  </p:cSld>
  <p:clrMapOvr>
    <a:masterClrMapping/>
  </p:clrMapOvr>
  <mc:AlternateContent xmlns:mc="http://schemas.openxmlformats.org/markup-compatibility/2006" xmlns:p14="http://schemas.microsoft.com/office/powerpoint/2010/main">
    <mc:Choice Requires="p14">
      <p:transition spd="slow" p14:dur="2000" advTm="2331"/>
    </mc:Choice>
    <mc:Fallback xmlns="">
      <p:transition spd="slow" advTm="2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F5471-1538-483A-BB7A-21260249F077}"/>
              </a:ext>
            </a:extLst>
          </p:cNvPr>
          <p:cNvSpPr>
            <a:spLocks noGrp="1"/>
          </p:cNvSpPr>
          <p:nvPr>
            <p:ph type="title"/>
          </p:nvPr>
        </p:nvSpPr>
        <p:spPr/>
        <p:txBody>
          <a:bodyPr/>
          <a:lstStyle/>
          <a:p>
            <a:r>
              <a:rPr lang="en-US" dirty="0"/>
              <a:t>CRPD Committee &amp; Reporting</a:t>
            </a:r>
          </a:p>
        </p:txBody>
      </p:sp>
      <p:sp>
        <p:nvSpPr>
          <p:cNvPr id="3" name="Content Placeholder 2">
            <a:extLst>
              <a:ext uri="{FF2B5EF4-FFF2-40B4-BE49-F238E27FC236}">
                <a16:creationId xmlns:a16="http://schemas.microsoft.com/office/drawing/2014/main" id="{8E86523A-1AB5-4AC9-8026-F69587F4E09B}"/>
              </a:ext>
            </a:extLst>
          </p:cNvPr>
          <p:cNvSpPr>
            <a:spLocks noGrp="1"/>
          </p:cNvSpPr>
          <p:nvPr>
            <p:ph idx="1"/>
          </p:nvPr>
        </p:nvSpPr>
        <p:spPr/>
        <p:txBody>
          <a:bodyPr>
            <a:normAutofit fontScale="85000" lnSpcReduction="10000"/>
          </a:bodyPr>
          <a:lstStyle/>
          <a:p>
            <a:pPr marL="0" indent="0">
              <a:buNone/>
            </a:pPr>
            <a:r>
              <a:rPr lang="en-US" dirty="0"/>
              <a:t>Article 32 specifically identifies a range of measures that States can take within the framework of international cooperation, such as: </a:t>
            </a:r>
          </a:p>
          <a:p>
            <a:pPr marL="400050" lvl="1" indent="0">
              <a:buNone/>
            </a:pPr>
            <a:r>
              <a:rPr lang="en-US" dirty="0"/>
              <a:t>• Disability inclusion in international cooperation, including international development programs; </a:t>
            </a:r>
          </a:p>
          <a:p>
            <a:pPr marL="400050" lvl="1" indent="0">
              <a:buNone/>
            </a:pPr>
            <a:r>
              <a:rPr lang="en-US" dirty="0"/>
              <a:t>• Capacity building, including through the exchange and sharing of information, experiences, training programs, and best-practices; </a:t>
            </a:r>
          </a:p>
          <a:p>
            <a:pPr marL="400050" lvl="1" indent="0">
              <a:buNone/>
            </a:pPr>
            <a:r>
              <a:rPr lang="en-US" dirty="0"/>
              <a:t>• Research programs and the facilitation of access to scientific knowledge; and </a:t>
            </a:r>
          </a:p>
          <a:p>
            <a:pPr marL="400050" lvl="1" indent="0">
              <a:buNone/>
            </a:pPr>
            <a:r>
              <a:rPr lang="en-US" dirty="0"/>
              <a:t>• Technical and economic assistance, including the facilitation of access to accessible and assistive technologies. </a:t>
            </a:r>
          </a:p>
        </p:txBody>
      </p:sp>
      <p:pic>
        <p:nvPicPr>
          <p:cNvPr id="4" name="Audio 3">
            <a:hlinkClick r:id="" action="ppaction://media"/>
            <a:extLst>
              <a:ext uri="{FF2B5EF4-FFF2-40B4-BE49-F238E27FC236}">
                <a16:creationId xmlns:a16="http://schemas.microsoft.com/office/drawing/2014/main" id="{B55BAA25-3A3F-425A-9911-7152297D8D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5542670"/>
      </p:ext>
    </p:extLst>
  </p:cSld>
  <p:clrMapOvr>
    <a:masterClrMapping/>
  </p:clrMapOvr>
  <mc:AlternateContent xmlns:mc="http://schemas.openxmlformats.org/markup-compatibility/2006" xmlns:p14="http://schemas.microsoft.com/office/powerpoint/2010/main">
    <mc:Choice Requires="p14">
      <p:transition spd="slow" p14:dur="2000" advTm="44846"/>
    </mc:Choice>
    <mc:Fallback xmlns="">
      <p:transition spd="slow" advTm="4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5AC4B-8C56-4A44-8BD2-BDC96D6533EF}"/>
              </a:ext>
            </a:extLst>
          </p:cNvPr>
          <p:cNvSpPr>
            <a:spLocks noGrp="1"/>
          </p:cNvSpPr>
          <p:nvPr>
            <p:ph type="title"/>
          </p:nvPr>
        </p:nvSpPr>
        <p:spPr>
          <a:xfrm>
            <a:off x="228600" y="152400"/>
            <a:ext cx="8229600" cy="1143000"/>
          </a:xfrm>
        </p:spPr>
        <p:txBody>
          <a:bodyPr>
            <a:noAutofit/>
          </a:bodyPr>
          <a:lstStyle/>
          <a:p>
            <a:r>
              <a:rPr lang="en-US" sz="3200" dirty="0"/>
              <a:t>Inclusive Donor-Funded Employment Project</a:t>
            </a:r>
          </a:p>
        </p:txBody>
      </p:sp>
      <p:sp>
        <p:nvSpPr>
          <p:cNvPr id="3" name="Content Placeholder 2">
            <a:extLst>
              <a:ext uri="{FF2B5EF4-FFF2-40B4-BE49-F238E27FC236}">
                <a16:creationId xmlns:a16="http://schemas.microsoft.com/office/drawing/2014/main" id="{38519B4E-29CA-482E-92AD-423DA758E478}"/>
              </a:ext>
            </a:extLst>
          </p:cNvPr>
          <p:cNvSpPr>
            <a:spLocks noGrp="1"/>
          </p:cNvSpPr>
          <p:nvPr>
            <p:ph idx="1"/>
          </p:nvPr>
        </p:nvSpPr>
        <p:spPr>
          <a:xfrm>
            <a:off x="381000" y="1219200"/>
            <a:ext cx="8229600" cy="4953000"/>
          </a:xfrm>
        </p:spPr>
        <p:txBody>
          <a:bodyPr>
            <a:normAutofit fontScale="92500" lnSpcReduction="10000"/>
          </a:bodyPr>
          <a:lstStyle/>
          <a:p>
            <a:r>
              <a:rPr lang="en-US" sz="1700" dirty="0"/>
              <a:t>Leads by example by hiring people with disabilities.</a:t>
            </a:r>
          </a:p>
          <a:p>
            <a:r>
              <a:rPr lang="en-US" sz="1700" dirty="0"/>
              <a:t>Provides policy, models or best practices for inclusive language in solicitations.</a:t>
            </a:r>
          </a:p>
          <a:p>
            <a:r>
              <a:rPr lang="en-US" sz="1700" dirty="0"/>
              <a:t>Include people with disabilities in the design of the project.</a:t>
            </a:r>
          </a:p>
          <a:p>
            <a:r>
              <a:rPr lang="en-US" sz="1700" dirty="0"/>
              <a:t>Will recognize that ALL people with disabilities have a right to seek employment, have a right to competitive wages and promotional opportunities.</a:t>
            </a:r>
          </a:p>
          <a:p>
            <a:r>
              <a:rPr lang="en-US" sz="1700" dirty="0"/>
              <a:t>Will raise awareness of the barriers and challenges experienced by people with disabilities in the recruitment and hiring processes.</a:t>
            </a:r>
          </a:p>
          <a:p>
            <a:r>
              <a:rPr lang="en-US" sz="1700" dirty="0"/>
              <a:t>Identifies and engages all potential supports and tailors these supports to meet the needs of project recipients with disabilities. </a:t>
            </a:r>
            <a:r>
              <a:rPr lang="en-US" sz="1700" i="1" dirty="0"/>
              <a:t>See slide on reasonable accommodation</a:t>
            </a:r>
            <a:r>
              <a:rPr lang="en-US" sz="1700" dirty="0"/>
              <a:t>.</a:t>
            </a:r>
          </a:p>
          <a:p>
            <a:r>
              <a:rPr lang="en-US" sz="1700" dirty="0"/>
              <a:t>Recognizes that governments, companies, and corporations should dedicate more resources to digital inclusion for persons with disabilities </a:t>
            </a:r>
            <a:r>
              <a:rPr lang="en-US" sz="1700" dirty="0">
                <a:highlight>
                  <a:srgbClr val="FFFF00"/>
                </a:highlight>
              </a:rPr>
              <a:t>(see Module __ ICTs) as part of their corporate social responsibility.</a:t>
            </a:r>
          </a:p>
          <a:p>
            <a:r>
              <a:rPr lang="en-US" sz="1700" dirty="0"/>
              <a:t>Promotes customized integrated competitive employment models rather than employment in restrictive settings such as day programs or sheltered workshops.</a:t>
            </a:r>
          </a:p>
          <a:p>
            <a:r>
              <a:rPr lang="en-US" sz="1700" dirty="0"/>
              <a:t>Include persons with disabilities in mainstream entrepreneurship development training and microfinance systems.</a:t>
            </a:r>
          </a:p>
          <a:p>
            <a:r>
              <a:rPr lang="en-US" sz="1700" dirty="0"/>
              <a:t>Includes a data collection system to document the project’s impact on the employment of people with disabilities, e.g. Did the project identify areas of need, inform policy change, guide systemic reform, and evaluate outcomes?</a:t>
            </a:r>
          </a:p>
          <a:p>
            <a:endParaRPr lang="en-US" sz="1700" dirty="0"/>
          </a:p>
        </p:txBody>
      </p:sp>
      <p:pic>
        <p:nvPicPr>
          <p:cNvPr id="6" name="Audio 5">
            <a:hlinkClick r:id="" action="ppaction://media"/>
            <a:extLst>
              <a:ext uri="{FF2B5EF4-FFF2-40B4-BE49-F238E27FC236}">
                <a16:creationId xmlns:a16="http://schemas.microsoft.com/office/drawing/2014/main" id="{49DBC5A6-E8F1-4E6C-B544-EC4D6D3AF6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1686760"/>
      </p:ext>
    </p:extLst>
  </p:cSld>
  <p:clrMapOvr>
    <a:masterClrMapping/>
  </p:clrMapOvr>
  <mc:AlternateContent xmlns:mc="http://schemas.openxmlformats.org/markup-compatibility/2006" xmlns:p14="http://schemas.microsoft.com/office/powerpoint/2010/main">
    <mc:Choice Requires="p14">
      <p:transition spd="slow" p14:dur="2000" advTm="100365"/>
    </mc:Choice>
    <mc:Fallback xmlns="">
      <p:transition spd="slow" advTm="100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6198-5136-46E6-9022-BB485196E8C5}"/>
              </a:ext>
            </a:extLst>
          </p:cNvPr>
          <p:cNvSpPr>
            <a:spLocks noGrp="1"/>
          </p:cNvSpPr>
          <p:nvPr>
            <p:ph type="title"/>
          </p:nvPr>
        </p:nvSpPr>
        <p:spPr>
          <a:xfrm>
            <a:off x="457200" y="0"/>
            <a:ext cx="8229600" cy="1143000"/>
          </a:xfrm>
        </p:spPr>
        <p:txBody>
          <a:bodyPr>
            <a:normAutofit/>
          </a:bodyPr>
          <a:lstStyle/>
          <a:p>
            <a:r>
              <a:rPr lang="en-US" sz="4000" dirty="0"/>
              <a:t>Donor State Examples</a:t>
            </a:r>
            <a:br>
              <a:rPr lang="en-US" dirty="0"/>
            </a:br>
            <a:r>
              <a:rPr lang="en-US" sz="2000" dirty="0"/>
              <a:t>Government Report &amp; CRPD Committee Response</a:t>
            </a:r>
          </a:p>
        </p:txBody>
      </p:sp>
      <p:sp>
        <p:nvSpPr>
          <p:cNvPr id="3" name="Content Placeholder 2">
            <a:extLst>
              <a:ext uri="{FF2B5EF4-FFF2-40B4-BE49-F238E27FC236}">
                <a16:creationId xmlns:a16="http://schemas.microsoft.com/office/drawing/2014/main" id="{652503BE-A790-41D9-87D7-B1AA134A10CE}"/>
              </a:ext>
            </a:extLst>
          </p:cNvPr>
          <p:cNvSpPr>
            <a:spLocks noGrp="1"/>
          </p:cNvSpPr>
          <p:nvPr>
            <p:ph idx="1"/>
          </p:nvPr>
        </p:nvSpPr>
        <p:spPr>
          <a:xfrm>
            <a:off x="457200" y="1171575"/>
            <a:ext cx="8229600" cy="5181600"/>
          </a:xfrm>
        </p:spPr>
        <p:txBody>
          <a:bodyPr>
            <a:normAutofit/>
          </a:bodyPr>
          <a:lstStyle/>
          <a:p>
            <a:r>
              <a:rPr lang="en-US" sz="2200" dirty="0"/>
              <a:t>Government of China:</a:t>
            </a:r>
          </a:p>
          <a:p>
            <a:pPr lvl="1"/>
            <a:r>
              <a:rPr lang="en-US" sz="2200" dirty="0"/>
              <a:t>In 2015, China worked with African countries to strengthen cooperation in the fields of rehabilitation, education and employment.</a:t>
            </a:r>
          </a:p>
          <a:p>
            <a:pPr lvl="1"/>
            <a:r>
              <a:rPr lang="en-US" sz="2200" dirty="0"/>
              <a:t>Pledged $5m to Rehabilitation International over 4 years to carry out disability assistance projects [employment] in Africa and other developing countries.</a:t>
            </a:r>
          </a:p>
          <a:p>
            <a:r>
              <a:rPr lang="en-US" sz="2200" dirty="0"/>
              <a:t>CRPD Committee: </a:t>
            </a:r>
          </a:p>
          <a:p>
            <a:pPr lvl="1"/>
            <a:r>
              <a:rPr lang="en-US" sz="2200" dirty="0"/>
              <a:t>Article 27 – Provide information on the definition of “unjustifiable hardship” that an employer can invoke not to accommodate; provide data on the rate of employment as compared to workers without disabilities.</a:t>
            </a:r>
          </a:p>
          <a:p>
            <a:endParaRPr lang="en-US" dirty="0"/>
          </a:p>
        </p:txBody>
      </p:sp>
      <p:pic>
        <p:nvPicPr>
          <p:cNvPr id="6" name="Audio 5">
            <a:hlinkClick r:id="" action="ppaction://media"/>
            <a:extLst>
              <a:ext uri="{FF2B5EF4-FFF2-40B4-BE49-F238E27FC236}">
                <a16:creationId xmlns:a16="http://schemas.microsoft.com/office/drawing/2014/main" id="{4DF2A9F3-B2E8-40C8-AA29-C04B86FA4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4872959"/>
      </p:ext>
    </p:extLst>
  </p:cSld>
  <p:clrMapOvr>
    <a:masterClrMapping/>
  </p:clrMapOvr>
  <mc:AlternateContent xmlns:mc="http://schemas.openxmlformats.org/markup-compatibility/2006" xmlns:p14="http://schemas.microsoft.com/office/powerpoint/2010/main">
    <mc:Choice Requires="p14">
      <p:transition spd="slow" p14:dur="2000" advTm="55298"/>
    </mc:Choice>
    <mc:Fallback xmlns="">
      <p:transition spd="slow" advTm="5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D39CF-D3EE-4FC7-9BBD-0F9713D389A0}"/>
              </a:ext>
            </a:extLst>
          </p:cNvPr>
          <p:cNvSpPr>
            <a:spLocks noGrp="1"/>
          </p:cNvSpPr>
          <p:nvPr>
            <p:ph type="title"/>
          </p:nvPr>
        </p:nvSpPr>
        <p:spPr/>
        <p:txBody>
          <a:bodyPr/>
          <a:lstStyle/>
          <a:p>
            <a:r>
              <a:rPr lang="en-US" dirty="0"/>
              <a:t>Donor - European Union</a:t>
            </a:r>
          </a:p>
        </p:txBody>
      </p:sp>
      <p:sp>
        <p:nvSpPr>
          <p:cNvPr id="3" name="Content Placeholder 2">
            <a:extLst>
              <a:ext uri="{FF2B5EF4-FFF2-40B4-BE49-F238E27FC236}">
                <a16:creationId xmlns:a16="http://schemas.microsoft.com/office/drawing/2014/main" id="{29456223-94A9-4CBE-A91D-8FC1EF8F9E91}"/>
              </a:ext>
            </a:extLst>
          </p:cNvPr>
          <p:cNvSpPr>
            <a:spLocks noGrp="1"/>
          </p:cNvSpPr>
          <p:nvPr>
            <p:ph idx="1"/>
          </p:nvPr>
        </p:nvSpPr>
        <p:spPr/>
        <p:txBody>
          <a:bodyPr>
            <a:normAutofit fontScale="47500" lnSpcReduction="20000"/>
          </a:bodyPr>
          <a:lstStyle/>
          <a:p>
            <a:r>
              <a:rPr lang="en-US" sz="3800" dirty="0"/>
              <a:t>EU:</a:t>
            </a:r>
          </a:p>
          <a:p>
            <a:pPr lvl="1">
              <a:lnSpc>
                <a:spcPct val="120000"/>
              </a:lnSpc>
            </a:pPr>
            <a:r>
              <a:rPr lang="en-US" sz="3800" dirty="0"/>
              <a:t>The EU and the Directorates-General for Development Cooperation of Belgium and Luxembourg executed a project to strengthen the role of associations in promoting employment in Cuba.</a:t>
            </a:r>
          </a:p>
          <a:p>
            <a:r>
              <a:rPr lang="en-US" sz="3800" dirty="0"/>
              <a:t>CRPD Committee to EU (Article 32) </a:t>
            </a:r>
          </a:p>
          <a:p>
            <a:pPr lvl="1">
              <a:lnSpc>
                <a:spcPct val="120000"/>
              </a:lnSpc>
            </a:pPr>
            <a:r>
              <a:rPr lang="en-US" sz="3800" dirty="0"/>
              <a:t>Explain how the EU ensures that all EU international cooperation policies and programs, including in the areas of development, humanitarian assistance and disaster risk reduction, are inclusive and accessible to all persons with disabilities.</a:t>
            </a:r>
          </a:p>
          <a:p>
            <a:r>
              <a:rPr lang="en-US" sz="3800" dirty="0"/>
              <a:t>CRPD Committee to Cuba (Art. 32) </a:t>
            </a:r>
          </a:p>
          <a:p>
            <a:pPr lvl="1">
              <a:lnSpc>
                <a:spcPct val="120000"/>
              </a:lnSpc>
            </a:pPr>
            <a:r>
              <a:rPr lang="en-GB" sz="3800" dirty="0">
                <a:effectLst/>
                <a:ea typeface="SimSun" panose="02010600030101010101" pitchFamily="2" charset="-122"/>
              </a:rPr>
              <a:t>Please detail how the resources obtained by the State party through international cooperation are being used to implement the CRPD and how persons with disabilities and their representative organizations are contributing to the design, development and evaluation of the projects funded.</a:t>
            </a:r>
            <a:endParaRPr lang="en-US" sz="3800" dirty="0"/>
          </a:p>
          <a:p>
            <a:pPr marL="457200" lvl="1" indent="0">
              <a:buNone/>
            </a:pPr>
            <a:endParaRPr lang="en-US" dirty="0"/>
          </a:p>
          <a:p>
            <a:endParaRPr lang="en-US" dirty="0"/>
          </a:p>
        </p:txBody>
      </p:sp>
      <p:pic>
        <p:nvPicPr>
          <p:cNvPr id="5" name="Audio 4">
            <a:hlinkClick r:id="" action="ppaction://media"/>
            <a:extLst>
              <a:ext uri="{FF2B5EF4-FFF2-40B4-BE49-F238E27FC236}">
                <a16:creationId xmlns:a16="http://schemas.microsoft.com/office/drawing/2014/main" id="{4B63E232-E292-40BD-906B-8B3CDC2146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2647286"/>
      </p:ext>
    </p:extLst>
  </p:cSld>
  <p:clrMapOvr>
    <a:masterClrMapping/>
  </p:clrMapOvr>
  <mc:AlternateContent xmlns:mc="http://schemas.openxmlformats.org/markup-compatibility/2006" xmlns:p14="http://schemas.microsoft.com/office/powerpoint/2010/main">
    <mc:Choice Requires="p14">
      <p:transition spd="slow" p14:dur="2000" advTm="72990"/>
    </mc:Choice>
    <mc:Fallback xmlns="">
      <p:transition spd="slow" advTm="7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E0CA7-16D0-42C6-8400-307AE1FC9B27}"/>
              </a:ext>
            </a:extLst>
          </p:cNvPr>
          <p:cNvSpPr>
            <a:spLocks noGrp="1"/>
          </p:cNvSpPr>
          <p:nvPr>
            <p:ph type="title"/>
          </p:nvPr>
        </p:nvSpPr>
        <p:spPr/>
        <p:txBody>
          <a:bodyPr>
            <a:normAutofit fontScale="90000"/>
          </a:bodyPr>
          <a:lstStyle/>
          <a:p>
            <a:r>
              <a:rPr lang="en-US" dirty="0"/>
              <a:t>Example: A Recipient State</a:t>
            </a:r>
            <a:br>
              <a:rPr lang="en-US" dirty="0"/>
            </a:br>
            <a:r>
              <a:rPr lang="en-US" dirty="0"/>
              <a:t>Employment Project</a:t>
            </a:r>
          </a:p>
        </p:txBody>
      </p:sp>
      <p:sp>
        <p:nvSpPr>
          <p:cNvPr id="3" name="Content Placeholder 2">
            <a:extLst>
              <a:ext uri="{FF2B5EF4-FFF2-40B4-BE49-F238E27FC236}">
                <a16:creationId xmlns:a16="http://schemas.microsoft.com/office/drawing/2014/main" id="{1C01C6F5-22AA-4E0C-A7F8-B117DD482C3C}"/>
              </a:ext>
            </a:extLst>
          </p:cNvPr>
          <p:cNvSpPr>
            <a:spLocks noGrp="1"/>
          </p:cNvSpPr>
          <p:nvPr>
            <p:ph idx="1"/>
          </p:nvPr>
        </p:nvSpPr>
        <p:spPr/>
        <p:txBody>
          <a:bodyPr>
            <a:normAutofit lnSpcReduction="10000"/>
          </a:bodyPr>
          <a:lstStyle/>
          <a:p>
            <a:r>
              <a:rPr lang="en-US" dirty="0"/>
              <a:t>Involves people with disabilities in the design process.</a:t>
            </a:r>
          </a:p>
          <a:p>
            <a:r>
              <a:rPr lang="en-US" dirty="0"/>
              <a:t>Will advocate for all international cooperation employment projects to be disability inclusive.</a:t>
            </a:r>
          </a:p>
          <a:p>
            <a:r>
              <a:rPr lang="en-US" dirty="0"/>
              <a:t>Will educate and influence government ministries,  companies and corporations and others to dedicate more resources to improving employment outcomes and, the digital inclusion for persons with disabilities.</a:t>
            </a:r>
          </a:p>
        </p:txBody>
      </p:sp>
      <p:pic>
        <p:nvPicPr>
          <p:cNvPr id="5" name="Audio 4">
            <a:hlinkClick r:id="" action="ppaction://media"/>
            <a:extLst>
              <a:ext uri="{FF2B5EF4-FFF2-40B4-BE49-F238E27FC236}">
                <a16:creationId xmlns:a16="http://schemas.microsoft.com/office/drawing/2014/main" id="{E2AE1799-2A5E-4A8F-85F5-48D84650A0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9605912"/>
      </p:ext>
    </p:extLst>
  </p:cSld>
  <p:clrMapOvr>
    <a:masterClrMapping/>
  </p:clrMapOvr>
  <mc:AlternateContent xmlns:mc="http://schemas.openxmlformats.org/markup-compatibility/2006" xmlns:p14="http://schemas.microsoft.com/office/powerpoint/2010/main">
    <mc:Choice Requires="p14">
      <p:transition spd="slow" p14:dur="2000" advTm="42257"/>
    </mc:Choice>
    <mc:Fallback xmlns="">
      <p:transition spd="slow" advTm="42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622C6-4B24-4BF8-A64F-813F8FEEB673}"/>
              </a:ext>
            </a:extLst>
          </p:cNvPr>
          <p:cNvSpPr>
            <a:spLocks noGrp="1"/>
          </p:cNvSpPr>
          <p:nvPr>
            <p:ph type="title"/>
          </p:nvPr>
        </p:nvSpPr>
        <p:spPr/>
        <p:txBody>
          <a:bodyPr/>
          <a:lstStyle/>
          <a:p>
            <a:r>
              <a:rPr lang="en-US" dirty="0"/>
              <a:t>Sustainable Development Goals</a:t>
            </a:r>
          </a:p>
        </p:txBody>
      </p:sp>
      <p:sp>
        <p:nvSpPr>
          <p:cNvPr id="3" name="Content Placeholder 2">
            <a:extLst>
              <a:ext uri="{FF2B5EF4-FFF2-40B4-BE49-F238E27FC236}">
                <a16:creationId xmlns:a16="http://schemas.microsoft.com/office/drawing/2014/main" id="{BF975690-EAD2-4F9C-A7BE-862096431D5E}"/>
              </a:ext>
            </a:extLst>
          </p:cNvPr>
          <p:cNvSpPr>
            <a:spLocks noGrp="1"/>
          </p:cNvSpPr>
          <p:nvPr>
            <p:ph idx="1"/>
          </p:nvPr>
        </p:nvSpPr>
        <p:spPr/>
        <p:txBody>
          <a:bodyPr/>
          <a:lstStyle/>
          <a:p>
            <a:r>
              <a:rPr lang="en-US" dirty="0"/>
              <a:t>Goal 8 – Decent Work and Economic Growth</a:t>
            </a:r>
          </a:p>
          <a:p>
            <a:pPr lvl="1"/>
            <a:r>
              <a:rPr lang="en-US" dirty="0"/>
              <a:t>Breaks down barriers to the economic and social inclusion of disabled persons, reducing poverty and strengthening economies, and enriching societies at large.</a:t>
            </a:r>
          </a:p>
        </p:txBody>
      </p:sp>
      <p:pic>
        <p:nvPicPr>
          <p:cNvPr id="4" name="Audio 3">
            <a:hlinkClick r:id="" action="ppaction://media"/>
            <a:extLst>
              <a:ext uri="{FF2B5EF4-FFF2-40B4-BE49-F238E27FC236}">
                <a16:creationId xmlns:a16="http://schemas.microsoft.com/office/drawing/2014/main" id="{2C122743-4CCF-406D-AEA5-2CB4C187C4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1502059"/>
      </p:ext>
    </p:extLst>
  </p:cSld>
  <p:clrMapOvr>
    <a:masterClrMapping/>
  </p:clrMapOvr>
  <mc:AlternateContent xmlns:mc="http://schemas.openxmlformats.org/markup-compatibility/2006" xmlns:p14="http://schemas.microsoft.com/office/powerpoint/2010/main">
    <mc:Choice Requires="p14">
      <p:transition spd="slow" p14:dur="2000" advTm="86674"/>
    </mc:Choice>
    <mc:Fallback xmlns="">
      <p:transition spd="slow" advTm="86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6F3D1-71D3-4580-A24E-8066B2AB6FB9}"/>
              </a:ext>
            </a:extLst>
          </p:cNvPr>
          <p:cNvSpPr>
            <a:spLocks noGrp="1"/>
          </p:cNvSpPr>
          <p:nvPr>
            <p:ph type="title"/>
          </p:nvPr>
        </p:nvSpPr>
        <p:spPr/>
        <p:txBody>
          <a:bodyPr>
            <a:normAutofit fontScale="90000"/>
          </a:bodyPr>
          <a:lstStyle/>
          <a:p>
            <a:r>
              <a:rPr lang="en-US" dirty="0"/>
              <a:t>Role of the International Labor Organization (ILO)</a:t>
            </a:r>
          </a:p>
        </p:txBody>
      </p:sp>
      <p:sp>
        <p:nvSpPr>
          <p:cNvPr id="3" name="Content Placeholder 2">
            <a:extLst>
              <a:ext uri="{FF2B5EF4-FFF2-40B4-BE49-F238E27FC236}">
                <a16:creationId xmlns:a16="http://schemas.microsoft.com/office/drawing/2014/main" id="{16E65B23-9B6E-4E36-99A5-5FFA3576B0E6}"/>
              </a:ext>
            </a:extLst>
          </p:cNvPr>
          <p:cNvSpPr>
            <a:spLocks noGrp="1"/>
          </p:cNvSpPr>
          <p:nvPr>
            <p:ph idx="1"/>
          </p:nvPr>
        </p:nvSpPr>
        <p:spPr/>
        <p:txBody>
          <a:bodyPr>
            <a:normAutofit fontScale="92500" lnSpcReduction="10000"/>
          </a:bodyPr>
          <a:lstStyle/>
          <a:p>
            <a:r>
              <a:rPr lang="en-US" dirty="0"/>
              <a:t>Founded in 1919</a:t>
            </a:r>
          </a:p>
          <a:p>
            <a:r>
              <a:rPr lang="en-US" dirty="0"/>
              <a:t>Agency of the United Nations (1946)</a:t>
            </a:r>
          </a:p>
          <a:p>
            <a:r>
              <a:rPr lang="en-US" dirty="0"/>
              <a:t>Brings together governments, employers, and workers to jointly develop policies and programs.</a:t>
            </a:r>
          </a:p>
          <a:p>
            <a:pPr lvl="1"/>
            <a:r>
              <a:rPr lang="en-US" dirty="0"/>
              <a:t>The ILO Disability Program involves:</a:t>
            </a:r>
          </a:p>
          <a:p>
            <a:pPr lvl="2"/>
            <a:r>
              <a:rPr lang="en-US" dirty="0"/>
              <a:t>Improving knowledge on disability-related matters concerning training and employment; </a:t>
            </a:r>
          </a:p>
          <a:p>
            <a:pPr lvl="2"/>
            <a:r>
              <a:rPr lang="en-US" dirty="0"/>
              <a:t>Advocacy, guidance and policy advice to governments, workers and employers’ organizations on training and organizations of/for people with disabilities; </a:t>
            </a:r>
          </a:p>
          <a:p>
            <a:pPr lvl="2"/>
            <a:r>
              <a:rPr lang="en-US" dirty="0"/>
              <a:t>Technical advisory services and cooperation activities.</a:t>
            </a:r>
          </a:p>
        </p:txBody>
      </p:sp>
      <p:pic>
        <p:nvPicPr>
          <p:cNvPr id="4" name="Audio 3">
            <a:hlinkClick r:id="" action="ppaction://media"/>
            <a:extLst>
              <a:ext uri="{FF2B5EF4-FFF2-40B4-BE49-F238E27FC236}">
                <a16:creationId xmlns:a16="http://schemas.microsoft.com/office/drawing/2014/main" id="{BED97562-CA9C-4337-A41A-8759323414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8943665"/>
      </p:ext>
    </p:extLst>
  </p:cSld>
  <p:clrMapOvr>
    <a:masterClrMapping/>
  </p:clrMapOvr>
  <mc:AlternateContent xmlns:mc="http://schemas.openxmlformats.org/markup-compatibility/2006" xmlns:p14="http://schemas.microsoft.com/office/powerpoint/2010/main">
    <mc:Choice Requires="p14">
      <p:transition spd="slow" p14:dur="2000" advTm="66560"/>
    </mc:Choice>
    <mc:Fallback xmlns="">
      <p:transition spd="slow" advTm="66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a:t>Objectives</a:t>
            </a:r>
          </a:p>
        </p:txBody>
      </p:sp>
      <p:sp>
        <p:nvSpPr>
          <p:cNvPr id="3" name="Content Placeholder 2"/>
          <p:cNvSpPr>
            <a:spLocks noGrp="1"/>
          </p:cNvSpPr>
          <p:nvPr>
            <p:ph idx="1"/>
          </p:nvPr>
        </p:nvSpPr>
        <p:spPr>
          <a:xfrm>
            <a:off x="457200" y="1447800"/>
            <a:ext cx="8229600" cy="4525963"/>
          </a:xfrm>
        </p:spPr>
        <p:txBody>
          <a:bodyPr>
            <a:normAutofit/>
          </a:bodyPr>
          <a:lstStyle/>
          <a:p>
            <a:r>
              <a:rPr lang="en-US" dirty="0"/>
              <a:t>Define the right to work and the importance for people with disabilities</a:t>
            </a:r>
          </a:p>
          <a:p>
            <a:r>
              <a:rPr lang="en-US" dirty="0"/>
              <a:t>Understand the interrelation between the right to work and other human rights</a:t>
            </a:r>
          </a:p>
          <a:p>
            <a:r>
              <a:rPr lang="en-US" dirty="0"/>
              <a:t>Identify barriers to the right to work</a:t>
            </a:r>
          </a:p>
          <a:p>
            <a:r>
              <a:rPr lang="en-US" dirty="0"/>
              <a:t>Understand the provisions in the UN Convention on the Rights of Persons with Disabilities (CRPD)</a:t>
            </a:r>
          </a:p>
        </p:txBody>
      </p:sp>
      <p:pic>
        <p:nvPicPr>
          <p:cNvPr id="5" name="Audio 4">
            <a:hlinkClick r:id="" action="ppaction://media"/>
            <a:extLst>
              <a:ext uri="{FF2B5EF4-FFF2-40B4-BE49-F238E27FC236}">
                <a16:creationId xmlns:a16="http://schemas.microsoft.com/office/drawing/2014/main" id="{AA5863F7-5389-4058-A8AB-6EB9B5F616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308"/>
    </mc:Choice>
    <mc:Fallback xmlns="">
      <p:transition spd="slow" advTm="9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2D40B-17B4-40ED-8071-7B4BF008A1A5}"/>
              </a:ext>
            </a:extLst>
          </p:cNvPr>
          <p:cNvSpPr>
            <a:spLocks noGrp="1"/>
          </p:cNvSpPr>
          <p:nvPr>
            <p:ph type="title"/>
          </p:nvPr>
        </p:nvSpPr>
        <p:spPr/>
        <p:txBody>
          <a:bodyPr/>
          <a:lstStyle/>
          <a:p>
            <a:r>
              <a:rPr lang="en-US" dirty="0"/>
              <a:t>Recipient Country Example</a:t>
            </a:r>
          </a:p>
        </p:txBody>
      </p:sp>
      <p:sp>
        <p:nvSpPr>
          <p:cNvPr id="3" name="Content Placeholder 2">
            <a:extLst>
              <a:ext uri="{FF2B5EF4-FFF2-40B4-BE49-F238E27FC236}">
                <a16:creationId xmlns:a16="http://schemas.microsoft.com/office/drawing/2014/main" id="{EB23F53A-8EA1-4D50-85AD-BF63D926A719}"/>
              </a:ext>
            </a:extLst>
          </p:cNvPr>
          <p:cNvSpPr>
            <a:spLocks noGrp="1"/>
          </p:cNvSpPr>
          <p:nvPr>
            <p:ph idx="1"/>
          </p:nvPr>
        </p:nvSpPr>
        <p:spPr>
          <a:xfrm>
            <a:off x="457200" y="1524000"/>
            <a:ext cx="8229600" cy="4602163"/>
          </a:xfrm>
        </p:spPr>
        <p:txBody>
          <a:bodyPr>
            <a:normAutofit fontScale="70000" lnSpcReduction="20000"/>
          </a:bodyPr>
          <a:lstStyle/>
          <a:p>
            <a:r>
              <a:rPr lang="en-US" sz="2900" dirty="0"/>
              <a:t>Government of Burkina Faso </a:t>
            </a:r>
          </a:p>
          <a:p>
            <a:pPr lvl="1">
              <a:lnSpc>
                <a:spcPct val="120000"/>
              </a:lnSpc>
            </a:pPr>
            <a:r>
              <a:rPr lang="en-US" sz="2900" dirty="0"/>
              <a:t>Established a pool of trainers specializing in disability-related affairs and inclusive development through a partnership with Light for the World, as part of a framework agreement with the Austrian Development Agency. </a:t>
            </a:r>
          </a:p>
          <a:p>
            <a:pPr lvl="1">
              <a:lnSpc>
                <a:spcPct val="120000"/>
              </a:lnSpc>
            </a:pPr>
            <a:r>
              <a:rPr lang="en-US" sz="2900" dirty="0"/>
              <a:t>The National Economic and Social Development Plan is aligned with SDG Goal 8- </a:t>
            </a:r>
            <a:r>
              <a:rPr lang="en-US" sz="2900" i="1" dirty="0"/>
              <a:t>Promote sustained, inclusive and sustainable economic growth, full and productive employment and decent work for all.</a:t>
            </a:r>
          </a:p>
          <a:p>
            <a:pPr marR="720090">
              <a:lnSpc>
                <a:spcPts val="1200"/>
              </a:lnSpc>
              <a:spcBef>
                <a:spcPts val="1200"/>
              </a:spcBef>
              <a:spcAft>
                <a:spcPts val="600"/>
              </a:spcAft>
              <a:tabLst>
                <a:tab pos="540385" algn="r"/>
              </a:tabLst>
            </a:pPr>
            <a:r>
              <a:rPr lang="en-US" sz="2900" i="1" dirty="0"/>
              <a:t>CRPD Committee: </a:t>
            </a:r>
          </a:p>
          <a:p>
            <a:pPr marL="834390" marR="720090" lvl="1" indent="-457200">
              <a:lnSpc>
                <a:spcPct val="120000"/>
              </a:lnSpc>
              <a:spcBef>
                <a:spcPts val="432"/>
              </a:spcBef>
              <a:tabLst>
                <a:tab pos="540385" algn="r"/>
              </a:tabLst>
            </a:pPr>
            <a:r>
              <a:rPr lang="en-GB" sz="2900" dirty="0">
                <a:effectLst/>
                <a:ea typeface="SimSun" panose="02010600030101010101" pitchFamily="2" charset="-122"/>
              </a:rPr>
              <a:t>International cooperation (art. 32) </a:t>
            </a:r>
            <a:r>
              <a:rPr lang="en-US" sz="2900" dirty="0">
                <a:effectLst/>
                <a:ea typeface="Times New Roman" panose="02020603050405020304" pitchFamily="18" charset="0"/>
              </a:rPr>
              <a:t>Requested information on the measures taken to involve organizations of persons with disabilities in foreign policy decisions, and to facilitate their access to international cooperation funds.</a:t>
            </a:r>
          </a:p>
          <a:p>
            <a:pPr marL="914400" lvl="2" indent="0">
              <a:buNone/>
            </a:pPr>
            <a:endParaRPr lang="en-US" sz="2600" i="1" dirty="0"/>
          </a:p>
          <a:p>
            <a:pPr marL="914400" lvl="2" indent="0">
              <a:buNone/>
            </a:pPr>
            <a:endParaRPr lang="en-US" sz="1600" dirty="0"/>
          </a:p>
          <a:p>
            <a:pPr marL="914400" lvl="2" indent="0">
              <a:buNone/>
            </a:pPr>
            <a:endParaRPr lang="en-US" dirty="0"/>
          </a:p>
          <a:p>
            <a:endParaRPr lang="en-US" dirty="0"/>
          </a:p>
        </p:txBody>
      </p:sp>
      <p:pic>
        <p:nvPicPr>
          <p:cNvPr id="5" name="Audio 4">
            <a:hlinkClick r:id="" action="ppaction://media"/>
            <a:extLst>
              <a:ext uri="{FF2B5EF4-FFF2-40B4-BE49-F238E27FC236}">
                <a16:creationId xmlns:a16="http://schemas.microsoft.com/office/drawing/2014/main" id="{FD42918A-1A20-45CF-B3FC-74FECBF7F8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0949583"/>
      </p:ext>
    </p:extLst>
  </p:cSld>
  <p:clrMapOvr>
    <a:masterClrMapping/>
  </p:clrMapOvr>
  <mc:AlternateContent xmlns:mc="http://schemas.openxmlformats.org/markup-compatibility/2006" xmlns:p14="http://schemas.microsoft.com/office/powerpoint/2010/main">
    <mc:Choice Requires="p14">
      <p:transition spd="slow" p14:dur="2000" advTm="94635"/>
    </mc:Choice>
    <mc:Fallback xmlns="">
      <p:transition spd="slow" advTm="9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Human Rights Documents</a:t>
            </a:r>
          </a:p>
        </p:txBody>
      </p:sp>
      <p:sp>
        <p:nvSpPr>
          <p:cNvPr id="3" name="Content Placeholder 2"/>
          <p:cNvSpPr>
            <a:spLocks noGrp="1"/>
          </p:cNvSpPr>
          <p:nvPr>
            <p:ph idx="1"/>
          </p:nvPr>
        </p:nvSpPr>
        <p:spPr/>
        <p:txBody>
          <a:bodyPr>
            <a:normAutofit fontScale="70000" lnSpcReduction="20000"/>
          </a:bodyPr>
          <a:lstStyle/>
          <a:p>
            <a:r>
              <a:rPr lang="en-US" dirty="0"/>
              <a:t>The Universal Declaration of Human Rights (article 23)</a:t>
            </a:r>
          </a:p>
          <a:p>
            <a:r>
              <a:rPr lang="en-US" dirty="0"/>
              <a:t>The International Covenant on Civil and Political Rights (Article 8)</a:t>
            </a:r>
          </a:p>
          <a:p>
            <a:r>
              <a:rPr lang="en-US" dirty="0"/>
              <a:t>The International Covenant on Economic, Social and Cultural Rights (Articles 6 - 8)</a:t>
            </a:r>
          </a:p>
          <a:p>
            <a:r>
              <a:rPr lang="en-US" dirty="0"/>
              <a:t>General Comment No. 5 on persons with disabilities of the Committee on Economic, Social and Cultural Rights.</a:t>
            </a:r>
          </a:p>
          <a:p>
            <a:r>
              <a:rPr lang="en-US" dirty="0"/>
              <a:t>Article 32 of the Convention on the Rights of the Child.</a:t>
            </a:r>
          </a:p>
          <a:p>
            <a:r>
              <a:rPr lang="en-US" dirty="0"/>
              <a:t>Addis </a:t>
            </a:r>
            <a:r>
              <a:rPr lang="en-US" dirty="0" err="1"/>
              <a:t>Ababam</a:t>
            </a:r>
            <a:r>
              <a:rPr lang="en-US" dirty="0"/>
              <a:t> Action Agenda</a:t>
            </a:r>
          </a:p>
          <a:p>
            <a:r>
              <a:rPr lang="en-US" dirty="0"/>
              <a:t>Small Island Developing States (SIDS) – addresses the importance of providing high-quality education and training and called for enhancing international cooperation and investment education including transitions from school to work for persons with disabilities.</a:t>
            </a:r>
          </a:p>
        </p:txBody>
      </p:sp>
      <p:pic>
        <p:nvPicPr>
          <p:cNvPr id="4" name="Audio 3">
            <a:hlinkClick r:id="" action="ppaction://media"/>
            <a:extLst>
              <a:ext uri="{FF2B5EF4-FFF2-40B4-BE49-F238E27FC236}">
                <a16:creationId xmlns:a16="http://schemas.microsoft.com/office/drawing/2014/main" id="{F93A40A7-3D79-41FF-895B-A4DFF6DC1A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899"/>
    </mc:Choice>
    <mc:Fallback xmlns="">
      <p:transition spd="slow" advTm="5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C3D5-9CA8-4846-8BB8-D7459DF06273}"/>
              </a:ext>
            </a:extLst>
          </p:cNvPr>
          <p:cNvSpPr>
            <a:spLocks noGrp="1"/>
          </p:cNvSpPr>
          <p:nvPr>
            <p:ph type="title"/>
          </p:nvPr>
        </p:nvSpPr>
        <p:spPr>
          <a:xfrm>
            <a:off x="533400" y="160337"/>
            <a:ext cx="8229600" cy="1143000"/>
          </a:xfrm>
        </p:spPr>
        <p:txBody>
          <a:bodyPr/>
          <a:lstStyle/>
          <a:p>
            <a:r>
              <a:rPr lang="en-US" dirty="0"/>
              <a:t>Resources</a:t>
            </a:r>
          </a:p>
        </p:txBody>
      </p:sp>
      <p:sp>
        <p:nvSpPr>
          <p:cNvPr id="3" name="Content Placeholder 2">
            <a:extLst>
              <a:ext uri="{FF2B5EF4-FFF2-40B4-BE49-F238E27FC236}">
                <a16:creationId xmlns:a16="http://schemas.microsoft.com/office/drawing/2014/main" id="{F85D6CD2-C8D7-44E2-BA2F-D6CDD55CF66A}"/>
              </a:ext>
            </a:extLst>
          </p:cNvPr>
          <p:cNvSpPr>
            <a:spLocks noGrp="1"/>
          </p:cNvSpPr>
          <p:nvPr>
            <p:ph idx="1"/>
          </p:nvPr>
        </p:nvSpPr>
        <p:spPr/>
        <p:txBody>
          <a:bodyPr/>
          <a:lstStyle/>
          <a:p>
            <a:r>
              <a:rPr lang="en-US" sz="2000" dirty="0"/>
              <a:t>UN Flagship Report on Disability and Development: </a:t>
            </a:r>
            <a:r>
              <a:rPr lang="en-US" sz="2000" dirty="0">
                <a:hlinkClick r:id="rId5"/>
              </a:rPr>
              <a:t>https://www.ohchr.org/Documents/HRBodies/CRPD/UN2018FlagshipReportDisability.pdf</a:t>
            </a:r>
            <a:endParaRPr lang="en-US" sz="2000" dirty="0"/>
          </a:p>
          <a:p>
            <a:r>
              <a:rPr lang="en-US" sz="2000" dirty="0"/>
              <a:t>Decent work for persons with disabilities: promoting rights in the global development agenda: </a:t>
            </a:r>
            <a:r>
              <a:rPr lang="en-US" sz="2000" dirty="0">
                <a:hlinkClick r:id="rId6"/>
              </a:rPr>
              <a:t>https://www.ilo.org/wcmsp5/groups/public/---ed_emp/---ifp_skills/documents/publication/wcms_430935.pdf</a:t>
            </a:r>
            <a:endParaRPr lang="en-US" sz="2000" dirty="0"/>
          </a:p>
          <a:p>
            <a:r>
              <a:rPr lang="en-US" sz="2000" dirty="0"/>
              <a:t>Employment of people with disabilities: The impact of legislation </a:t>
            </a:r>
            <a:r>
              <a:rPr lang="en-US" sz="2000" dirty="0">
                <a:hlinkClick r:id="rId7"/>
              </a:rPr>
              <a:t>https://www.ilo.org/wcmsp5/groups/public/---ed_emp/---ifp_skills/documents/publication/wcms_107855.pdf</a:t>
            </a:r>
            <a:endParaRPr lang="en-US" sz="2000" dirty="0"/>
          </a:p>
          <a:p>
            <a:r>
              <a:rPr lang="en-US" sz="2000" dirty="0"/>
              <a:t>US Disability Labor Force Statistics: </a:t>
            </a:r>
            <a:r>
              <a:rPr lang="en-US" sz="2000" dirty="0">
                <a:hlinkClick r:id="rId8"/>
              </a:rPr>
              <a:t>https://www.dol.gov/agencies/odep/research/statistics</a:t>
            </a:r>
            <a:endParaRPr lang="en-US" sz="2000" dirty="0"/>
          </a:p>
          <a:p>
            <a:endParaRPr lang="en-US" sz="2000" dirty="0"/>
          </a:p>
          <a:p>
            <a:endParaRPr lang="en-US" sz="2000" dirty="0"/>
          </a:p>
          <a:p>
            <a:endParaRPr lang="en-US" dirty="0"/>
          </a:p>
        </p:txBody>
      </p:sp>
      <p:pic>
        <p:nvPicPr>
          <p:cNvPr id="5" name="Audio 4">
            <a:hlinkClick r:id="" action="ppaction://media"/>
            <a:extLst>
              <a:ext uri="{FF2B5EF4-FFF2-40B4-BE49-F238E27FC236}">
                <a16:creationId xmlns:a16="http://schemas.microsoft.com/office/drawing/2014/main" id="{6E7F8A00-CFD1-4D8C-8332-7C0E4A299D7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8719059"/>
      </p:ext>
    </p:extLst>
  </p:cSld>
  <p:clrMapOvr>
    <a:masterClrMapping/>
  </p:clrMapOvr>
  <mc:AlternateContent xmlns:mc="http://schemas.openxmlformats.org/markup-compatibility/2006" xmlns:p14="http://schemas.microsoft.com/office/powerpoint/2010/main">
    <mc:Choice Requires="p14">
      <p:transition spd="slow" p14:dur="2000" advTm="22069"/>
    </mc:Choice>
    <mc:Fallback xmlns="">
      <p:transition spd="slow" advTm="22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E65A-F0B4-4EB5-8EB1-E27FB5D430EB}"/>
              </a:ext>
            </a:extLst>
          </p:cNvPr>
          <p:cNvSpPr>
            <a:spLocks noGrp="1"/>
          </p:cNvSpPr>
          <p:nvPr>
            <p:ph type="title"/>
          </p:nvPr>
        </p:nvSpPr>
        <p:spPr/>
        <p:txBody>
          <a:bodyPr/>
          <a:lstStyle/>
          <a:p>
            <a:r>
              <a:rPr lang="en-US" dirty="0"/>
              <a:t>Part 1</a:t>
            </a:r>
          </a:p>
        </p:txBody>
      </p:sp>
      <p:pic>
        <p:nvPicPr>
          <p:cNvPr id="5" name="Content Placeholder 4" descr="A picture containing indoor&#10;&#10;Description automatically generated">
            <a:extLst>
              <a:ext uri="{FF2B5EF4-FFF2-40B4-BE49-F238E27FC236}">
                <a16:creationId xmlns:a16="http://schemas.microsoft.com/office/drawing/2014/main" id="{3F6CE53E-1EF6-4289-8EF1-EADCC42F3D5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0" y="1600994"/>
            <a:ext cx="7620000" cy="4524375"/>
          </a:xfrm>
        </p:spPr>
      </p:pic>
      <p:pic>
        <p:nvPicPr>
          <p:cNvPr id="3" name="Audio 2">
            <a:hlinkClick r:id="" action="ppaction://media"/>
            <a:extLst>
              <a:ext uri="{FF2B5EF4-FFF2-40B4-BE49-F238E27FC236}">
                <a16:creationId xmlns:a16="http://schemas.microsoft.com/office/drawing/2014/main" id="{D1A73670-284A-49E0-B6BB-B4AEBC9073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2530328"/>
      </p:ext>
    </p:extLst>
  </p:cSld>
  <p:clrMapOvr>
    <a:masterClrMapping/>
  </p:clrMapOvr>
  <mc:AlternateContent xmlns:mc="http://schemas.openxmlformats.org/markup-compatibility/2006" xmlns:p14="http://schemas.microsoft.com/office/powerpoint/2010/main">
    <mc:Choice Requires="p14">
      <p:transition spd="slow" p14:dur="2000" advTm="2538"/>
    </mc:Choice>
    <mc:Fallback xmlns="">
      <p:transition spd="slow" advTm="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27FA3-B364-4B27-B31A-9AFCE0D9BB3F}"/>
              </a:ext>
            </a:extLst>
          </p:cNvPr>
          <p:cNvSpPr>
            <a:spLocks noGrp="1"/>
          </p:cNvSpPr>
          <p:nvPr>
            <p:ph type="title"/>
          </p:nvPr>
        </p:nvSpPr>
        <p:spPr/>
        <p:txBody>
          <a:bodyPr/>
          <a:lstStyle/>
          <a:p>
            <a:r>
              <a:rPr lang="en-US" dirty="0"/>
              <a:t>Article 32 – Quick Refresher </a:t>
            </a:r>
          </a:p>
        </p:txBody>
      </p:sp>
      <p:sp>
        <p:nvSpPr>
          <p:cNvPr id="3" name="Content Placeholder 2">
            <a:extLst>
              <a:ext uri="{FF2B5EF4-FFF2-40B4-BE49-F238E27FC236}">
                <a16:creationId xmlns:a16="http://schemas.microsoft.com/office/drawing/2014/main" id="{89810159-F658-4DFB-B85D-67E0E2C02C2F}"/>
              </a:ext>
            </a:extLst>
          </p:cNvPr>
          <p:cNvSpPr>
            <a:spLocks noGrp="1"/>
          </p:cNvSpPr>
          <p:nvPr>
            <p:ph idx="1"/>
          </p:nvPr>
        </p:nvSpPr>
        <p:spPr/>
        <p:txBody>
          <a:bodyPr>
            <a:normAutofit lnSpcReduction="10000"/>
          </a:bodyPr>
          <a:lstStyle/>
          <a:p>
            <a:r>
              <a:rPr lang="en-US" dirty="0"/>
              <a:t>CRPD Article 32, International cooperation, expressly recognizes the importance of international cooperation to support the national efforts of States Parties to effectively implement their obligations. </a:t>
            </a:r>
          </a:p>
          <a:p>
            <a:pPr lvl="1"/>
            <a:r>
              <a:rPr lang="en-US" dirty="0"/>
              <a:t>It requires States Parties to cooperate through partnerships with other States, and/or with relevant international and regional organizations and civil society to support national measures to implement the CRPD. </a:t>
            </a:r>
          </a:p>
        </p:txBody>
      </p:sp>
      <p:pic>
        <p:nvPicPr>
          <p:cNvPr id="6" name="Audio 5">
            <a:hlinkClick r:id="" action="ppaction://media"/>
            <a:extLst>
              <a:ext uri="{FF2B5EF4-FFF2-40B4-BE49-F238E27FC236}">
                <a16:creationId xmlns:a16="http://schemas.microsoft.com/office/drawing/2014/main" id="{2E3C13F1-BB14-476E-A695-4448D3CDC2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9268677"/>
      </p:ext>
    </p:extLst>
  </p:cSld>
  <p:clrMapOvr>
    <a:masterClrMapping/>
  </p:clrMapOvr>
  <mc:AlternateContent xmlns:mc="http://schemas.openxmlformats.org/markup-compatibility/2006" xmlns:p14="http://schemas.microsoft.com/office/powerpoint/2010/main">
    <mc:Choice Requires="p14">
      <p:transition spd="slow" p14:dur="2000" advTm="63187"/>
    </mc:Choice>
    <mc:Fallback xmlns="">
      <p:transition spd="slow" advTm="6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Right to Work? </a:t>
            </a:r>
          </a:p>
        </p:txBody>
      </p:sp>
      <p:sp>
        <p:nvSpPr>
          <p:cNvPr id="3" name="Content Placeholder 2"/>
          <p:cNvSpPr>
            <a:spLocks noGrp="1"/>
          </p:cNvSpPr>
          <p:nvPr>
            <p:ph idx="1"/>
          </p:nvPr>
        </p:nvSpPr>
        <p:spPr/>
        <p:txBody>
          <a:bodyPr/>
          <a:lstStyle/>
          <a:p>
            <a:pPr marL="0" indent="0" algn="ctr">
              <a:buNone/>
            </a:pPr>
            <a:r>
              <a:rPr lang="en-GB" dirty="0"/>
              <a:t>The “right to work” encompasses the right of all people to the </a:t>
            </a:r>
            <a:r>
              <a:rPr lang="en-GB" u="sng" dirty="0"/>
              <a:t>opportunity</a:t>
            </a:r>
            <a:r>
              <a:rPr lang="en-GB" dirty="0"/>
              <a:t> to earn a living by freely choosing or accepting work and to undertake that work in safe and favourable working conditions. The right to work also includes the right to form and join trade unions, through which people can protect their interests and advocate for safe and favourable working conditions.</a:t>
            </a:r>
            <a:endParaRPr lang="en-US" dirty="0"/>
          </a:p>
        </p:txBody>
      </p:sp>
      <p:pic>
        <p:nvPicPr>
          <p:cNvPr id="4" name="Audio 3">
            <a:hlinkClick r:id="" action="ppaction://media"/>
            <a:extLst>
              <a:ext uri="{FF2B5EF4-FFF2-40B4-BE49-F238E27FC236}">
                <a16:creationId xmlns:a16="http://schemas.microsoft.com/office/drawing/2014/main" id="{E02C7AC1-3375-4162-9637-D1F5DB491C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262"/>
    </mc:Choice>
    <mc:Fallback xmlns="">
      <p:transition spd="slow" advTm="63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C4F04-4894-4C39-9806-64C1F603706E}"/>
              </a:ext>
            </a:extLst>
          </p:cNvPr>
          <p:cNvSpPr>
            <a:spLocks noGrp="1"/>
          </p:cNvSpPr>
          <p:nvPr>
            <p:ph type="title"/>
          </p:nvPr>
        </p:nvSpPr>
        <p:spPr/>
        <p:txBody>
          <a:bodyPr>
            <a:normAutofit fontScale="90000"/>
          </a:bodyPr>
          <a:lstStyle/>
          <a:p>
            <a:r>
              <a:rPr lang="en-US" dirty="0"/>
              <a:t>European Labor Market Participation -Data                                                                                            </a:t>
            </a:r>
          </a:p>
        </p:txBody>
      </p:sp>
      <p:sp>
        <p:nvSpPr>
          <p:cNvPr id="3" name="Content Placeholder 2">
            <a:extLst>
              <a:ext uri="{FF2B5EF4-FFF2-40B4-BE49-F238E27FC236}">
                <a16:creationId xmlns:a16="http://schemas.microsoft.com/office/drawing/2014/main" id="{09A138E4-1443-4A00-AA40-C56AE044590D}"/>
              </a:ext>
            </a:extLst>
          </p:cNvPr>
          <p:cNvSpPr>
            <a:spLocks noGrp="1"/>
          </p:cNvSpPr>
          <p:nvPr>
            <p:ph idx="1"/>
          </p:nvPr>
        </p:nvSpPr>
        <p:spPr/>
        <p:txBody>
          <a:bodyPr>
            <a:normAutofit fontScale="85000" lnSpcReduction="20000"/>
          </a:bodyPr>
          <a:lstStyle/>
          <a:p>
            <a:r>
              <a:rPr lang="en-US" dirty="0"/>
              <a:t>% of persons with disabilities who participate in the labor market is lower than that of persons without disabilities: </a:t>
            </a:r>
            <a:r>
              <a:rPr lang="en-US" dirty="0">
                <a:solidFill>
                  <a:srgbClr val="FF0000"/>
                </a:solidFill>
              </a:rPr>
              <a:t>60% </a:t>
            </a:r>
            <a:r>
              <a:rPr lang="en-US" dirty="0"/>
              <a:t>vs 82%</a:t>
            </a:r>
          </a:p>
          <a:p>
            <a:r>
              <a:rPr lang="en-US" dirty="0"/>
              <a:t>A high % of young persons with disabilities abandon educational systems early in comparison with young persons without disabilities: </a:t>
            </a:r>
            <a:r>
              <a:rPr lang="en-US" dirty="0">
                <a:solidFill>
                  <a:srgbClr val="FF0000"/>
                </a:solidFill>
              </a:rPr>
              <a:t>22.5% </a:t>
            </a:r>
            <a:r>
              <a:rPr lang="en-US" dirty="0"/>
              <a:t>vs 11%</a:t>
            </a:r>
          </a:p>
          <a:p>
            <a:r>
              <a:rPr lang="en-US" dirty="0"/>
              <a:t>Persons with disabilities are at greater risk of poverty and social exclusion than persons without disabilities: </a:t>
            </a:r>
            <a:r>
              <a:rPr lang="en-US" dirty="0">
                <a:solidFill>
                  <a:srgbClr val="FF0000"/>
                </a:solidFill>
              </a:rPr>
              <a:t>30% </a:t>
            </a:r>
            <a:r>
              <a:rPr lang="en-US" dirty="0"/>
              <a:t>vs 21.5%</a:t>
            </a:r>
          </a:p>
          <a:p>
            <a:r>
              <a:rPr lang="en-US" dirty="0"/>
              <a:t>The unemployment rate of women with disabilities aged 20-64 much higher than that of women without disabilities: </a:t>
            </a:r>
            <a:r>
              <a:rPr lang="en-US" dirty="0">
                <a:solidFill>
                  <a:srgbClr val="FF0000"/>
                </a:solidFill>
              </a:rPr>
              <a:t>18.8% </a:t>
            </a:r>
            <a:r>
              <a:rPr lang="en-US" dirty="0"/>
              <a:t>vs 10.6%</a:t>
            </a:r>
          </a:p>
          <a:p>
            <a:pPr marL="0" indent="0">
              <a:buNone/>
            </a:pPr>
            <a:endParaRPr lang="en-US"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067F07A5-41D8-48C0-A976-AE0952EF0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1060390"/>
      </p:ext>
    </p:extLst>
  </p:cSld>
  <p:clrMapOvr>
    <a:masterClrMapping/>
  </p:clrMapOvr>
  <mc:AlternateContent xmlns:mc="http://schemas.openxmlformats.org/markup-compatibility/2006" xmlns:p14="http://schemas.microsoft.com/office/powerpoint/2010/main">
    <mc:Choice Requires="p14">
      <p:transition spd="slow" p14:dur="2000" advTm="138148"/>
    </mc:Choice>
    <mc:Fallback xmlns="">
      <p:transition spd="slow" advTm="138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0AEE-EFD0-4F6B-B665-18B4AB940F76}"/>
              </a:ext>
            </a:extLst>
          </p:cNvPr>
          <p:cNvSpPr>
            <a:spLocks noGrp="1"/>
          </p:cNvSpPr>
          <p:nvPr>
            <p:ph type="title"/>
          </p:nvPr>
        </p:nvSpPr>
        <p:spPr/>
        <p:txBody>
          <a:bodyPr>
            <a:normAutofit fontScale="90000"/>
          </a:bodyPr>
          <a:lstStyle/>
          <a:p>
            <a:r>
              <a:rPr lang="en-US" dirty="0"/>
              <a:t>UN Convention on the Rights of Persons with Disabilities (CRPD)</a:t>
            </a:r>
          </a:p>
        </p:txBody>
      </p:sp>
      <p:sp>
        <p:nvSpPr>
          <p:cNvPr id="3" name="Content Placeholder 2">
            <a:extLst>
              <a:ext uri="{FF2B5EF4-FFF2-40B4-BE49-F238E27FC236}">
                <a16:creationId xmlns:a16="http://schemas.microsoft.com/office/drawing/2014/main" id="{6D013483-BAAC-42F1-8B3D-C4F1AC168D27}"/>
              </a:ext>
            </a:extLst>
          </p:cNvPr>
          <p:cNvSpPr>
            <a:spLocks noGrp="1"/>
          </p:cNvSpPr>
          <p:nvPr>
            <p:ph idx="1"/>
          </p:nvPr>
        </p:nvSpPr>
        <p:spPr/>
        <p:txBody>
          <a:bodyPr/>
          <a:lstStyle/>
          <a:p>
            <a:pPr marL="0" indent="0" algn="ctr">
              <a:buNone/>
            </a:pPr>
            <a:r>
              <a:rPr lang="en-US" i="1" dirty="0"/>
              <a:t>States Parties recognize the right of persons with disabilities to work, on an equal basis with others; this includes the right to the opportunity to gain a living by work freely chosen or accepted in a </a:t>
            </a:r>
            <a:r>
              <a:rPr lang="en-US" i="1" dirty="0" err="1"/>
              <a:t>labour</a:t>
            </a:r>
            <a:r>
              <a:rPr lang="en-US" i="1" dirty="0"/>
              <a:t> market and work environment that is open, inclusive and accessible to persons with disabilities.</a:t>
            </a:r>
          </a:p>
        </p:txBody>
      </p:sp>
      <p:pic>
        <p:nvPicPr>
          <p:cNvPr id="5" name="Audio 4">
            <a:hlinkClick r:id="" action="ppaction://media"/>
            <a:extLst>
              <a:ext uri="{FF2B5EF4-FFF2-40B4-BE49-F238E27FC236}">
                <a16:creationId xmlns:a16="http://schemas.microsoft.com/office/drawing/2014/main" id="{78111A22-7FAF-4804-971A-261D1C8186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7340328"/>
      </p:ext>
    </p:extLst>
  </p:cSld>
  <p:clrMapOvr>
    <a:masterClrMapping/>
  </p:clrMapOvr>
  <mc:AlternateContent xmlns:mc="http://schemas.openxmlformats.org/markup-compatibility/2006" xmlns:p14="http://schemas.microsoft.com/office/powerpoint/2010/main">
    <mc:Choice Requires="p14">
      <p:transition spd="slow" p14:dur="2000" advTm="27994"/>
    </mc:Choice>
    <mc:Fallback xmlns="">
      <p:transition spd="slow" advTm="27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30163"/>
            <a:ext cx="8229600" cy="1143000"/>
          </a:xfrm>
        </p:spPr>
        <p:txBody>
          <a:bodyPr>
            <a:normAutofit/>
          </a:bodyPr>
          <a:lstStyle/>
          <a:p>
            <a:r>
              <a:rPr lang="en-US" sz="3600" dirty="0"/>
              <a:t>CRPD Art. 27 (1) – Work and Employment</a:t>
            </a:r>
          </a:p>
        </p:txBody>
      </p:sp>
      <p:sp>
        <p:nvSpPr>
          <p:cNvPr id="3" name="Content Placeholder 2"/>
          <p:cNvSpPr>
            <a:spLocks noGrp="1"/>
          </p:cNvSpPr>
          <p:nvPr>
            <p:ph idx="1"/>
          </p:nvPr>
        </p:nvSpPr>
        <p:spPr>
          <a:xfrm>
            <a:off x="457200" y="1219200"/>
            <a:ext cx="8229600" cy="4525963"/>
          </a:xfrm>
        </p:spPr>
        <p:txBody>
          <a:bodyPr>
            <a:normAutofit fontScale="85000" lnSpcReduction="20000"/>
          </a:bodyPr>
          <a:lstStyle/>
          <a:p>
            <a:pPr lvl="0"/>
            <a:r>
              <a:rPr lang="en-GB" dirty="0"/>
              <a:t>Prohibiting discrimination on the basis of disability regarding all areas and forms of employment; </a:t>
            </a:r>
            <a:endParaRPr lang="en-US" dirty="0"/>
          </a:p>
          <a:p>
            <a:pPr lvl="0"/>
            <a:r>
              <a:rPr lang="en-GB" dirty="0"/>
              <a:t>Protecting the right to just and favourable conditions of work, including through equal pay for equal work, safe and healthy working conditions, protection from harassment, and resolution of complaints; </a:t>
            </a:r>
            <a:endParaRPr lang="en-US" dirty="0"/>
          </a:p>
          <a:p>
            <a:pPr lvl="0"/>
            <a:r>
              <a:rPr lang="en-GB" dirty="0"/>
              <a:t>Ensuring that persons with disabilities can exercise their labour and trade union rights on an equal basis with others; </a:t>
            </a:r>
            <a:endParaRPr lang="en-US" dirty="0"/>
          </a:p>
          <a:p>
            <a:pPr lvl="0"/>
            <a:r>
              <a:rPr lang="en-GB" dirty="0"/>
              <a:t>Enabling access to general technical and vocational guidance programmes and other placement and training services; </a:t>
            </a:r>
            <a:endParaRPr lang="en-US" dirty="0"/>
          </a:p>
          <a:p>
            <a:endParaRPr lang="en-US" dirty="0"/>
          </a:p>
        </p:txBody>
      </p:sp>
      <p:pic>
        <p:nvPicPr>
          <p:cNvPr id="5" name="Audio 4">
            <a:hlinkClick r:id="" action="ppaction://media"/>
            <a:extLst>
              <a:ext uri="{FF2B5EF4-FFF2-40B4-BE49-F238E27FC236}">
                <a16:creationId xmlns:a16="http://schemas.microsoft.com/office/drawing/2014/main" id="{BE2CAB83-F6BA-4195-9C0E-C6367BBCC8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983"/>
    </mc:Choice>
    <mc:Fallback xmlns="">
      <p:transition spd="slow" advTm="62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Art. 27 (1) cont. </a:t>
            </a:r>
          </a:p>
        </p:txBody>
      </p:sp>
      <p:sp>
        <p:nvSpPr>
          <p:cNvPr id="3" name="Content Placeholder 2"/>
          <p:cNvSpPr>
            <a:spLocks noGrp="1"/>
          </p:cNvSpPr>
          <p:nvPr>
            <p:ph idx="1"/>
          </p:nvPr>
        </p:nvSpPr>
        <p:spPr>
          <a:xfrm>
            <a:off x="457200" y="1066800"/>
            <a:ext cx="8229600" cy="5486400"/>
          </a:xfrm>
        </p:spPr>
        <p:txBody>
          <a:bodyPr>
            <a:normAutofit lnSpcReduction="10000"/>
          </a:bodyPr>
          <a:lstStyle/>
          <a:p>
            <a:pPr lvl="0"/>
            <a:r>
              <a:rPr lang="en-GB" sz="2200" dirty="0"/>
              <a:t>Promoting employment opportunities and career advancement for persons with disabilities and providing assistance in finding, obtaining, maintaining, and returning to employment; </a:t>
            </a:r>
            <a:endParaRPr lang="en-US" sz="2200" dirty="0"/>
          </a:p>
          <a:p>
            <a:r>
              <a:rPr lang="en-GB" sz="2200" dirty="0"/>
              <a:t> Promoting opportunities for self-employment, entrepreneurship, developing cooperatives and business start-up; </a:t>
            </a:r>
            <a:endParaRPr lang="en-US" sz="2200" dirty="0"/>
          </a:p>
          <a:p>
            <a:r>
              <a:rPr lang="en-GB" sz="2200" dirty="0"/>
              <a:t> Employing persons with disabilities in the public sector; </a:t>
            </a:r>
            <a:endParaRPr lang="en-US" sz="2200" dirty="0"/>
          </a:p>
          <a:p>
            <a:r>
              <a:rPr lang="en-GB" sz="2200" dirty="0"/>
              <a:t> Promoting employment in the private sector through affirmative action, incentives, and other appropriate policies and measures; </a:t>
            </a:r>
            <a:endParaRPr lang="en-US" sz="2200" dirty="0"/>
          </a:p>
          <a:p>
            <a:r>
              <a:rPr lang="en-GB" sz="2200" dirty="0"/>
              <a:t> Ensuring provision of reasonable accommodation in the workplace; </a:t>
            </a:r>
            <a:endParaRPr lang="en-US" sz="2200" dirty="0"/>
          </a:p>
          <a:p>
            <a:r>
              <a:rPr lang="en-GB" sz="2200" dirty="0"/>
              <a:t> Promoting work experience for persons with disabilities in the open labour market; and </a:t>
            </a:r>
            <a:endParaRPr lang="en-US" sz="2200" dirty="0"/>
          </a:p>
          <a:p>
            <a:r>
              <a:rPr lang="en-GB" sz="2200" dirty="0"/>
              <a:t> Promoting vocational and professional rehabilitation, job retention, and return-to-work programmes. </a:t>
            </a:r>
          </a:p>
          <a:p>
            <a:pPr marL="0" indent="0">
              <a:buNone/>
            </a:pPr>
            <a:r>
              <a:rPr lang="en-US" sz="2200" dirty="0"/>
              <a:t>2. States Parties shall ensure that persons with disabilities are not held in slavery or in servitude, and are protected, on an equal basis with others, from forced or compulsory </a:t>
            </a:r>
            <a:r>
              <a:rPr lang="en-US" sz="2200" dirty="0" err="1"/>
              <a:t>labour</a:t>
            </a:r>
            <a:r>
              <a:rPr lang="en-US" sz="2200" dirty="0"/>
              <a:t>. </a:t>
            </a:r>
          </a:p>
          <a:p>
            <a:endParaRPr lang="en-US" sz="2000" dirty="0"/>
          </a:p>
        </p:txBody>
      </p:sp>
      <p:pic>
        <p:nvPicPr>
          <p:cNvPr id="4" name="Audio 3">
            <a:hlinkClick r:id="" action="ppaction://media"/>
            <a:extLst>
              <a:ext uri="{FF2B5EF4-FFF2-40B4-BE49-F238E27FC236}">
                <a16:creationId xmlns:a16="http://schemas.microsoft.com/office/drawing/2014/main" id="{0E279008-49DB-4300-9CCD-F4DB70A997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903"/>
    </mc:Choice>
    <mc:Fallback xmlns="">
      <p:transition spd="slow" advTm="6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15937</TotalTime>
  <Words>3356</Words>
  <Application>Microsoft Office PowerPoint</Application>
  <PresentationFormat>On-screen Show (4:3)</PresentationFormat>
  <Paragraphs>147</Paragraphs>
  <Slides>22</Slides>
  <Notes>14</Notes>
  <HiddenSlides>0</HiddenSlides>
  <MMClips>22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Article 32 and Article 27 –  Work &amp; Employment </vt:lpstr>
      <vt:lpstr>Objectives</vt:lpstr>
      <vt:lpstr>Part 1</vt:lpstr>
      <vt:lpstr>Article 32 – Quick Refresher </vt:lpstr>
      <vt:lpstr>What is the Right to Work? </vt:lpstr>
      <vt:lpstr>European Labor Market Participation -Data                                                                                            </vt:lpstr>
      <vt:lpstr>UN Convention on the Rights of Persons with Disabilities (CRPD)</vt:lpstr>
      <vt:lpstr>CRPD Art. 27 (1) – Work and Employment</vt:lpstr>
      <vt:lpstr>Art. 27 (1) cont. </vt:lpstr>
      <vt:lpstr>Examples of Barriers to the Right to Work</vt:lpstr>
      <vt:lpstr>Violations of Other Human Rights</vt:lpstr>
      <vt:lpstr>PART 2</vt:lpstr>
      <vt:lpstr>CRPD Committee &amp; Reporting</vt:lpstr>
      <vt:lpstr>Inclusive Donor-Funded Employment Project</vt:lpstr>
      <vt:lpstr>Donor State Examples Government Report &amp; CRPD Committee Response</vt:lpstr>
      <vt:lpstr>Donor - European Union</vt:lpstr>
      <vt:lpstr>Example: A Recipient State Employment Project</vt:lpstr>
      <vt:lpstr>Sustainable Development Goals</vt:lpstr>
      <vt:lpstr>Role of the International Labor Organization (ILO)</vt:lpstr>
      <vt:lpstr>Recipient Country Example</vt:lpstr>
      <vt:lpstr>Other Human Rights Documents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Right to Work</dc:title>
  <dc:creator>BLI</dc:creator>
  <cp:lastModifiedBy>Isabel Hodge</cp:lastModifiedBy>
  <cp:revision>64</cp:revision>
  <dcterms:created xsi:type="dcterms:W3CDTF">2006-08-16T00:00:00Z</dcterms:created>
  <dcterms:modified xsi:type="dcterms:W3CDTF">2021-09-27T17:22:09Z</dcterms:modified>
</cp:coreProperties>
</file>