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85" r:id="rId3"/>
    <p:sldId id="265" r:id="rId4"/>
    <p:sldId id="266" r:id="rId5"/>
    <p:sldId id="267" r:id="rId6"/>
    <p:sldId id="270" r:id="rId7"/>
    <p:sldId id="269" r:id="rId8"/>
    <p:sldId id="271" r:id="rId9"/>
    <p:sldId id="268" r:id="rId10"/>
    <p:sldId id="279" r:id="rId11"/>
    <p:sldId id="272" r:id="rId12"/>
    <p:sldId id="273" r:id="rId13"/>
    <p:sldId id="277" r:id="rId14"/>
    <p:sldId id="282" r:id="rId15"/>
    <p:sldId id="280" r:id="rId16"/>
    <p:sldId id="275" r:id="rId17"/>
    <p:sldId id="286" r:id="rId18"/>
    <p:sldId id="284" r:id="rId19"/>
    <p:sldId id="283" r:id="rId20"/>
    <p:sldId id="28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EBA6D-0784-4C12-B275-B778B32B78D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8AE730E-EF78-42F9-A65A-B5B5BB053DF6}">
      <dgm:prSet/>
      <dgm:spPr/>
      <dgm:t>
        <a:bodyPr/>
        <a:lstStyle/>
        <a:p>
          <a:r>
            <a:rPr lang="en-US" dirty="0"/>
            <a:t>Measures are required to include disability within HIV/AIDS response and in domestic  laws, policies, and institutions.</a:t>
          </a:r>
        </a:p>
      </dgm:t>
    </dgm:pt>
    <dgm:pt modelId="{A86B94AB-D2AE-45E9-9978-176F2D33ABD4}" type="parTrans" cxnId="{FF08AE19-D9FB-4D71-9CDB-26BAB413E2E9}">
      <dgm:prSet/>
      <dgm:spPr/>
      <dgm:t>
        <a:bodyPr/>
        <a:lstStyle/>
        <a:p>
          <a:endParaRPr lang="en-US"/>
        </a:p>
      </dgm:t>
    </dgm:pt>
    <dgm:pt modelId="{1EA50C72-82D1-407D-8460-58A6AB02C672}" type="sibTrans" cxnId="{FF08AE19-D9FB-4D71-9CDB-26BAB413E2E9}">
      <dgm:prSet/>
      <dgm:spPr/>
      <dgm:t>
        <a:bodyPr/>
        <a:lstStyle/>
        <a:p>
          <a:endParaRPr lang="en-US"/>
        </a:p>
      </dgm:t>
    </dgm:pt>
    <dgm:pt modelId="{F94B3059-884F-45C5-838A-618468AF84D8}">
      <dgm:prSet/>
      <dgm:spPr/>
      <dgm:t>
        <a:bodyPr/>
        <a:lstStyle/>
        <a:p>
          <a:r>
            <a:rPr lang="en-US" dirty="0"/>
            <a:t>The CRPD provides protection against disability discrimination in the context of health care (Arts. 5, 25). </a:t>
          </a:r>
        </a:p>
      </dgm:t>
    </dgm:pt>
    <dgm:pt modelId="{930FFB7E-21F7-4E5A-B9B0-6952F7A0DBFF}" type="parTrans" cxnId="{A68050CE-DCC7-4974-AEF5-0DDB66214BBB}">
      <dgm:prSet/>
      <dgm:spPr/>
      <dgm:t>
        <a:bodyPr/>
        <a:lstStyle/>
        <a:p>
          <a:endParaRPr lang="en-US"/>
        </a:p>
      </dgm:t>
    </dgm:pt>
    <dgm:pt modelId="{ACC2C838-DAE4-4E1C-BD53-1F0B43A6F5D3}" type="sibTrans" cxnId="{A68050CE-DCC7-4974-AEF5-0DDB66214BBB}">
      <dgm:prSet/>
      <dgm:spPr/>
      <dgm:t>
        <a:bodyPr/>
        <a:lstStyle/>
        <a:p>
          <a:endParaRPr lang="en-US"/>
        </a:p>
      </dgm:t>
    </dgm:pt>
    <dgm:pt modelId="{3E468986-EDFB-4562-95A7-873BA002A259}">
      <dgm:prSet/>
      <dgm:spPr/>
      <dgm:t>
        <a:bodyPr/>
        <a:lstStyle/>
        <a:p>
          <a:r>
            <a:rPr lang="en-US" dirty="0"/>
            <a:t>The Convention also protects the rights of persons living with HIV/AIDS (Art. 25).</a:t>
          </a:r>
        </a:p>
      </dgm:t>
    </dgm:pt>
    <dgm:pt modelId="{3A1BEC7E-DE28-4646-8787-8B2EF1C73E4D}" type="parTrans" cxnId="{270F7A53-17FB-4251-AAA2-15089607FC74}">
      <dgm:prSet/>
      <dgm:spPr/>
      <dgm:t>
        <a:bodyPr/>
        <a:lstStyle/>
        <a:p>
          <a:endParaRPr lang="en-US"/>
        </a:p>
      </dgm:t>
    </dgm:pt>
    <dgm:pt modelId="{75D9F05F-5378-4C60-8EDF-509CECF773A6}" type="sibTrans" cxnId="{270F7A53-17FB-4251-AAA2-15089607FC74}">
      <dgm:prSet/>
      <dgm:spPr/>
      <dgm:t>
        <a:bodyPr/>
        <a:lstStyle/>
        <a:p>
          <a:endParaRPr lang="en-US"/>
        </a:p>
      </dgm:t>
    </dgm:pt>
    <dgm:pt modelId="{CE6AED0A-DE2B-4FF4-88A4-B85331293081}" type="pres">
      <dgm:prSet presAssocID="{5DAEBA6D-0784-4C12-B275-B778B32B78D2}" presName="linear" presStyleCnt="0">
        <dgm:presLayoutVars>
          <dgm:animLvl val="lvl"/>
          <dgm:resizeHandles val="exact"/>
        </dgm:presLayoutVars>
      </dgm:prSet>
      <dgm:spPr/>
    </dgm:pt>
    <dgm:pt modelId="{F31FF3B0-1FFA-4775-AB9C-6982509AB37A}" type="pres">
      <dgm:prSet presAssocID="{08AE730E-EF78-42F9-A65A-B5B5BB053DF6}" presName="parentText" presStyleLbl="node1" presStyleIdx="0" presStyleCnt="3">
        <dgm:presLayoutVars>
          <dgm:chMax val="0"/>
          <dgm:bulletEnabled val="1"/>
        </dgm:presLayoutVars>
      </dgm:prSet>
      <dgm:spPr/>
    </dgm:pt>
    <dgm:pt modelId="{3573AC1B-0C7E-431A-9D33-6F2FBBC67160}" type="pres">
      <dgm:prSet presAssocID="{1EA50C72-82D1-407D-8460-58A6AB02C672}" presName="spacer" presStyleCnt="0"/>
      <dgm:spPr/>
    </dgm:pt>
    <dgm:pt modelId="{56AC643E-0D19-460E-9FFD-C8DDF78051BE}" type="pres">
      <dgm:prSet presAssocID="{F94B3059-884F-45C5-838A-618468AF84D8}" presName="parentText" presStyleLbl="node1" presStyleIdx="1" presStyleCnt="3">
        <dgm:presLayoutVars>
          <dgm:chMax val="0"/>
          <dgm:bulletEnabled val="1"/>
        </dgm:presLayoutVars>
      </dgm:prSet>
      <dgm:spPr/>
    </dgm:pt>
    <dgm:pt modelId="{A621A5F3-0335-4A6B-B07E-F9A20E73E111}" type="pres">
      <dgm:prSet presAssocID="{ACC2C838-DAE4-4E1C-BD53-1F0B43A6F5D3}" presName="spacer" presStyleCnt="0"/>
      <dgm:spPr/>
    </dgm:pt>
    <dgm:pt modelId="{92DAB469-2B8F-4B02-BCDC-6F123B12F874}" type="pres">
      <dgm:prSet presAssocID="{3E468986-EDFB-4562-95A7-873BA002A259}" presName="parentText" presStyleLbl="node1" presStyleIdx="2" presStyleCnt="3">
        <dgm:presLayoutVars>
          <dgm:chMax val="0"/>
          <dgm:bulletEnabled val="1"/>
        </dgm:presLayoutVars>
      </dgm:prSet>
      <dgm:spPr/>
    </dgm:pt>
  </dgm:ptLst>
  <dgm:cxnLst>
    <dgm:cxn modelId="{FF08AE19-D9FB-4D71-9CDB-26BAB413E2E9}" srcId="{5DAEBA6D-0784-4C12-B275-B778B32B78D2}" destId="{08AE730E-EF78-42F9-A65A-B5B5BB053DF6}" srcOrd="0" destOrd="0" parTransId="{A86B94AB-D2AE-45E9-9978-176F2D33ABD4}" sibTransId="{1EA50C72-82D1-407D-8460-58A6AB02C672}"/>
    <dgm:cxn modelId="{270F7A53-17FB-4251-AAA2-15089607FC74}" srcId="{5DAEBA6D-0784-4C12-B275-B778B32B78D2}" destId="{3E468986-EDFB-4562-95A7-873BA002A259}" srcOrd="2" destOrd="0" parTransId="{3A1BEC7E-DE28-4646-8787-8B2EF1C73E4D}" sibTransId="{75D9F05F-5378-4C60-8EDF-509CECF773A6}"/>
    <dgm:cxn modelId="{F5EAE254-8C8D-45AC-A4E0-7D2CB49F56BF}" type="presOf" srcId="{3E468986-EDFB-4562-95A7-873BA002A259}" destId="{92DAB469-2B8F-4B02-BCDC-6F123B12F874}" srcOrd="0" destOrd="0" presId="urn:microsoft.com/office/officeart/2005/8/layout/vList2"/>
    <dgm:cxn modelId="{A8B31485-DD6A-4F64-A05C-A2FEED362B0C}" type="presOf" srcId="{08AE730E-EF78-42F9-A65A-B5B5BB053DF6}" destId="{F31FF3B0-1FFA-4775-AB9C-6982509AB37A}" srcOrd="0" destOrd="0" presId="urn:microsoft.com/office/officeart/2005/8/layout/vList2"/>
    <dgm:cxn modelId="{A28BEE8A-30AE-4EDD-B7F7-49F1D8D705FA}" type="presOf" srcId="{5DAEBA6D-0784-4C12-B275-B778B32B78D2}" destId="{CE6AED0A-DE2B-4FF4-88A4-B85331293081}" srcOrd="0" destOrd="0" presId="urn:microsoft.com/office/officeart/2005/8/layout/vList2"/>
    <dgm:cxn modelId="{A68050CE-DCC7-4974-AEF5-0DDB66214BBB}" srcId="{5DAEBA6D-0784-4C12-B275-B778B32B78D2}" destId="{F94B3059-884F-45C5-838A-618468AF84D8}" srcOrd="1" destOrd="0" parTransId="{930FFB7E-21F7-4E5A-B9B0-6952F7A0DBFF}" sibTransId="{ACC2C838-DAE4-4E1C-BD53-1F0B43A6F5D3}"/>
    <dgm:cxn modelId="{3572EAFB-9AA7-4564-9306-C3CFC184612E}" type="presOf" srcId="{F94B3059-884F-45C5-838A-618468AF84D8}" destId="{56AC643E-0D19-460E-9FFD-C8DDF78051BE}" srcOrd="0" destOrd="0" presId="urn:microsoft.com/office/officeart/2005/8/layout/vList2"/>
    <dgm:cxn modelId="{62E85219-C0E0-4504-8EBF-5CEE48C8B89C}" type="presParOf" srcId="{CE6AED0A-DE2B-4FF4-88A4-B85331293081}" destId="{F31FF3B0-1FFA-4775-AB9C-6982509AB37A}" srcOrd="0" destOrd="0" presId="urn:microsoft.com/office/officeart/2005/8/layout/vList2"/>
    <dgm:cxn modelId="{F2CE0FF0-11FC-4940-B683-E26875CA35E0}" type="presParOf" srcId="{CE6AED0A-DE2B-4FF4-88A4-B85331293081}" destId="{3573AC1B-0C7E-431A-9D33-6F2FBBC67160}" srcOrd="1" destOrd="0" presId="urn:microsoft.com/office/officeart/2005/8/layout/vList2"/>
    <dgm:cxn modelId="{A6842EB9-50A4-42FA-82D8-56F0E20F5E36}" type="presParOf" srcId="{CE6AED0A-DE2B-4FF4-88A4-B85331293081}" destId="{56AC643E-0D19-460E-9FFD-C8DDF78051BE}" srcOrd="2" destOrd="0" presId="urn:microsoft.com/office/officeart/2005/8/layout/vList2"/>
    <dgm:cxn modelId="{BA417763-CD83-43D0-BD49-BC35FBFB7383}" type="presParOf" srcId="{CE6AED0A-DE2B-4FF4-88A4-B85331293081}" destId="{A621A5F3-0335-4A6B-B07E-F9A20E73E111}" srcOrd="3" destOrd="0" presId="urn:microsoft.com/office/officeart/2005/8/layout/vList2"/>
    <dgm:cxn modelId="{2937CF6B-E1E4-4E97-A6FE-3EDA8896C9CC}" type="presParOf" srcId="{CE6AED0A-DE2B-4FF4-88A4-B85331293081}" destId="{92DAB469-2B8F-4B02-BCDC-6F123B12F874}"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FF3B0-1FFA-4775-AB9C-6982509AB37A}">
      <dsp:nvSpPr>
        <dsp:cNvPr id="0" name=""/>
        <dsp:cNvSpPr/>
      </dsp:nvSpPr>
      <dsp:spPr>
        <a:xfrm>
          <a:off x="0" y="3968"/>
          <a:ext cx="4697730" cy="17842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Measures are required to include disability within HIV/AIDS response and in domestic  laws, policies, and institutions.</a:t>
          </a:r>
        </a:p>
      </dsp:txBody>
      <dsp:txXfrm>
        <a:off x="87100" y="91068"/>
        <a:ext cx="4523530" cy="1610050"/>
      </dsp:txXfrm>
    </dsp:sp>
    <dsp:sp modelId="{56AC643E-0D19-460E-9FFD-C8DDF78051BE}">
      <dsp:nvSpPr>
        <dsp:cNvPr id="0" name=""/>
        <dsp:cNvSpPr/>
      </dsp:nvSpPr>
      <dsp:spPr>
        <a:xfrm>
          <a:off x="0" y="1860218"/>
          <a:ext cx="4697730" cy="17842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 CRPD provides protection against disability discrimination in the context of health care (Arts. 5, 25). </a:t>
          </a:r>
        </a:p>
      </dsp:txBody>
      <dsp:txXfrm>
        <a:off x="87100" y="1947318"/>
        <a:ext cx="4523530" cy="1610050"/>
      </dsp:txXfrm>
    </dsp:sp>
    <dsp:sp modelId="{92DAB469-2B8F-4B02-BCDC-6F123B12F874}">
      <dsp:nvSpPr>
        <dsp:cNvPr id="0" name=""/>
        <dsp:cNvSpPr/>
      </dsp:nvSpPr>
      <dsp:spPr>
        <a:xfrm>
          <a:off x="0" y="3716469"/>
          <a:ext cx="4697730" cy="17842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 Convention also protects the rights of persons living with HIV/AIDS (Art. 25).</a:t>
          </a:r>
        </a:p>
      </dsp:txBody>
      <dsp:txXfrm>
        <a:off x="87100" y="3803569"/>
        <a:ext cx="4523530" cy="16100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82366-DC60-4DD3-B2DF-ABB3C04A4976}" type="datetimeFigureOut">
              <a:rPr lang="en-US" smtClean="0"/>
              <a:pPr/>
              <a:t>9/9/2021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C915A-3E18-4BBE-B1B0-2210CD2739CD}" type="slidenum">
              <a:rPr lang="en-US" smtClean="0"/>
              <a:pPr/>
              <a:t>‹#›</a:t>
            </a:fld>
            <a:endParaRPr lang="en-US"/>
          </a:p>
        </p:txBody>
      </p:sp>
    </p:spTree>
    <p:extLst>
      <p:ext uri="{BB962C8B-B14F-4D97-AF65-F5344CB8AC3E}">
        <p14:creationId xmlns:p14="http://schemas.microsoft.com/office/powerpoint/2010/main" val="425121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part of the online learning series brought to you by the US International Council on Disability with the generous support of Rehabilitation International, addresses a specific health sector intervention – namely, programming supported by international development that responds to the HIV and AIDS global epidemic.  </a:t>
            </a:r>
          </a:p>
        </p:txBody>
      </p:sp>
      <p:sp>
        <p:nvSpPr>
          <p:cNvPr id="4" name="Slide Number Placeholder 3"/>
          <p:cNvSpPr>
            <a:spLocks noGrp="1"/>
          </p:cNvSpPr>
          <p:nvPr>
            <p:ph type="sldNum" sz="quarter" idx="5"/>
          </p:nvPr>
        </p:nvSpPr>
        <p:spPr/>
        <p:txBody>
          <a:bodyPr/>
          <a:lstStyle/>
          <a:p>
            <a:fld id="{8BDC915A-3E18-4BBE-B1B0-2210CD2739CD}" type="slidenum">
              <a:rPr lang="en-US" smtClean="0"/>
              <a:pPr/>
              <a:t>1</a:t>
            </a:fld>
            <a:endParaRPr lang="en-US"/>
          </a:p>
        </p:txBody>
      </p:sp>
    </p:spTree>
    <p:extLst>
      <p:ext uri="{BB962C8B-B14F-4D97-AF65-F5344CB8AC3E}">
        <p14:creationId xmlns:p14="http://schemas.microsoft.com/office/powerpoint/2010/main" val="202679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CRPD provides that non-discrimination on the basis of disability requires the provision of reasonable accommodation (and other supports). This includes health care related services and facilities - </a:t>
            </a:r>
          </a:p>
          <a:p>
            <a:r>
              <a:rPr lang="en-US" dirty="0"/>
              <a:t>“‘Reasonable accommodation’ means necessary and appropriate modification and adjustments not imposing a disproportionate or undue burden, where needed in a particular case, to ensure to persons with disabilities the enjoyment or exercise on an equal basis with others of all human rights and fundamental freedoms”</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10</a:t>
            </a:fld>
            <a:endParaRPr lang="en-US"/>
          </a:p>
        </p:txBody>
      </p:sp>
    </p:spTree>
    <p:extLst>
      <p:ext uri="{BB962C8B-B14F-4D97-AF65-F5344CB8AC3E}">
        <p14:creationId xmlns:p14="http://schemas.microsoft.com/office/powerpoint/2010/main" val="4091345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duty to provide reasonable accommodation mean in the context of HIV and AIDS programming?  It can mean:</a:t>
            </a:r>
          </a:p>
          <a:p>
            <a:pPr lvl="1"/>
            <a:r>
              <a:rPr lang="en-US" dirty="0"/>
              <a:t>Identifying and removing barriers (e.g., to an HIV testing site);</a:t>
            </a:r>
          </a:p>
          <a:p>
            <a:pPr lvl="1"/>
            <a:r>
              <a:rPr lang="en-US" dirty="0"/>
              <a:t>Making modifications or adjustments that are necessary and appropriate and that do not impose a disproportionate or undue burden (e.g., providing a ramp at testing and counselling sites for users with physical disabilities);</a:t>
            </a:r>
          </a:p>
          <a:p>
            <a:pPr lvl="1"/>
            <a:r>
              <a:rPr lang="en-US" dirty="0"/>
              <a:t>Responding to the specific, individual circumstances of the person with a disability; </a:t>
            </a:r>
          </a:p>
          <a:p>
            <a:pPr lvl="1"/>
            <a:r>
              <a:rPr lang="en-US" dirty="0"/>
              <a:t>Finding solutions to address barriers that are appropriate to the individual with a disability (e.g., using plain language and easy read materials for a person with an intellectual disability);</a:t>
            </a:r>
          </a:p>
          <a:p>
            <a:pPr lvl="1"/>
            <a:r>
              <a:rPr lang="en-US" dirty="0"/>
              <a:t>Recognizing that some accommodations may entail cost-free changes to standard practices while others may require resources; </a:t>
            </a:r>
          </a:p>
          <a:p>
            <a:pPr lvl="1"/>
            <a:r>
              <a:rPr lang="en-US" dirty="0"/>
              <a:t>Understanding that disability accommodations apply to ensuring the enjoyment of all human rights for all persons with disabilities, including persons living with HIV.</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11</a:t>
            </a:fld>
            <a:endParaRPr lang="en-US"/>
          </a:p>
        </p:txBody>
      </p:sp>
    </p:spTree>
    <p:extLst>
      <p:ext uri="{BB962C8B-B14F-4D97-AF65-F5344CB8AC3E}">
        <p14:creationId xmlns:p14="http://schemas.microsoft.com/office/powerpoint/2010/main" val="1158722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failure to provide reasonable accommodation to a persons with a disability in the context of HIV and AIDS programming is discrimination. Some examples are the following:</a:t>
            </a:r>
          </a:p>
          <a:p>
            <a:pPr lvl="1"/>
            <a:r>
              <a:rPr lang="en-US" dirty="0"/>
              <a:t>provide a physically accessible environment for HIV testing;</a:t>
            </a:r>
          </a:p>
          <a:p>
            <a:pPr lvl="1"/>
            <a:r>
              <a:rPr lang="en-US" dirty="0"/>
              <a:t>provide HIV information in accessible formats;</a:t>
            </a:r>
          </a:p>
          <a:p>
            <a:pPr lvl="1"/>
            <a:r>
              <a:rPr lang="en-US" dirty="0"/>
              <a:t>provide information about the use of antiretroviral drugs to a person living with HIV/AIDS who cannot read;</a:t>
            </a:r>
          </a:p>
          <a:p>
            <a:pPr lvl="1"/>
            <a:r>
              <a:rPr lang="en-US" dirty="0"/>
              <a:t>provide sign language interpretation or other means of accessible communication at HIV testing centers for persons who are deaf. </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12</a:t>
            </a:fld>
            <a:endParaRPr lang="en-US"/>
          </a:p>
        </p:txBody>
      </p:sp>
    </p:spTree>
    <p:extLst>
      <p:ext uri="{BB962C8B-B14F-4D97-AF65-F5344CB8AC3E}">
        <p14:creationId xmlns:p14="http://schemas.microsoft.com/office/powerpoint/2010/main" val="330859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many measures that can be taken to help advance disability inclusion in HIV and AIDS response.  Some of these include the following:</a:t>
            </a:r>
          </a:p>
          <a:p>
            <a:r>
              <a:rPr lang="en-US" sz="1200" dirty="0"/>
              <a:t>Conduct disability audits to identify barriers;</a:t>
            </a:r>
          </a:p>
          <a:p>
            <a:r>
              <a:rPr lang="en-US" sz="1200" dirty="0"/>
              <a:t>Develop HIV/AIDS education materials that are accessible and make use of Braille, sign language.</a:t>
            </a:r>
          </a:p>
          <a:p>
            <a:r>
              <a:rPr lang="en-US" sz="1200" dirty="0"/>
              <a:t>Improve capacity for care and treatment through disability awareness;</a:t>
            </a:r>
          </a:p>
          <a:p>
            <a:pPr lvl="0"/>
            <a:r>
              <a:rPr lang="en-US" sz="1200" dirty="0"/>
              <a:t>Recognize high risk of sexual violence against persons with disabilities and provide accessible assistance </a:t>
            </a:r>
            <a:r>
              <a:rPr lang="en-US" sz="1200" dirty="0" err="1"/>
              <a:t>programmes</a:t>
            </a:r>
            <a:r>
              <a:rPr lang="en-US" sz="1200" dirty="0"/>
              <a:t> to reduce risk; </a:t>
            </a:r>
          </a:p>
          <a:p>
            <a:pPr lvl="0"/>
            <a:r>
              <a:rPr lang="en-US" sz="1200" dirty="0"/>
              <a:t>Conduct research to understand what </a:t>
            </a:r>
            <a:r>
              <a:rPr lang="en-US" sz="1200" dirty="0" err="1"/>
              <a:t>programmes</a:t>
            </a:r>
            <a:r>
              <a:rPr lang="en-US" sz="1200" dirty="0"/>
              <a:t> work for persons with disabilities and why;</a:t>
            </a:r>
          </a:p>
          <a:p>
            <a:pPr lvl="0"/>
            <a:r>
              <a:rPr lang="en-US" sz="1200" dirty="0"/>
              <a:t>Conduct research on treatments for persons with disabilities; and</a:t>
            </a:r>
          </a:p>
          <a:p>
            <a:pPr lvl="0"/>
            <a:r>
              <a:rPr lang="en-US" sz="1200" dirty="0"/>
              <a:t>Monitor and evaluate pilot projects on HIV/AIDS and disability.</a:t>
            </a:r>
          </a:p>
          <a:p>
            <a:pPr marL="0" indent="0">
              <a:buNone/>
            </a:pPr>
            <a:r>
              <a:rPr lang="en-US" sz="1200" dirty="0"/>
              <a:t> </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13</a:t>
            </a:fld>
            <a:endParaRPr lang="en-US"/>
          </a:p>
        </p:txBody>
      </p:sp>
    </p:spTree>
    <p:extLst>
      <p:ext uri="{BB962C8B-B14F-4D97-AF65-F5344CB8AC3E}">
        <p14:creationId xmlns:p14="http://schemas.microsoft.com/office/powerpoint/2010/main" val="396340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that can be undertaken by international agencies in partnership with government and civil society in disability inclusive HIV response include the following:</a:t>
            </a:r>
          </a:p>
          <a:p>
            <a:r>
              <a:rPr lang="en-US" dirty="0"/>
              <a:t>Ensure HIV policies, guidelines and programs are designed and implemented to be accessible to all persons with disabilities; </a:t>
            </a:r>
          </a:p>
          <a:p>
            <a:r>
              <a:rPr lang="en-US" dirty="0"/>
              <a:t>Make it mandatory for all HIV programs to provide accessible information, support and services for persons with disabilities;</a:t>
            </a:r>
          </a:p>
          <a:p>
            <a:r>
              <a:rPr lang="en-US" dirty="0"/>
              <a:t> Develop, validate and support the use of impairment-specific and disaggregated indicators in the national AIDS monitoring and evaluation system; and </a:t>
            </a:r>
          </a:p>
          <a:p>
            <a:r>
              <a:rPr lang="en-US" dirty="0"/>
              <a:t>Promote and fund research on HIV and disability, ensuring that persons with disabilities are included on the research team designing, implementing and analyzing the research. </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14</a:t>
            </a:fld>
            <a:endParaRPr lang="en-US"/>
          </a:p>
        </p:txBody>
      </p:sp>
    </p:spTree>
    <p:extLst>
      <p:ext uri="{BB962C8B-B14F-4D97-AF65-F5344CB8AC3E}">
        <p14:creationId xmlns:p14="http://schemas.microsoft.com/office/powerpoint/2010/main" val="131131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Likely the most important concept in disability inclusive HIV and AIDS programming is to include persons with disabilities and their representative organizations in programming at all phases and levels.  This might include: </a:t>
            </a:r>
          </a:p>
          <a:p>
            <a:r>
              <a:rPr lang="en-US" dirty="0"/>
              <a:t>Include persons with disabilities as personnel in HIV/AIDS </a:t>
            </a:r>
            <a:r>
              <a:rPr lang="en-US" dirty="0" err="1"/>
              <a:t>programmes</a:t>
            </a:r>
            <a:r>
              <a:rPr lang="en-US" dirty="0"/>
              <a:t>;</a:t>
            </a:r>
          </a:p>
          <a:p>
            <a:r>
              <a:rPr lang="en-US" dirty="0"/>
              <a:t>Consult with persons with disabilities and DPOs in the design of HIV/AIDS education and outreach materials;</a:t>
            </a:r>
          </a:p>
          <a:p>
            <a:r>
              <a:rPr lang="en-US" dirty="0"/>
              <a:t>Include persons with disabilities on HIV/AIDS outreach training teams;</a:t>
            </a:r>
          </a:p>
          <a:p>
            <a:r>
              <a:rPr lang="en-US" dirty="0"/>
              <a:t>Include DPOs in consultations on the formulation of national AIDS strategies and plans.</a:t>
            </a:r>
          </a:p>
        </p:txBody>
      </p:sp>
      <p:sp>
        <p:nvSpPr>
          <p:cNvPr id="4" name="Slide Number Placeholder 3"/>
          <p:cNvSpPr>
            <a:spLocks noGrp="1"/>
          </p:cNvSpPr>
          <p:nvPr>
            <p:ph type="sldNum" sz="quarter" idx="5"/>
          </p:nvPr>
        </p:nvSpPr>
        <p:spPr/>
        <p:txBody>
          <a:bodyPr/>
          <a:lstStyle/>
          <a:p>
            <a:fld id="{8BDC915A-3E18-4BBE-B1B0-2210CD2739CD}" type="slidenum">
              <a:rPr lang="en-US" smtClean="0"/>
              <a:pPr/>
              <a:t>15</a:t>
            </a:fld>
            <a:endParaRPr lang="en-US"/>
          </a:p>
        </p:txBody>
      </p:sp>
    </p:spTree>
    <p:extLst>
      <p:ext uri="{BB962C8B-B14F-4D97-AF65-F5344CB8AC3E}">
        <p14:creationId xmlns:p14="http://schemas.microsoft.com/office/powerpoint/2010/main" val="280356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Kenya provides an example of an inclusive accessible practice.  There, a</a:t>
            </a:r>
            <a:r>
              <a:rPr lang="en-US" dirty="0"/>
              <a:t> health NGO offered special HIV voluntary counselling and testing services for persons who are deaf. The services include confidential HIV counselling and testing at clinics managed by staff who are deaf; mobile VCT activity and community mobilization in urban and rural deaf communities; support to clients who are deaf in need of referral and care; establishment of post-test support groups within deaf communities; and development of communication materials. </a:t>
            </a:r>
          </a:p>
        </p:txBody>
      </p:sp>
      <p:sp>
        <p:nvSpPr>
          <p:cNvPr id="4" name="Slide Number Placeholder 3"/>
          <p:cNvSpPr>
            <a:spLocks noGrp="1"/>
          </p:cNvSpPr>
          <p:nvPr>
            <p:ph type="sldNum" sz="quarter" idx="5"/>
          </p:nvPr>
        </p:nvSpPr>
        <p:spPr/>
        <p:txBody>
          <a:bodyPr/>
          <a:lstStyle/>
          <a:p>
            <a:fld id="{8BDC915A-3E18-4BBE-B1B0-2210CD2739CD}" type="slidenum">
              <a:rPr lang="en-US" smtClean="0"/>
              <a:pPr/>
              <a:t>16</a:t>
            </a:fld>
            <a:endParaRPr lang="en-US"/>
          </a:p>
        </p:txBody>
      </p:sp>
    </p:spTree>
    <p:extLst>
      <p:ext uri="{BB962C8B-B14F-4D97-AF65-F5344CB8AC3E}">
        <p14:creationId xmlns:p14="http://schemas.microsoft.com/office/powerpoint/2010/main" val="438429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rPr>
              <a:t>A good practice highlight for disability inclusive HIV and AIDS programming comes from Uganda. In this video link, Michael </a:t>
            </a:r>
            <a:r>
              <a:rPr lang="en-US" b="0" i="0" dirty="0" err="1">
                <a:solidFill>
                  <a:srgbClr val="000000"/>
                </a:solidFill>
                <a:effectLst/>
              </a:rPr>
              <a:t>Miiro</a:t>
            </a:r>
            <a:r>
              <a:rPr lang="en-US" b="0" i="0" dirty="0">
                <a:solidFill>
                  <a:srgbClr val="000000"/>
                </a:solidFill>
                <a:effectLst/>
              </a:rPr>
              <a:t> who leads MADIPHA (</a:t>
            </a:r>
            <a:r>
              <a:rPr lang="en-US" b="0" i="0" dirty="0" err="1">
                <a:solidFill>
                  <a:srgbClr val="000000"/>
                </a:solidFill>
                <a:effectLst/>
              </a:rPr>
              <a:t>Masaka</a:t>
            </a:r>
            <a:r>
              <a:rPr lang="en-US" b="0" i="0" dirty="0">
                <a:solidFill>
                  <a:srgbClr val="000000"/>
                </a:solidFill>
                <a:effectLst/>
              </a:rPr>
              <a:t> Association of Persons with disabilities living with HIV/AIDS) in Uganda was in conversation with CNS (Citizen News Service) on the sidelines of 49th Union World Conference on Lung Health in The Hague, Netherlands. </a:t>
            </a:r>
          </a:p>
          <a:p>
            <a:pPr algn="l"/>
            <a:r>
              <a:rPr lang="en-US" dirty="0">
                <a:solidFill>
                  <a:srgbClr val="000000"/>
                </a:solidFill>
              </a:rPr>
              <a:t>In his video, h</a:t>
            </a:r>
            <a:r>
              <a:rPr lang="en-US" b="0" i="0" dirty="0">
                <a:solidFill>
                  <a:srgbClr val="000000"/>
                </a:solidFill>
                <a:effectLst/>
              </a:rPr>
              <a:t>e shares his insights on disability rights for people living with HIV and co-infected with TB. He also shares MADIPHA’s core activities which also include focus on sexual and gender-based violence, livelihood and household income, and policy advocacy and inclusion. </a:t>
            </a:r>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17</a:t>
            </a:fld>
            <a:endParaRPr lang="en-US"/>
          </a:p>
        </p:txBody>
      </p:sp>
    </p:spTree>
    <p:extLst>
      <p:ext uri="{BB962C8B-B14F-4D97-AF65-F5344CB8AC3E}">
        <p14:creationId xmlns:p14="http://schemas.microsoft.com/office/powerpoint/2010/main" val="2729206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Yet another good practices comes from Zambia, where the US was implementing a very large HIV and AIDS development project.  The project, - Reaching HIV and AIDS Affected People with Integrated Development and Support (RAPIDS) - worked with a local OPD and hired a local disability advocate to provide technical disability expertise to the large HIV and AIDS program team to ensure that persons with disabilities were reached in the program both as beneficiaries of inclusive HIV and AIDS programing, such as prevention, and also to enable their participation as implementers, for instance as peer educators.  </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18</a:t>
            </a:fld>
            <a:endParaRPr lang="en-US"/>
          </a:p>
        </p:txBody>
      </p:sp>
    </p:spTree>
    <p:extLst>
      <p:ext uri="{BB962C8B-B14F-4D97-AF65-F5344CB8AC3E}">
        <p14:creationId xmlns:p14="http://schemas.microsoft.com/office/powerpoint/2010/main" val="220519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Africa</a:t>
            </a:r>
            <a:r>
              <a:rPr lang="en-US" sz="1200" dirty="0"/>
              <a:t>’s policy legislation and AIDS programming is highly inclusive of persons with disabilities in many respects. </a:t>
            </a:r>
          </a:p>
          <a:p>
            <a:r>
              <a:rPr lang="en-US" sz="1200" dirty="0"/>
              <a:t>Disability issues are included in the South Africa HIV Treatment Guidelines in light of the increasing number of disabled people in need of HIV medical care. </a:t>
            </a:r>
          </a:p>
          <a:p>
            <a:r>
              <a:rPr lang="en-US" sz="1200" dirty="0"/>
              <a:t>The South African Government has undergone the process of accreditation of disability organizations as implementers of HIV and AIDS programs to increase access to treatment. </a:t>
            </a:r>
          </a:p>
          <a:p>
            <a:r>
              <a:rPr lang="en-US" sz="1200" dirty="0"/>
              <a:t>Counsellors with disabilities are placed in voluntary testing </a:t>
            </a:r>
            <a:r>
              <a:rPr lang="en-US" sz="1200" dirty="0" err="1"/>
              <a:t>centres</a:t>
            </a:r>
            <a:r>
              <a:rPr lang="en-US" sz="1200" dirty="0"/>
              <a:t> as peer </a:t>
            </a:r>
            <a:r>
              <a:rPr lang="en-US" sz="1200" dirty="0" err="1"/>
              <a:t>counselleors</a:t>
            </a:r>
            <a:r>
              <a:rPr lang="en-US" sz="1200" dirty="0"/>
              <a:t> to counsel both disabled and non-disabled clients.</a:t>
            </a:r>
          </a:p>
          <a:p>
            <a:r>
              <a:rPr lang="en-US" sz="1200" dirty="0"/>
              <a:t>Free HIV testing is encouraged at meetings of disability organizations in another approach to inclusive outreach. </a:t>
            </a:r>
          </a:p>
          <a:p>
            <a:r>
              <a:rPr lang="en-US" sz="1200" dirty="0"/>
              <a:t>Sign language interpreters are being trained in matters related to HIV and these trained sign interpreters are being assigned to HIV clinics in many urban areas.</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19</a:t>
            </a:fld>
            <a:endParaRPr lang="en-US"/>
          </a:p>
        </p:txBody>
      </p:sp>
    </p:spTree>
    <p:extLst>
      <p:ext uri="{BB962C8B-B14F-4D97-AF65-F5344CB8AC3E}">
        <p14:creationId xmlns:p14="http://schemas.microsoft.com/office/powerpoint/2010/main" val="34254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other modules in this online learning series, this module has some key learning objectives. These include:</a:t>
            </a:r>
          </a:p>
          <a:p>
            <a:r>
              <a:rPr lang="en-US" dirty="0"/>
              <a:t>Understand the need for disability inclusive approaches to HIV and AIDS programming supported by international cooperation</a:t>
            </a:r>
          </a:p>
          <a:p>
            <a:r>
              <a:rPr lang="en-US" dirty="0"/>
              <a:t>Explore the evidence base around HIV and AIDS and disability as a risk factor</a:t>
            </a:r>
          </a:p>
          <a:p>
            <a:r>
              <a:rPr lang="en-US" dirty="0"/>
              <a:t>Examine some approaches to disability inclusive programming in the HIV and AIDS context</a:t>
            </a:r>
          </a:p>
          <a:p>
            <a:r>
              <a:rPr lang="en-US" dirty="0"/>
              <a:t>Identify additional resources on the issue of disability inclusion in HIV and AIDS programming</a:t>
            </a:r>
          </a:p>
        </p:txBody>
      </p:sp>
      <p:sp>
        <p:nvSpPr>
          <p:cNvPr id="4" name="Slide Number Placeholder 3"/>
          <p:cNvSpPr>
            <a:spLocks noGrp="1"/>
          </p:cNvSpPr>
          <p:nvPr>
            <p:ph type="sldNum" sz="quarter" idx="5"/>
          </p:nvPr>
        </p:nvSpPr>
        <p:spPr/>
        <p:txBody>
          <a:bodyPr/>
          <a:lstStyle/>
          <a:p>
            <a:fld id="{8BDC915A-3E18-4BBE-B1B0-2210CD2739CD}" type="slidenum">
              <a:rPr lang="en-US" smtClean="0"/>
              <a:pPr/>
              <a:t>2</a:t>
            </a:fld>
            <a:endParaRPr lang="en-US"/>
          </a:p>
        </p:txBody>
      </p:sp>
    </p:spTree>
    <p:extLst>
      <p:ext uri="{BB962C8B-B14F-4D97-AF65-F5344CB8AC3E}">
        <p14:creationId xmlns:p14="http://schemas.microsoft.com/office/powerpoint/2010/main" val="550227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lists resources addressing HIV and AIDS in the context of disability and international cooperation. Links are provided to these resources.</a:t>
            </a:r>
          </a:p>
        </p:txBody>
      </p:sp>
      <p:sp>
        <p:nvSpPr>
          <p:cNvPr id="4" name="Slide Number Placeholder 3"/>
          <p:cNvSpPr>
            <a:spLocks noGrp="1"/>
          </p:cNvSpPr>
          <p:nvPr>
            <p:ph type="sldNum" sz="quarter" idx="5"/>
          </p:nvPr>
        </p:nvSpPr>
        <p:spPr/>
        <p:txBody>
          <a:bodyPr/>
          <a:lstStyle/>
          <a:p>
            <a:fld id="{8BDC915A-3E18-4BBE-B1B0-2210CD2739CD}" type="slidenum">
              <a:rPr lang="en-US" smtClean="0"/>
              <a:pPr/>
              <a:t>20</a:t>
            </a:fld>
            <a:endParaRPr lang="en-US"/>
          </a:p>
        </p:txBody>
      </p:sp>
    </p:spTree>
    <p:extLst>
      <p:ext uri="{BB962C8B-B14F-4D97-AF65-F5344CB8AC3E}">
        <p14:creationId xmlns:p14="http://schemas.microsoft.com/office/powerpoint/2010/main" val="245567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i="0" dirty="0">
                <a:solidFill>
                  <a:srgbClr val="333333"/>
                </a:solidFill>
                <a:effectLst/>
                <a:latin typeface="AvenirLTStd-Book"/>
              </a:rPr>
              <a:t>This slide provides some data points on HIV from the UN.  In particular:</a:t>
            </a:r>
          </a:p>
          <a:p>
            <a:pPr lvl="1"/>
            <a:r>
              <a:rPr lang="en-US" b="0" i="0" dirty="0">
                <a:solidFill>
                  <a:srgbClr val="333333"/>
                </a:solidFill>
                <a:effectLst/>
                <a:latin typeface="AvenirLTStd-Book"/>
              </a:rPr>
              <a:t>37.7 million [30.2 million–45.1 million] people globally were living with HIV in 2020.</a:t>
            </a:r>
          </a:p>
          <a:p>
            <a:pPr lvl="1"/>
            <a:r>
              <a:rPr lang="en-US" b="0" i="0" dirty="0">
                <a:solidFill>
                  <a:srgbClr val="333333"/>
                </a:solidFill>
                <a:effectLst/>
                <a:latin typeface="AvenirLTStd-Book"/>
              </a:rPr>
              <a:t>1.5 million [1.0 million–2.0 million] people became newly infected with HIV in 2020.</a:t>
            </a:r>
          </a:p>
          <a:p>
            <a:pPr lvl="1"/>
            <a:r>
              <a:rPr lang="en-US" b="0" i="0" dirty="0">
                <a:solidFill>
                  <a:srgbClr val="333333"/>
                </a:solidFill>
                <a:effectLst/>
                <a:latin typeface="AvenirLTStd-Book"/>
              </a:rPr>
              <a:t>680 000 [480 000–1.0 million] people died from AIDS-related illnesses in 2020.</a:t>
            </a:r>
          </a:p>
          <a:p>
            <a:pPr lvl="1"/>
            <a:r>
              <a:rPr lang="en-US" b="0" i="0" dirty="0">
                <a:solidFill>
                  <a:srgbClr val="333333"/>
                </a:solidFill>
                <a:effectLst/>
                <a:latin typeface="AvenirLTStd-Book"/>
              </a:rPr>
              <a:t>79.3 million [55.9 million–110 million] people have become infected with HIV since the start of the epidemic.</a:t>
            </a:r>
          </a:p>
          <a:p>
            <a:endParaRPr lang="en-US" dirty="0"/>
          </a:p>
          <a:p>
            <a:r>
              <a:rPr lang="en-US" dirty="0"/>
              <a:t>Significantly for understanding the links between HIV and AIDS and disability, the prevalence of HIV/AIDS  is growing among the most marginalized groups in society.</a:t>
            </a:r>
          </a:p>
          <a:p>
            <a:r>
              <a:rPr lang="en-US" dirty="0"/>
              <a:t>Persons with disabilities are particularly vulnerable to HIV infection, due to their often marginalized status within society. Evidence based research conducted by the World Bank and Yale University among others discloses disability as a risk factor for HIV infection.</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3</a:t>
            </a:fld>
            <a:endParaRPr lang="en-US"/>
          </a:p>
        </p:txBody>
      </p:sp>
    </p:spTree>
    <p:extLst>
      <p:ext uri="{BB962C8B-B14F-4D97-AF65-F5344CB8AC3E}">
        <p14:creationId xmlns:p14="http://schemas.microsoft.com/office/powerpoint/2010/main" val="83930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disability a risk factor for exposure to HIV? There are many factors – some of these include:</a:t>
            </a:r>
          </a:p>
          <a:p>
            <a:pPr lvl="1"/>
            <a:r>
              <a:rPr lang="en-US" dirty="0"/>
              <a:t>Poverty</a:t>
            </a:r>
          </a:p>
          <a:p>
            <a:pPr lvl="1"/>
            <a:r>
              <a:rPr lang="en-US" dirty="0"/>
              <a:t>Multiple forms of discrimination </a:t>
            </a:r>
          </a:p>
          <a:p>
            <a:pPr lvl="1"/>
            <a:r>
              <a:rPr lang="en-US" dirty="0"/>
              <a:t>Limited access to employment</a:t>
            </a:r>
          </a:p>
          <a:p>
            <a:pPr lvl="1"/>
            <a:r>
              <a:rPr lang="en-US" dirty="0"/>
              <a:t>Limited access to education </a:t>
            </a:r>
          </a:p>
          <a:p>
            <a:pPr lvl="1"/>
            <a:r>
              <a:rPr lang="en-US" dirty="0"/>
              <a:t>Limited access to information</a:t>
            </a:r>
          </a:p>
          <a:p>
            <a:pPr lvl="1"/>
            <a:r>
              <a:rPr lang="en-US" dirty="0"/>
              <a:t>Limited access to health care services</a:t>
            </a:r>
          </a:p>
          <a:p>
            <a:pPr lvl="1"/>
            <a:r>
              <a:rPr lang="en-US" dirty="0"/>
              <a:t>Vulnerability to sexual violence and exploitation</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4</a:t>
            </a:fld>
            <a:endParaRPr lang="en-US"/>
          </a:p>
        </p:txBody>
      </p:sp>
    </p:spTree>
    <p:extLst>
      <p:ext uri="{BB962C8B-B14F-4D97-AF65-F5344CB8AC3E}">
        <p14:creationId xmlns:p14="http://schemas.microsoft.com/office/powerpoint/2010/main" val="87557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important to examine the connection or linkages between people living with HIV and AIDS and persons with disabilities.  Here are a few connections:</a:t>
            </a:r>
          </a:p>
          <a:p>
            <a:r>
              <a:rPr lang="en-US" dirty="0"/>
              <a:t>Persons with HIV/AIDS are likely to develop some form of disability as a result of the disease.</a:t>
            </a:r>
          </a:p>
          <a:p>
            <a:r>
              <a:rPr lang="en-US" dirty="0"/>
              <a:t>The combination of disability and HIV/AIDS can compound experiences of discrimination and can impact needs for services.</a:t>
            </a:r>
          </a:p>
          <a:p>
            <a:r>
              <a:rPr lang="en-US" dirty="0"/>
              <a:t>HIV/AIDS should be recognized as a disability, whether or not symptoms have developed. This is the case in the United States, for instance, where HIV disease even among an </a:t>
            </a:r>
            <a:r>
              <a:rPr lang="en-US" dirty="0" err="1"/>
              <a:t>asmyptmatic</a:t>
            </a:r>
            <a:r>
              <a:rPr lang="en-US" dirty="0"/>
              <a:t> persons is a disability and triggers disability rights protections. This is not the case in many countries, whoever, where HIV is highly stigmatized and where disability, also highly stigmatized, is not a status that people with HIV want to claim.</a:t>
            </a:r>
          </a:p>
        </p:txBody>
      </p:sp>
      <p:sp>
        <p:nvSpPr>
          <p:cNvPr id="4" name="Slide Number Placeholder 3"/>
          <p:cNvSpPr>
            <a:spLocks noGrp="1"/>
          </p:cNvSpPr>
          <p:nvPr>
            <p:ph type="sldNum" sz="quarter" idx="5"/>
          </p:nvPr>
        </p:nvSpPr>
        <p:spPr/>
        <p:txBody>
          <a:bodyPr/>
          <a:lstStyle/>
          <a:p>
            <a:fld id="{8BDC915A-3E18-4BBE-B1B0-2210CD2739CD}" type="slidenum">
              <a:rPr lang="en-US" smtClean="0"/>
              <a:pPr/>
              <a:t>5</a:t>
            </a:fld>
            <a:endParaRPr lang="en-US"/>
          </a:p>
        </p:txBody>
      </p:sp>
    </p:spTree>
    <p:extLst>
      <p:ext uri="{BB962C8B-B14F-4D97-AF65-F5344CB8AC3E}">
        <p14:creationId xmlns:p14="http://schemas.microsoft.com/office/powerpoint/2010/main" val="400854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Persons with disabilities and persons living with HIV/AIDS share a common experience of stigma and discrimination:</a:t>
            </a:r>
          </a:p>
          <a:p>
            <a:pPr lvl="1"/>
            <a:r>
              <a:rPr lang="en-US" dirty="0"/>
              <a:t>Both groups are subjected to discrimination in employment, immigration, social protection benefits, and health care access;</a:t>
            </a:r>
          </a:p>
          <a:p>
            <a:pPr lvl="1"/>
            <a:r>
              <a:rPr lang="en-US" dirty="0"/>
              <a:t>Both groups are at risk of being subjected to coercive treatments, such as involuntary sterilization, medical testing, and forced institutionalization.  </a:t>
            </a:r>
          </a:p>
        </p:txBody>
      </p:sp>
      <p:sp>
        <p:nvSpPr>
          <p:cNvPr id="4" name="Slide Number Placeholder 3"/>
          <p:cNvSpPr>
            <a:spLocks noGrp="1"/>
          </p:cNvSpPr>
          <p:nvPr>
            <p:ph type="sldNum" sz="quarter" idx="5"/>
          </p:nvPr>
        </p:nvSpPr>
        <p:spPr/>
        <p:txBody>
          <a:bodyPr/>
          <a:lstStyle/>
          <a:p>
            <a:fld id="{8BDC915A-3E18-4BBE-B1B0-2210CD2739CD}" type="slidenum">
              <a:rPr lang="en-US" smtClean="0"/>
              <a:pPr/>
              <a:t>6</a:t>
            </a:fld>
            <a:endParaRPr lang="en-US"/>
          </a:p>
        </p:txBody>
      </p:sp>
    </p:spTree>
    <p:extLst>
      <p:ext uri="{BB962C8B-B14F-4D97-AF65-F5344CB8AC3E}">
        <p14:creationId xmlns:p14="http://schemas.microsoft.com/office/powerpoint/2010/main" val="112289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on the slide examines the common experience of stigma faced both by persons with HIV and AIDS and persons with disabilities. Many of these overlap. Understanding these connections is useful for designing interventions to reach people living with or at high risk for HIV and for reaching persons with disabilities in inclusive HIV and AIDS programming.</a:t>
            </a:r>
          </a:p>
        </p:txBody>
      </p:sp>
      <p:sp>
        <p:nvSpPr>
          <p:cNvPr id="4" name="Slide Number Placeholder 3"/>
          <p:cNvSpPr>
            <a:spLocks noGrp="1"/>
          </p:cNvSpPr>
          <p:nvPr>
            <p:ph type="sldNum" sz="quarter" idx="5"/>
          </p:nvPr>
        </p:nvSpPr>
        <p:spPr/>
        <p:txBody>
          <a:bodyPr/>
          <a:lstStyle/>
          <a:p>
            <a:fld id="{8BDC915A-3E18-4BBE-B1B0-2210CD2739CD}" type="slidenum">
              <a:rPr lang="en-US" smtClean="0"/>
              <a:pPr/>
              <a:t>7</a:t>
            </a:fld>
            <a:endParaRPr lang="en-US"/>
          </a:p>
        </p:txBody>
      </p:sp>
    </p:spTree>
    <p:extLst>
      <p:ext uri="{BB962C8B-B14F-4D97-AF65-F5344CB8AC3E}">
        <p14:creationId xmlns:p14="http://schemas.microsoft.com/office/powerpoint/2010/main" val="368270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discrimination look like in the context of disability and HIV and AIDS?  It is clear that disability and HIV/AIDS create the basis for multidimensional discrimination.</a:t>
            </a:r>
          </a:p>
          <a:p>
            <a:r>
              <a:rPr lang="en-US" dirty="0"/>
              <a:t>Persons with a disability and HIV/AIDS experience discrimination:</a:t>
            </a:r>
          </a:p>
          <a:p>
            <a:pPr lvl="1"/>
            <a:r>
              <a:rPr lang="en-US" dirty="0"/>
              <a:t>When they do not receive equal access to health services;</a:t>
            </a:r>
          </a:p>
          <a:p>
            <a:pPr lvl="1"/>
            <a:r>
              <a:rPr lang="en-US" dirty="0"/>
              <a:t>When medical facilities are not accessible;</a:t>
            </a:r>
          </a:p>
          <a:p>
            <a:pPr lvl="1"/>
            <a:r>
              <a:rPr lang="en-US" dirty="0"/>
              <a:t>When they are not provided with reasonable accommodation by their employers;</a:t>
            </a:r>
          </a:p>
          <a:p>
            <a:pPr lvl="1"/>
            <a:r>
              <a:rPr lang="en-US" dirty="0"/>
              <a:t>When children who have lost parents to HIV/AIDS are segregated from their community and forced to live in institutional settings;</a:t>
            </a:r>
          </a:p>
          <a:p>
            <a:pPr lvl="1"/>
            <a:r>
              <a:rPr lang="en-US" dirty="0"/>
              <a:t>When women are denied access to health and reproductive health services.</a:t>
            </a:r>
          </a:p>
          <a:p>
            <a:endParaRPr lang="en-US" dirty="0"/>
          </a:p>
        </p:txBody>
      </p:sp>
      <p:sp>
        <p:nvSpPr>
          <p:cNvPr id="4" name="Slide Number Placeholder 3"/>
          <p:cNvSpPr>
            <a:spLocks noGrp="1"/>
          </p:cNvSpPr>
          <p:nvPr>
            <p:ph type="sldNum" sz="quarter" idx="5"/>
          </p:nvPr>
        </p:nvSpPr>
        <p:spPr/>
        <p:txBody>
          <a:bodyPr/>
          <a:lstStyle/>
          <a:p>
            <a:fld id="{8BDC915A-3E18-4BBE-B1B0-2210CD2739CD}" type="slidenum">
              <a:rPr lang="en-US" smtClean="0"/>
              <a:pPr/>
              <a:t>8</a:t>
            </a:fld>
            <a:endParaRPr lang="en-US"/>
          </a:p>
        </p:txBody>
      </p:sp>
    </p:spTree>
    <p:extLst>
      <p:ext uri="{BB962C8B-B14F-4D97-AF65-F5344CB8AC3E}">
        <p14:creationId xmlns:p14="http://schemas.microsoft.com/office/powerpoint/2010/main" val="239919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what extent are there national and international efforts to reduce discrimination on the basis of HIV and AIDS and on the basis of disability? How might such approaches form part of the design and implementation of HIV and AIDS programming?</a:t>
            </a:r>
          </a:p>
        </p:txBody>
      </p:sp>
      <p:sp>
        <p:nvSpPr>
          <p:cNvPr id="4" name="Slide Number Placeholder 3"/>
          <p:cNvSpPr>
            <a:spLocks noGrp="1"/>
          </p:cNvSpPr>
          <p:nvPr>
            <p:ph type="sldNum" sz="quarter" idx="5"/>
          </p:nvPr>
        </p:nvSpPr>
        <p:spPr/>
        <p:txBody>
          <a:bodyPr/>
          <a:lstStyle/>
          <a:p>
            <a:fld id="{8BDC915A-3E18-4BBE-B1B0-2210CD2739CD}" type="slidenum">
              <a:rPr lang="en-US" smtClean="0"/>
              <a:pPr/>
              <a:t>9</a:t>
            </a:fld>
            <a:endParaRPr lang="en-US"/>
          </a:p>
        </p:txBody>
      </p:sp>
    </p:spTree>
    <p:extLst>
      <p:ext uri="{BB962C8B-B14F-4D97-AF65-F5344CB8AC3E}">
        <p14:creationId xmlns:p14="http://schemas.microsoft.com/office/powerpoint/2010/main" val="197405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E8A2-9881-4D99-B085-7CEB23B7E3C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32DDFA-1F7C-48C6-B86C-1DF7B7EDFC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E05DF7A-3729-4980-B9A3-11CDB02A9984}"/>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5" name="Footer Placeholder 4">
            <a:extLst>
              <a:ext uri="{FF2B5EF4-FFF2-40B4-BE49-F238E27FC236}">
                <a16:creationId xmlns:a16="http://schemas.microsoft.com/office/drawing/2014/main" id="{E5CB167D-B882-465F-A5CB-156E40EF7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5A833-E34C-4214-9162-46907EBFFE8B}"/>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79842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F71B-1107-430E-9A72-648F39B21D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6AA826-F9BE-4697-AEE4-E336C94487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9A1C2-7C21-4B30-AEE3-651CF31B04CF}"/>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5" name="Footer Placeholder 4">
            <a:extLst>
              <a:ext uri="{FF2B5EF4-FFF2-40B4-BE49-F238E27FC236}">
                <a16:creationId xmlns:a16="http://schemas.microsoft.com/office/drawing/2014/main" id="{E775EE03-0444-4E73-9B67-8856DDB1F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EA6B4-28E8-4B33-B41A-609403ED4B87}"/>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355033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1E770B-E749-41BC-8A30-A4E1693EB95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72FF46-C545-45E3-A34A-662010C9CD4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736E4-E900-4BBF-B8A7-3F82073A5672}"/>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5" name="Footer Placeholder 4">
            <a:extLst>
              <a:ext uri="{FF2B5EF4-FFF2-40B4-BE49-F238E27FC236}">
                <a16:creationId xmlns:a16="http://schemas.microsoft.com/office/drawing/2014/main" id="{FBB0269C-7440-46E5-8F24-E3795F88E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918EB-1633-4E74-9688-470C8B725119}"/>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408011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0282-4CCD-4473-BC6D-82C2D4335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35108-F07F-4556-9BB3-F28F46DAEE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F7C20-0BB7-4250-99E9-645A8449F7B3}"/>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5" name="Footer Placeholder 4">
            <a:extLst>
              <a:ext uri="{FF2B5EF4-FFF2-40B4-BE49-F238E27FC236}">
                <a16:creationId xmlns:a16="http://schemas.microsoft.com/office/drawing/2014/main" id="{068C912E-6D85-488E-87EE-4992B778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7EF17-69DE-42DB-A0B7-C81CB3B59B04}"/>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82057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DEC8-3BE8-4BDC-83AB-9B94D9E8AA7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34EFFDF-EDC8-46B7-BC71-89B32B15659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5F3F5-3ABC-4D8F-ADEC-25D9444399FD}"/>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5" name="Footer Placeholder 4">
            <a:extLst>
              <a:ext uri="{FF2B5EF4-FFF2-40B4-BE49-F238E27FC236}">
                <a16:creationId xmlns:a16="http://schemas.microsoft.com/office/drawing/2014/main" id="{625C9276-93AB-41AA-BDBC-91894E72A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F15B6-9058-4E1C-948A-D6D2E08CC33A}"/>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235080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866C-C8AD-4E75-A8E5-181304654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9B536-95C6-4713-9AE1-6CC64BB45D1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237362-16CE-4DC4-8698-B7084CAE026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BDB5C-E6C4-4DF7-AAD5-E3000F588803}"/>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6" name="Footer Placeholder 5">
            <a:extLst>
              <a:ext uri="{FF2B5EF4-FFF2-40B4-BE49-F238E27FC236}">
                <a16:creationId xmlns:a16="http://schemas.microsoft.com/office/drawing/2014/main" id="{C84CEAA8-93DC-42B6-9BBA-E5EF1D0C2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6A706-3D57-46BB-885B-3F7D294CA04F}"/>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126382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1D9F-FDBE-4F1E-B6C3-1CCA04C49BC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13B7FC-F5B0-45DB-B214-540983F788A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2A4E94-63AC-49C8-8C39-58B9DB0E268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0E2F9-0A5B-4A26-99D3-942441198BA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33806-E941-43F9-AFC1-00FF749E409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CCCE63-7023-4AB1-9063-8A13044B8A0E}"/>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8" name="Footer Placeholder 7">
            <a:extLst>
              <a:ext uri="{FF2B5EF4-FFF2-40B4-BE49-F238E27FC236}">
                <a16:creationId xmlns:a16="http://schemas.microsoft.com/office/drawing/2014/main" id="{CAE623AA-C8E4-4701-AE73-BE9D1312A5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D2ED7D-C69B-4F0F-A1B9-AF4B05816225}"/>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1391762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ECE8-95F9-4EE3-B211-D149CFB48E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67894C-6D45-4194-B2AA-50F1CE491D46}"/>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4" name="Footer Placeholder 3">
            <a:extLst>
              <a:ext uri="{FF2B5EF4-FFF2-40B4-BE49-F238E27FC236}">
                <a16:creationId xmlns:a16="http://schemas.microsoft.com/office/drawing/2014/main" id="{8BD56FAE-447F-4BEE-8368-7F87CFBFC3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9DD144-19E6-4462-9544-7CC7A141A9DA}"/>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1092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7BC75-CC03-4A04-BFB0-61E82F39B84E}"/>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3" name="Footer Placeholder 2">
            <a:extLst>
              <a:ext uri="{FF2B5EF4-FFF2-40B4-BE49-F238E27FC236}">
                <a16:creationId xmlns:a16="http://schemas.microsoft.com/office/drawing/2014/main" id="{468A3DB6-7E99-414E-90BD-94D109B2D2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A081B7-CD57-436B-981A-76223CD6D3F1}"/>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1695382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296F-DFBA-4861-AD3D-2DF55ECB1DE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902EE4-C001-4C27-971E-B5EE22A2CF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A4673-ABAF-4868-8CC4-CFDB918682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6D08F4-F7A9-47F6-97DD-A85DED82635F}"/>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6" name="Footer Placeholder 5">
            <a:extLst>
              <a:ext uri="{FF2B5EF4-FFF2-40B4-BE49-F238E27FC236}">
                <a16:creationId xmlns:a16="http://schemas.microsoft.com/office/drawing/2014/main" id="{7BE40881-AC2A-48CD-B16A-7ADCE9BE7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C4D30-872D-4693-BEDB-B80911B2C582}"/>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272891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6D97-5D66-4CD4-B606-4FDAB192BC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16EA04-DF3A-40C2-BF8E-0023CC51CD5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4D3DB7E-CAFC-4669-846D-BD8BF4D253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DA155D0-FCC0-48E0-8FD5-DDF781E69182}"/>
              </a:ext>
            </a:extLst>
          </p:cNvPr>
          <p:cNvSpPr>
            <a:spLocks noGrp="1"/>
          </p:cNvSpPr>
          <p:nvPr>
            <p:ph type="dt" sz="half" idx="10"/>
          </p:nvPr>
        </p:nvSpPr>
        <p:spPr/>
        <p:txBody>
          <a:bodyPr/>
          <a:lstStyle/>
          <a:p>
            <a:fld id="{35740EAD-FF66-4381-84F7-1B9D322C5461}" type="datetimeFigureOut">
              <a:rPr lang="en-US" smtClean="0"/>
              <a:pPr/>
              <a:t>9/9/2021</a:t>
            </a:fld>
            <a:endParaRPr lang="en-US"/>
          </a:p>
        </p:txBody>
      </p:sp>
      <p:sp>
        <p:nvSpPr>
          <p:cNvPr id="6" name="Footer Placeholder 5">
            <a:extLst>
              <a:ext uri="{FF2B5EF4-FFF2-40B4-BE49-F238E27FC236}">
                <a16:creationId xmlns:a16="http://schemas.microsoft.com/office/drawing/2014/main" id="{D635B220-F9DF-4F37-B586-3F5075893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D005A-4AC3-4E1F-87CB-A7C1B6BFC18B}"/>
              </a:ext>
            </a:extLst>
          </p:cNvPr>
          <p:cNvSpPr>
            <a:spLocks noGrp="1"/>
          </p:cNvSpPr>
          <p:nvPr>
            <p:ph type="sldNum" sz="quarter" idx="12"/>
          </p:nvPr>
        </p:nvSpPr>
        <p:spPr/>
        <p:txBody>
          <a:bodyPr/>
          <a:lstStyle/>
          <a:p>
            <a:fld id="{ACAC9DA5-CB91-4B2F-B84D-992131DF5F18}" type="slidenum">
              <a:rPr lang="en-US" smtClean="0"/>
              <a:pPr/>
              <a:t>‹#›</a:t>
            </a:fld>
            <a:endParaRPr lang="en-US"/>
          </a:p>
        </p:txBody>
      </p:sp>
    </p:spTree>
    <p:extLst>
      <p:ext uri="{BB962C8B-B14F-4D97-AF65-F5344CB8AC3E}">
        <p14:creationId xmlns:p14="http://schemas.microsoft.com/office/powerpoint/2010/main" val="187979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84966-0565-48E1-8D05-803C28A0E7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CF54FA-DD8D-4AC0-BB9F-C3DB059875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0B47A-E419-4B80-9F1F-1752AB12B7F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740EAD-FF66-4381-84F7-1B9D322C5461}" type="datetimeFigureOut">
              <a:rPr lang="en-US" smtClean="0"/>
              <a:pPr/>
              <a:t>9/9/2021</a:t>
            </a:fld>
            <a:endParaRPr lang="en-US"/>
          </a:p>
        </p:txBody>
      </p:sp>
      <p:sp>
        <p:nvSpPr>
          <p:cNvPr id="5" name="Footer Placeholder 4">
            <a:extLst>
              <a:ext uri="{FF2B5EF4-FFF2-40B4-BE49-F238E27FC236}">
                <a16:creationId xmlns:a16="http://schemas.microsoft.com/office/drawing/2014/main" id="{86E96BE3-74C7-4523-8503-4C7A8A87106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F4F365-B702-4B60-BC36-36569B8250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AC9DA5-CB91-4B2F-B84D-992131DF5F18}" type="slidenum">
              <a:rPr lang="en-US" smtClean="0"/>
              <a:pPr/>
              <a:t>‹#›</a:t>
            </a:fld>
            <a:endParaRPr lang="en-US"/>
          </a:p>
        </p:txBody>
      </p:sp>
    </p:spTree>
    <p:extLst>
      <p:ext uri="{BB962C8B-B14F-4D97-AF65-F5344CB8AC3E}">
        <p14:creationId xmlns:p14="http://schemas.microsoft.com/office/powerpoint/2010/main" val="39239635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s://www.youtube.com/watch?v=oSHb0KFda5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www.heard.org.za/heard-resources/2009" TargetMode="External"/><Relationship Id="rId3" Type="http://schemas.openxmlformats.org/officeDocument/2006/relationships/slideLayout" Target="../slideLayouts/slideLayout2.xml"/><Relationship Id="rId7" Type="http://schemas.openxmlformats.org/officeDocument/2006/relationships/hyperlink" Target="http://www.addc.org.au/documents/resources/20040522-rape-of-individuals-with-disability-aids-and-the-folk-belief-of-virgin-cleansing-lancet_626.pdf" TargetMode="External"/><Relationship Id="rId12"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wds.worldbank.org/external/default/WDSContentServer/WDSP/IB/2005/11/14/000090341_20051114161514/Rendered/PDF/343130ENGLISH0Survey0HIVAIDS.pdf" TargetMode="External"/><Relationship Id="rId11" Type="http://schemas.openxmlformats.org/officeDocument/2006/relationships/hyperlink" Target="https://www.academia.edu/29250089/HIV_AIDS_Disability_and_Discrimination_A_Thematic_Guide_on_Inclusive_Law_Policy_and_Programming" TargetMode="External"/><Relationship Id="rId5" Type="http://schemas.openxmlformats.org/officeDocument/2006/relationships/hyperlink" Target="http://www.who.int/disabilities/jc1632_policy_brief_disability_en.pdf" TargetMode="External"/><Relationship Id="rId10" Type="http://schemas.openxmlformats.org/officeDocument/2006/relationships/hyperlink" Target="http://www.heard.org.za/heard-resources/briefs" TargetMode="External"/><Relationship Id="rId4" Type="http://schemas.openxmlformats.org/officeDocument/2006/relationships/notesSlide" Target="../notesSlides/notesSlide20.xml"/><Relationship Id="rId9" Type="http://schemas.openxmlformats.org/officeDocument/2006/relationships/hyperlink" Target="http://www.vso.org.uk/Images/hiv-aids-and-disabilities-handbook_tcm79-25401.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646036" y="3836197"/>
            <a:ext cx="4001198" cy="2189214"/>
          </a:xfrm>
        </p:spPr>
        <p:txBody>
          <a:bodyPr>
            <a:normAutofit/>
          </a:bodyPr>
          <a:lstStyle/>
          <a:p>
            <a:r>
              <a:rPr lang="en-US" sz="3600" dirty="0">
                <a:latin typeface="+mj-lt"/>
                <a:ea typeface="+mj-ea"/>
                <a:cs typeface="+mj-cs"/>
              </a:rPr>
              <a:t>Module on HIV and AIDS in Disability Inclusive Development </a:t>
            </a:r>
          </a:p>
        </p:txBody>
      </p:sp>
      <p:sp>
        <p:nvSpPr>
          <p:cNvPr id="38" name="Freeform: Shape 3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61789" y="0"/>
            <a:ext cx="1303050"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73320"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8" name="Picture 7" descr="Image of a globe, depicting an abstract image with blues and greens in pastel.">
            <a:extLst>
              <a:ext uri="{FF2B5EF4-FFF2-40B4-BE49-F238E27FC236}">
                <a16:creationId xmlns:a16="http://schemas.microsoft.com/office/drawing/2014/main" id="{6486367C-A69F-4488-A9D8-357BAD8DEF0C}"/>
              </a:ext>
              <a:ext uri="{C183D7F6-B498-43B3-948B-1728B52AA6E4}">
                <adec:decorative xmlns:adec="http://schemas.microsoft.com/office/drawing/2017/decorative" val="0"/>
              </a:ext>
            </a:extLst>
          </p:cNvPr>
          <p:cNvPicPr>
            <a:picLocks noChangeAspect="1"/>
          </p:cNvPicPr>
          <p:nvPr/>
        </p:nvPicPr>
        <p:blipFill rotWithShape="1">
          <a:blip r:embed="rId5"/>
          <a:srcRect l="20004" r="29933" b="-1"/>
          <a:stretch/>
        </p:blipFill>
        <p:spPr>
          <a:xfrm>
            <a:off x="473880" y="598720"/>
            <a:ext cx="4402920"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8" name="Freeform: Shape 47">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9038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Audio 1">
            <a:hlinkClick r:id="" action="ppaction://media"/>
            <a:extLst>
              <a:ext uri="{FF2B5EF4-FFF2-40B4-BE49-F238E27FC236}">
                <a16:creationId xmlns:a16="http://schemas.microsoft.com/office/drawing/2014/main" id="{6977FB50-8198-4817-8013-D980D012B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3144">
        <p:cut/>
      </p:transition>
    </mc:Choice>
    <mc:Fallback>
      <p:transition advTm="3314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5" y="1396686"/>
            <a:ext cx="2430380" cy="4064628"/>
          </a:xfrm>
        </p:spPr>
        <p:txBody>
          <a:bodyPr>
            <a:normAutofit/>
          </a:bodyPr>
          <a:lstStyle/>
          <a:p>
            <a:r>
              <a:rPr lang="en-US" sz="2600" dirty="0">
                <a:solidFill>
                  <a:srgbClr val="FFFFFF"/>
                </a:solidFill>
              </a:rPr>
              <a:t>What duties do States have to ensure that persons with disabilities can access HIV and AIDS services and programs?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152298" cy="3935281"/>
          </a:xfrm>
        </p:spPr>
        <p:txBody>
          <a:bodyPr>
            <a:normAutofit fontScale="92500" lnSpcReduction="20000"/>
          </a:bodyPr>
          <a:lstStyle/>
          <a:p>
            <a:endParaRPr lang="en-US" dirty="0"/>
          </a:p>
          <a:p>
            <a:r>
              <a:rPr lang="en-US" dirty="0"/>
              <a:t>The CRPD requires the provision of reasonable accommodation (and other supports)  for a person with a disability who needs it. This includes health care related services and facilities. </a:t>
            </a:r>
          </a:p>
          <a:p>
            <a:r>
              <a:rPr lang="en-US" dirty="0"/>
              <a:t>‘Reasonable accommodation’ means necessary and appropriate modification and adjustments not imposing a disproportionate or undue burden, where needed in a particular case, to ensure to persons with disabilities the enjoyment or exercise on an equal basis with others of all human rights and fundamental freedoms</a:t>
            </a:r>
          </a:p>
        </p:txBody>
      </p:sp>
      <p:pic>
        <p:nvPicPr>
          <p:cNvPr id="4" name="Audio 3">
            <a:hlinkClick r:id="" action="ppaction://media"/>
            <a:extLst>
              <a:ext uri="{FF2B5EF4-FFF2-40B4-BE49-F238E27FC236}">
                <a16:creationId xmlns:a16="http://schemas.microsoft.com/office/drawing/2014/main" id="{67212E11-44E6-4C88-BEA2-D95CD82A9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22394867"/>
      </p:ext>
    </p:extLst>
  </p:cSld>
  <p:clrMapOvr>
    <a:masterClrMapping/>
  </p:clrMapOvr>
  <mc:AlternateContent xmlns:mc="http://schemas.openxmlformats.org/markup-compatibility/2006">
    <mc:Choice xmlns:p14="http://schemas.microsoft.com/office/powerpoint/2010/main" Requires="p14">
      <p:transition spd="slow" p14:dur="2000" advTm="68810"/>
    </mc:Choice>
    <mc:Fallback>
      <p:transition spd="slow" advTm="6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2600" dirty="0">
                <a:solidFill>
                  <a:srgbClr val="FFFFFF"/>
                </a:solidFill>
              </a:rPr>
              <a:t>Duty to Provide Reasonable Accommodation in an HIV and AIDS program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fontScale="92500" lnSpcReduction="20000"/>
          </a:bodyPr>
          <a:lstStyle/>
          <a:p>
            <a:endParaRPr lang="en-US" dirty="0"/>
          </a:p>
          <a:p>
            <a:r>
              <a:rPr lang="en-US" dirty="0"/>
              <a:t>Core elements of reasonable accommodation in an HIV/AIDS context:</a:t>
            </a:r>
          </a:p>
          <a:p>
            <a:pPr lvl="1"/>
            <a:r>
              <a:rPr lang="en-US" dirty="0"/>
              <a:t>Identifying and removing barriers (e.g., to an HIV testing site);</a:t>
            </a:r>
          </a:p>
          <a:p>
            <a:pPr lvl="1"/>
            <a:r>
              <a:rPr lang="en-US" dirty="0"/>
              <a:t>Making modifications or adjustments that are necessary and appropriate and that do not impose a disproportionate or undue burden (e.g., providing a ramp at testing and counselling sites for users with physical disabilities);</a:t>
            </a:r>
          </a:p>
          <a:p>
            <a:pPr lvl="1"/>
            <a:r>
              <a:rPr lang="en-US" dirty="0"/>
              <a:t>Responding to the specific, individual circumstances of the person with a disability (e.g., do not assume that all blind people need the same kind of accommodation); </a:t>
            </a:r>
          </a:p>
          <a:p>
            <a:pPr lvl="1"/>
            <a:r>
              <a:rPr lang="en-US" dirty="0"/>
              <a:t>Finding solutions to address barriers that are appropriate to the individual with a disability (e.g., using plain language and easy read materials for a person with an intellectual disability);</a:t>
            </a:r>
          </a:p>
          <a:p>
            <a:pPr lvl="1"/>
            <a:r>
              <a:rPr lang="en-US" dirty="0"/>
              <a:t>Recognizing that some accommodations may entail cost-free changes to standard practices while others may require resources; </a:t>
            </a:r>
          </a:p>
          <a:p>
            <a:pPr lvl="1"/>
            <a:r>
              <a:rPr lang="en-US" dirty="0"/>
              <a:t>Understanding that disability accommodations apply to ensuring the enjoyment of all human rights for all persons with disabilities, including persons living with HIV.</a:t>
            </a:r>
          </a:p>
          <a:p>
            <a:pPr lvl="1"/>
            <a:endParaRPr lang="en-US" dirty="0"/>
          </a:p>
        </p:txBody>
      </p:sp>
      <p:pic>
        <p:nvPicPr>
          <p:cNvPr id="4" name="Audio 3">
            <a:hlinkClick r:id="" action="ppaction://media"/>
            <a:extLst>
              <a:ext uri="{FF2B5EF4-FFF2-40B4-BE49-F238E27FC236}">
                <a16:creationId xmlns:a16="http://schemas.microsoft.com/office/drawing/2014/main" id="{9C7F14A1-6FB1-4B96-831C-892B463F56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004"/>
    </mc:Choice>
    <mc:Fallback>
      <p:transition spd="slow" advTm="12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591344"/>
            <a:ext cx="2400300" cy="5585619"/>
          </a:xfrm>
        </p:spPr>
        <p:txBody>
          <a:bodyPr>
            <a:normAutofit/>
          </a:bodyPr>
          <a:lstStyle/>
          <a:p>
            <a:br>
              <a:rPr lang="en-US" sz="2600" b="1">
                <a:solidFill>
                  <a:srgbClr val="FFFFFF"/>
                </a:solidFill>
              </a:rPr>
            </a:br>
            <a:br>
              <a:rPr lang="en-US" sz="2600" b="1">
                <a:solidFill>
                  <a:srgbClr val="FFFFFF"/>
                </a:solidFill>
              </a:rPr>
            </a:br>
            <a:br>
              <a:rPr lang="en-US" sz="2600" b="1">
                <a:solidFill>
                  <a:srgbClr val="FFFFFF"/>
                </a:solidFill>
              </a:rPr>
            </a:br>
            <a:br>
              <a:rPr lang="en-US" sz="2600" b="1">
                <a:solidFill>
                  <a:srgbClr val="FFFFFF"/>
                </a:solidFill>
              </a:rPr>
            </a:br>
            <a:r>
              <a:rPr lang="en-US" sz="2600">
                <a:solidFill>
                  <a:srgbClr val="FFFFFF"/>
                </a:solidFill>
              </a:rPr>
              <a:t>Failure to Provide Reasonable Accommodation is Discrimination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endParaRPr lang="en-US" dirty="0"/>
          </a:p>
          <a:p>
            <a:r>
              <a:rPr lang="en-US" dirty="0"/>
              <a:t>The duty to provide reasonable accommodation is part of the non-discrimination obligation.</a:t>
            </a:r>
          </a:p>
          <a:p>
            <a:r>
              <a:rPr lang="en-US" dirty="0"/>
              <a:t>For example, failure to:</a:t>
            </a:r>
          </a:p>
          <a:p>
            <a:pPr lvl="1"/>
            <a:r>
              <a:rPr lang="en-US" dirty="0"/>
              <a:t>provide a physically accessible environment for HIV testing;</a:t>
            </a:r>
          </a:p>
          <a:p>
            <a:pPr lvl="1"/>
            <a:r>
              <a:rPr lang="en-US" dirty="0"/>
              <a:t>provide HIV information in accessible formats;</a:t>
            </a:r>
          </a:p>
          <a:p>
            <a:pPr lvl="1"/>
            <a:r>
              <a:rPr lang="en-US" dirty="0"/>
              <a:t>provide information about the use of antiretroviral drugs to a person living with HIV/AIDS who cannot read;</a:t>
            </a:r>
          </a:p>
          <a:p>
            <a:pPr lvl="1"/>
            <a:r>
              <a:rPr lang="en-US" dirty="0"/>
              <a:t>provide sign language interpretation or other means of accessible communication at HIV testing centers for persons who are deaf. </a:t>
            </a:r>
          </a:p>
          <a:p>
            <a:endParaRPr lang="en-US" dirty="0"/>
          </a:p>
        </p:txBody>
      </p:sp>
      <p:pic>
        <p:nvPicPr>
          <p:cNvPr id="4" name="Audio 3">
            <a:hlinkClick r:id="" action="ppaction://media"/>
            <a:extLst>
              <a:ext uri="{FF2B5EF4-FFF2-40B4-BE49-F238E27FC236}">
                <a16:creationId xmlns:a16="http://schemas.microsoft.com/office/drawing/2014/main" id="{93CA55A2-3953-4843-81C3-95F54D958B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308"/>
    </mc:Choice>
    <mc:Fallback>
      <p:transition spd="slow" advTm="9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Measures to Facilitate Disability Inclusion  in HIV/AIDS Response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endParaRPr lang="en-US" sz="1900" dirty="0"/>
          </a:p>
          <a:p>
            <a:r>
              <a:rPr lang="en-US" sz="1900" dirty="0"/>
              <a:t>Conduct disability audits to identify barriers;</a:t>
            </a:r>
          </a:p>
          <a:p>
            <a:r>
              <a:rPr lang="en-US" sz="1900" dirty="0"/>
              <a:t>Develop HIV/AIDS education materials that are accessible and make use of Braille, sign language;</a:t>
            </a:r>
          </a:p>
          <a:p>
            <a:r>
              <a:rPr lang="en-US" sz="1900" dirty="0"/>
              <a:t>Improve capacity for care and treatment through disability awareness;</a:t>
            </a:r>
          </a:p>
          <a:p>
            <a:pPr lvl="0"/>
            <a:r>
              <a:rPr lang="en-US" sz="1900" dirty="0"/>
              <a:t>Recognize high risk of sexual violence against persons with disabilities and provide accessible assistance </a:t>
            </a:r>
            <a:r>
              <a:rPr lang="en-US" sz="1900" dirty="0" err="1"/>
              <a:t>programmes</a:t>
            </a:r>
            <a:r>
              <a:rPr lang="en-US" sz="1900" dirty="0"/>
              <a:t> to reduce risk; </a:t>
            </a:r>
          </a:p>
          <a:p>
            <a:pPr lvl="0"/>
            <a:r>
              <a:rPr lang="en-US" sz="1900" dirty="0"/>
              <a:t>Conduct research to understand what </a:t>
            </a:r>
            <a:r>
              <a:rPr lang="en-US" sz="1900" dirty="0" err="1"/>
              <a:t>programmes</a:t>
            </a:r>
            <a:r>
              <a:rPr lang="en-US" sz="1900" dirty="0"/>
              <a:t> work for persons with disabilities and why;</a:t>
            </a:r>
          </a:p>
          <a:p>
            <a:pPr lvl="0"/>
            <a:r>
              <a:rPr lang="en-US" sz="1900" dirty="0"/>
              <a:t>Conduct research on treatments for persons with disabilities; and</a:t>
            </a:r>
          </a:p>
          <a:p>
            <a:pPr lvl="0"/>
            <a:r>
              <a:rPr lang="en-US" sz="1900" dirty="0"/>
              <a:t>Monitor and evaluate pilot projects on HIV/AIDS and disability.</a:t>
            </a:r>
          </a:p>
          <a:p>
            <a:pPr marL="0" indent="0">
              <a:buNone/>
            </a:pPr>
            <a:r>
              <a:rPr lang="en-US" sz="1900" dirty="0"/>
              <a:t> </a:t>
            </a:r>
          </a:p>
        </p:txBody>
      </p:sp>
      <p:pic>
        <p:nvPicPr>
          <p:cNvPr id="4" name="Audio 3">
            <a:hlinkClick r:id="" action="ppaction://media"/>
            <a:extLst>
              <a:ext uri="{FF2B5EF4-FFF2-40B4-BE49-F238E27FC236}">
                <a16:creationId xmlns:a16="http://schemas.microsoft.com/office/drawing/2014/main" id="{5E030965-49DD-4475-A7C1-F33339F14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523"/>
    </mc:Choice>
    <mc:Fallback>
      <p:transition spd="slow" advTm="11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42120-0BA2-4A7C-938E-923D5595E11F}"/>
              </a:ext>
            </a:extLst>
          </p:cNvPr>
          <p:cNvSpPr>
            <a:spLocks noGrp="1"/>
          </p:cNvSpPr>
          <p:nvPr>
            <p:ph type="title"/>
          </p:nvPr>
        </p:nvSpPr>
        <p:spPr>
          <a:xfrm>
            <a:off x="515125" y="1153572"/>
            <a:ext cx="2400300" cy="4461163"/>
          </a:xfrm>
        </p:spPr>
        <p:txBody>
          <a:bodyPr>
            <a:normAutofit/>
          </a:bodyPr>
          <a:lstStyle/>
          <a:p>
            <a:r>
              <a:rPr lang="en-US" sz="3100">
                <a:solidFill>
                  <a:srgbClr val="FFFFFF"/>
                </a:solidFill>
              </a:rPr>
              <a:t>Actions for International Agencies in Partnership with Governments and Civil Society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1721C9-339E-469F-BA0C-221B457D2845}"/>
              </a:ext>
            </a:extLst>
          </p:cNvPr>
          <p:cNvSpPr>
            <a:spLocks noGrp="1"/>
          </p:cNvSpPr>
          <p:nvPr>
            <p:ph idx="1"/>
          </p:nvPr>
        </p:nvSpPr>
        <p:spPr>
          <a:xfrm>
            <a:off x="3335481" y="591344"/>
            <a:ext cx="5179868" cy="5585619"/>
          </a:xfrm>
        </p:spPr>
        <p:txBody>
          <a:bodyPr anchor="ctr">
            <a:normAutofit/>
          </a:bodyPr>
          <a:lstStyle/>
          <a:p>
            <a:r>
              <a:rPr lang="en-US" dirty="0"/>
              <a:t>Ensure HIV policies, guidelines and programs are designed and implemented to be accessible to all persons with disabilities; </a:t>
            </a:r>
          </a:p>
          <a:p>
            <a:r>
              <a:rPr lang="en-US" dirty="0"/>
              <a:t>Make it mandatory for all HIV programs to provide accessible information, support and services for persons with disabilities;</a:t>
            </a:r>
          </a:p>
          <a:p>
            <a:r>
              <a:rPr lang="en-US" dirty="0"/>
              <a:t> Develop, validate and support the use of impairment-specific and disaggregated indicators in the national AIDS monitoring and evaluation system; and </a:t>
            </a:r>
          </a:p>
          <a:p>
            <a:r>
              <a:rPr lang="en-US" dirty="0"/>
              <a:t>Promote and fund research on HIV and disability, ensuring that persons with disabilities are included on the research team designing, implementing and analyzing the research. </a:t>
            </a:r>
          </a:p>
        </p:txBody>
      </p:sp>
      <p:pic>
        <p:nvPicPr>
          <p:cNvPr id="4" name="Audio 3">
            <a:hlinkClick r:id="" action="ppaction://media"/>
            <a:extLst>
              <a:ext uri="{FF2B5EF4-FFF2-40B4-BE49-F238E27FC236}">
                <a16:creationId xmlns:a16="http://schemas.microsoft.com/office/drawing/2014/main" id="{02DC3A32-4059-4606-B82B-59EB1A39A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59843546"/>
      </p:ext>
    </p:extLst>
  </p:cSld>
  <p:clrMapOvr>
    <a:masterClrMapping/>
  </p:clrMapOvr>
  <mc:AlternateContent xmlns:mc="http://schemas.openxmlformats.org/markup-compatibility/2006">
    <mc:Choice xmlns:p14="http://schemas.microsoft.com/office/powerpoint/2010/main" Requires="p14">
      <p:transition spd="slow" p14:dur="2000" advTm="70459"/>
    </mc:Choice>
    <mc:Fallback>
      <p:transition spd="slow" advTm="70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15125" y="1153572"/>
            <a:ext cx="2400300" cy="4461163"/>
          </a:xfrm>
        </p:spPr>
        <p:txBody>
          <a:bodyPr>
            <a:normAutofit/>
          </a:bodyPr>
          <a:lstStyle/>
          <a:p>
            <a:r>
              <a:rPr lang="en-US" dirty="0">
                <a:solidFill>
                  <a:srgbClr val="FFFFFF"/>
                </a:solidFill>
              </a:rPr>
              <a:t>Consulting with OPDs and Persons with Disabilities for HIV/AIDS Response</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p:cNvSpPr>
            <a:spLocks noGrp="1"/>
          </p:cNvSpPr>
          <p:nvPr>
            <p:ph idx="1"/>
          </p:nvPr>
        </p:nvSpPr>
        <p:spPr>
          <a:xfrm>
            <a:off x="3335481" y="591344"/>
            <a:ext cx="5179868" cy="5585619"/>
          </a:xfrm>
        </p:spPr>
        <p:txBody>
          <a:bodyPr anchor="ctr">
            <a:normAutofit/>
          </a:bodyPr>
          <a:lstStyle/>
          <a:p>
            <a:endParaRPr lang="en-US" dirty="0"/>
          </a:p>
          <a:p>
            <a:r>
              <a:rPr lang="en-US" dirty="0"/>
              <a:t>Include persons with disabilities as personnel in HIV/AIDS </a:t>
            </a:r>
            <a:r>
              <a:rPr lang="en-US" dirty="0" err="1"/>
              <a:t>programmes</a:t>
            </a:r>
            <a:r>
              <a:rPr lang="en-US" dirty="0"/>
              <a:t>;</a:t>
            </a:r>
          </a:p>
          <a:p>
            <a:r>
              <a:rPr lang="en-US" dirty="0"/>
              <a:t>Consult with persons with disabilities and DPOs in the design of HIV/AIDS education and outreach materials;</a:t>
            </a:r>
          </a:p>
          <a:p>
            <a:r>
              <a:rPr lang="en-US" dirty="0"/>
              <a:t>Include persons with disabilities on HIV/AIDS outreach training teams;</a:t>
            </a:r>
          </a:p>
          <a:p>
            <a:r>
              <a:rPr lang="en-US" dirty="0"/>
              <a:t>Include DPOs in consultations on the formulation of national AIDS strategies and plans.</a:t>
            </a:r>
          </a:p>
          <a:p>
            <a:endParaRPr lang="en-US"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EFC87B19-C696-42EC-B158-7AA9129FF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5186342"/>
      </p:ext>
    </p:extLst>
  </p:cSld>
  <p:clrMapOvr>
    <a:masterClrMapping/>
  </p:clrMapOvr>
  <mc:AlternateContent xmlns:mc="http://schemas.openxmlformats.org/markup-compatibility/2006">
    <mc:Choice xmlns:p14="http://schemas.microsoft.com/office/powerpoint/2010/main" Requires="p14">
      <p:transition spd="slow" p14:dur="2000" advTm="59081"/>
    </mc:Choice>
    <mc:Fallback>
      <p:transition spd="slow" advTm="5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3100">
                <a:solidFill>
                  <a:srgbClr val="FFFFFF"/>
                </a:solidFill>
              </a:rPr>
              <a:t>Accessible Practice in HIV/AIDS Programming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n-US" b="1" dirty="0"/>
              <a:t>Kenya Case Study</a:t>
            </a:r>
            <a:r>
              <a:rPr lang="en-US" dirty="0"/>
              <a:t>:  A health NGO offered special HIV voluntary </a:t>
            </a:r>
            <a:r>
              <a:rPr lang="en-US" dirty="0" err="1"/>
              <a:t>counselling</a:t>
            </a:r>
            <a:r>
              <a:rPr lang="en-US" dirty="0"/>
              <a:t> and testing services for persons who are deaf. The services include confidential HIV </a:t>
            </a:r>
            <a:r>
              <a:rPr lang="en-US" dirty="0" err="1"/>
              <a:t>counselling</a:t>
            </a:r>
            <a:r>
              <a:rPr lang="en-US" dirty="0"/>
              <a:t> and testing at clinics managed by staff who are deaf; mobile VCT activity and community mobilization in urban and rural deaf communities; support to clients who are deaf in need of referral and care; establishment of post-test support groups within deaf communities; and development of communication materials. </a:t>
            </a:r>
          </a:p>
        </p:txBody>
      </p:sp>
      <p:pic>
        <p:nvPicPr>
          <p:cNvPr id="4" name="Audio 3">
            <a:hlinkClick r:id="" action="ppaction://media"/>
            <a:extLst>
              <a:ext uri="{FF2B5EF4-FFF2-40B4-BE49-F238E27FC236}">
                <a16:creationId xmlns:a16="http://schemas.microsoft.com/office/drawing/2014/main" id="{D8CC83A0-5F88-4FED-B7C0-F533CFFAF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659"/>
    </mc:Choice>
    <mc:Fallback>
      <p:transition spd="slow" advTm="7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B90F6-106F-4FA9-8EE5-474A0AD9A47D}"/>
              </a:ext>
            </a:extLst>
          </p:cNvPr>
          <p:cNvSpPr>
            <a:spLocks noGrp="1"/>
          </p:cNvSpPr>
          <p:nvPr>
            <p:ph type="title"/>
          </p:nvPr>
        </p:nvSpPr>
        <p:spPr>
          <a:xfrm>
            <a:off x="1041958" y="1233241"/>
            <a:ext cx="2430380" cy="4064628"/>
          </a:xfrm>
        </p:spPr>
        <p:txBody>
          <a:bodyPr>
            <a:normAutofit/>
          </a:bodyPr>
          <a:lstStyle/>
          <a:p>
            <a:r>
              <a:rPr lang="en-US">
                <a:solidFill>
                  <a:srgbClr val="FFFFFF"/>
                </a:solidFill>
              </a:rPr>
              <a:t>Good Practice Highlight: Uganda</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CFE1E02-E1B4-44AC-BC9C-2A764229F273}"/>
              </a:ext>
            </a:extLst>
          </p:cNvPr>
          <p:cNvSpPr>
            <a:spLocks noGrp="1"/>
          </p:cNvSpPr>
          <p:nvPr>
            <p:ph idx="1"/>
          </p:nvPr>
        </p:nvSpPr>
        <p:spPr>
          <a:xfrm>
            <a:off x="4572000" y="820880"/>
            <a:ext cx="3943349" cy="4889350"/>
          </a:xfrm>
        </p:spPr>
        <p:txBody>
          <a:bodyPr anchor="t">
            <a:normAutofit/>
          </a:bodyPr>
          <a:lstStyle/>
          <a:p>
            <a:r>
              <a:rPr lang="en-US" sz="1600" dirty="0"/>
              <a:t>View Viewing:  </a:t>
            </a:r>
            <a:r>
              <a:rPr lang="en-US" sz="1600" dirty="0">
                <a:hlinkClick r:id="rId5"/>
              </a:rPr>
              <a:t>MADIPHA Association, Uganda</a:t>
            </a:r>
            <a:endParaRPr lang="en-US" sz="1600" dirty="0"/>
          </a:p>
          <a:p>
            <a:endParaRPr lang="en-US" sz="1600" dirty="0"/>
          </a:p>
          <a:p>
            <a:r>
              <a:rPr lang="en-US" sz="1600" b="0" i="0" dirty="0">
                <a:effectLst/>
              </a:rPr>
              <a:t>Michael </a:t>
            </a:r>
            <a:r>
              <a:rPr lang="en-US" sz="1600" b="0" i="0" dirty="0" err="1">
                <a:effectLst/>
              </a:rPr>
              <a:t>Miiro</a:t>
            </a:r>
            <a:r>
              <a:rPr lang="en-US" sz="1600" b="0" i="0" dirty="0">
                <a:effectLst/>
              </a:rPr>
              <a:t> who leads MADIPHA (</a:t>
            </a:r>
            <a:r>
              <a:rPr lang="en-US" sz="1600" b="0" i="0" dirty="0" err="1">
                <a:effectLst/>
              </a:rPr>
              <a:t>Masaka</a:t>
            </a:r>
            <a:r>
              <a:rPr lang="en-US" sz="1600" b="0" i="0" dirty="0">
                <a:effectLst/>
              </a:rPr>
              <a:t> Association of Persons with disabilities living with HIV/AIDS) in Uganda was in conversation with CNS (Citizen News Service) on the sidelines of 49th Union World Conference on Lung Health in The Hague, Netherlands. </a:t>
            </a:r>
          </a:p>
          <a:p>
            <a:r>
              <a:rPr lang="en-US" sz="1600" dirty="0"/>
              <a:t>In his video, h</a:t>
            </a:r>
            <a:r>
              <a:rPr lang="en-US" sz="1600" b="0" i="0" dirty="0">
                <a:effectLst/>
              </a:rPr>
              <a:t>e shares his insights on disability rights for people living with HIV and co-infected with TB. He also shares MADIPHA’s core activities which also include focus on sexual and gender-based violence, livelihood and household income, and policy advocacy and inclusion. </a:t>
            </a:r>
            <a:endParaRPr lang="en-US" sz="16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A5B41447-FBBE-45CA-BE59-320B85B63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15801166"/>
      </p:ext>
    </p:extLst>
  </p:cSld>
  <p:clrMapOvr>
    <a:masterClrMapping/>
  </p:clrMapOvr>
  <mc:AlternateContent xmlns:mc="http://schemas.openxmlformats.org/markup-compatibility/2006">
    <mc:Choice xmlns:p14="http://schemas.microsoft.com/office/powerpoint/2010/main" Requires="p14">
      <p:transition spd="slow" p14:dur="2000" advTm="52022"/>
    </mc:Choice>
    <mc:Fallback>
      <p:transition spd="slow" advTm="5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7ECF07-F837-40EF-BC0E-0F1544D47C41}"/>
              </a:ext>
            </a:extLst>
          </p:cNvPr>
          <p:cNvSpPr>
            <a:spLocks noGrp="1"/>
          </p:cNvSpPr>
          <p:nvPr>
            <p:ph type="title"/>
          </p:nvPr>
        </p:nvSpPr>
        <p:spPr>
          <a:xfrm>
            <a:off x="1041958" y="1233241"/>
            <a:ext cx="2430380" cy="4064628"/>
          </a:xfrm>
        </p:spPr>
        <p:txBody>
          <a:bodyPr>
            <a:normAutofit/>
          </a:bodyPr>
          <a:lstStyle/>
          <a:p>
            <a:r>
              <a:rPr lang="en-US" dirty="0">
                <a:solidFill>
                  <a:srgbClr val="FFFFFF"/>
                </a:solidFill>
              </a:rPr>
              <a:t>Zambia: Disability Inclusive PEPFAR Program</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F6CF0C6-D8C7-4B64-99BE-83191714E2E5}"/>
              </a:ext>
            </a:extLst>
          </p:cNvPr>
          <p:cNvSpPr>
            <a:spLocks noGrp="1"/>
          </p:cNvSpPr>
          <p:nvPr>
            <p:ph idx="1"/>
          </p:nvPr>
        </p:nvSpPr>
        <p:spPr>
          <a:xfrm>
            <a:off x="4572000" y="820880"/>
            <a:ext cx="3943349" cy="4889350"/>
          </a:xfrm>
        </p:spPr>
        <p:txBody>
          <a:bodyPr anchor="t">
            <a:normAutofit lnSpcReduction="10000"/>
          </a:bodyPr>
          <a:lstStyle/>
          <a:p>
            <a:r>
              <a:rPr lang="en-US" dirty="0"/>
              <a:t>A US Government supported HIV and AIDS project in Zambia - Reaching HIV and AIDS Affected People with Integrated Development and Support (RAPIDS) - worked with a local OPD and hired a local disability advocate to provide technical disability expertise to the large HIV and AIDS program team to ensure that persons with disabilities were reached in the program both as beneficiaries of inclusive HIV and AIDS programing, such as prevention, and also to enable their participation as implementers, for instance as peer educators.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ACCBF7B0-22A0-498B-9CCF-7BD930DF8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67873303"/>
      </p:ext>
    </p:extLst>
  </p:cSld>
  <p:clrMapOvr>
    <a:masterClrMapping/>
  </p:clrMapOvr>
  <mc:AlternateContent xmlns:mc="http://schemas.openxmlformats.org/markup-compatibility/2006">
    <mc:Choice xmlns:p14="http://schemas.microsoft.com/office/powerpoint/2010/main" Requires="p14">
      <p:transition spd="slow" p14:dur="2000" advTm="64329"/>
    </mc:Choice>
    <mc:Fallback>
      <p:transition spd="slow" advTm="6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CDFBDE-7436-44DD-8784-83E6B8B6483A}"/>
              </a:ext>
            </a:extLst>
          </p:cNvPr>
          <p:cNvSpPr>
            <a:spLocks noGrp="1"/>
          </p:cNvSpPr>
          <p:nvPr>
            <p:ph type="title"/>
          </p:nvPr>
        </p:nvSpPr>
        <p:spPr>
          <a:xfrm>
            <a:off x="717619" y="1112969"/>
            <a:ext cx="2952974" cy="4166010"/>
          </a:xfrm>
        </p:spPr>
        <p:txBody>
          <a:bodyPr>
            <a:normAutofit/>
          </a:bodyPr>
          <a:lstStyle/>
          <a:p>
            <a:r>
              <a:rPr lang="en-US" dirty="0">
                <a:solidFill>
                  <a:srgbClr val="FFFFFF"/>
                </a:solidFill>
              </a:rPr>
              <a:t>South Africa Efforts to Advance </a:t>
            </a:r>
            <a:r>
              <a:rPr lang="en-US">
                <a:solidFill>
                  <a:srgbClr val="FFFFFF"/>
                </a:solidFill>
              </a:rPr>
              <a:t>Disabilty</a:t>
            </a:r>
            <a:r>
              <a:rPr lang="en-US" dirty="0">
                <a:solidFill>
                  <a:srgbClr val="FFFFFF"/>
                </a:solidFill>
              </a:rPr>
              <a:t> Inclusion in HIV and AIDS Programs</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7A97439-32A1-4BB2-9567-5AAEBE164F32}"/>
              </a:ext>
            </a:extLst>
          </p:cNvPr>
          <p:cNvSpPr>
            <a:spLocks noGrp="1"/>
          </p:cNvSpPr>
          <p:nvPr>
            <p:ph idx="1"/>
          </p:nvPr>
        </p:nvSpPr>
        <p:spPr>
          <a:xfrm>
            <a:off x="4572000" y="381001"/>
            <a:ext cx="3943349" cy="5877754"/>
          </a:xfrm>
        </p:spPr>
        <p:txBody>
          <a:bodyPr anchor="t">
            <a:normAutofit/>
          </a:bodyPr>
          <a:lstStyle/>
          <a:p>
            <a:r>
              <a:rPr lang="en-US" sz="1600" dirty="0"/>
              <a:t>South Africa’s policy legislation and AIDS programming is highly inclusive of persons with disabilities. </a:t>
            </a:r>
          </a:p>
          <a:p>
            <a:r>
              <a:rPr lang="en-US" sz="1600" dirty="0"/>
              <a:t>Disability issues are included in the South Africa HIV Treatment Guidelines in light of the increasing number of disabled people in need of HIV medical care. </a:t>
            </a:r>
          </a:p>
          <a:p>
            <a:r>
              <a:rPr lang="en-US" sz="1600" dirty="0"/>
              <a:t>The South African Government has undergone the process of accreditation of disability organizations as implementers of HIV and AIDS programs to increase access to treatment. </a:t>
            </a:r>
          </a:p>
          <a:p>
            <a:r>
              <a:rPr lang="en-US" sz="1600" dirty="0"/>
              <a:t>Counsellors with disabilities are placed in voluntary testing centers as peer counselors to counsel both disabled and non-disabled clients.</a:t>
            </a:r>
          </a:p>
          <a:p>
            <a:r>
              <a:rPr lang="en-US" sz="1600" dirty="0"/>
              <a:t>Free HIV testing is encouraged at meetings of disability organizations in another approach to inclusive outreach. </a:t>
            </a:r>
          </a:p>
          <a:p>
            <a:r>
              <a:rPr lang="en-US" sz="1600" dirty="0"/>
              <a:t>Sign language interpreters are being trained in matters related to HIV and these trained sign interpreters are being assigned to HIV clinics in many urban areas.</a:t>
            </a:r>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7A43B92C-A2CD-4C20-A78E-39742C40A7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72583655"/>
      </p:ext>
    </p:extLst>
  </p:cSld>
  <p:clrMapOvr>
    <a:masterClrMapping/>
  </p:clrMapOvr>
  <mc:AlternateContent xmlns:mc="http://schemas.openxmlformats.org/markup-compatibility/2006">
    <mc:Choice xmlns:p14="http://schemas.microsoft.com/office/powerpoint/2010/main" Requires="p14">
      <p:transition spd="slow" p14:dur="2000" advTm="80444"/>
    </mc:Choice>
    <mc:Fallback>
      <p:transition spd="slow" advTm="8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A53DEF-A473-485B-BF78-D668B3BABD4F}"/>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Learning Objectives for the Module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3AF6C1-4C1C-49F5-9EB5-94CDDD928943}"/>
              </a:ext>
            </a:extLst>
          </p:cNvPr>
          <p:cNvSpPr>
            <a:spLocks noGrp="1"/>
          </p:cNvSpPr>
          <p:nvPr>
            <p:ph idx="1"/>
          </p:nvPr>
        </p:nvSpPr>
        <p:spPr>
          <a:xfrm>
            <a:off x="3335481" y="591344"/>
            <a:ext cx="5179868" cy="5585619"/>
          </a:xfrm>
        </p:spPr>
        <p:txBody>
          <a:bodyPr anchor="ctr">
            <a:normAutofit/>
          </a:bodyPr>
          <a:lstStyle/>
          <a:p>
            <a:r>
              <a:rPr lang="en-US" dirty="0"/>
              <a:t>Understand the need for disability inclusive approaches to HIV and AIDS programming supported by international cooperation</a:t>
            </a:r>
          </a:p>
          <a:p>
            <a:r>
              <a:rPr lang="en-US" dirty="0"/>
              <a:t>Explore the evidence base around HIV and AIDS and disability as a risk factor</a:t>
            </a:r>
          </a:p>
          <a:p>
            <a:r>
              <a:rPr lang="en-US" dirty="0"/>
              <a:t>Examine some approaches to disability inclusive programming in the HIV and AIDS context</a:t>
            </a:r>
          </a:p>
          <a:p>
            <a:r>
              <a:rPr lang="en-US" dirty="0"/>
              <a:t>Identify additional resources on the issue of disability inclusion in HIV and AIDS programming</a:t>
            </a:r>
          </a:p>
        </p:txBody>
      </p:sp>
      <p:pic>
        <p:nvPicPr>
          <p:cNvPr id="4" name="Audio 3">
            <a:hlinkClick r:id="" action="ppaction://media"/>
            <a:extLst>
              <a:ext uri="{FF2B5EF4-FFF2-40B4-BE49-F238E27FC236}">
                <a16:creationId xmlns:a16="http://schemas.microsoft.com/office/drawing/2014/main" id="{C051FC28-03E6-497D-80ED-8BC6B1BE5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99618385"/>
      </p:ext>
    </p:extLst>
  </p:cSld>
  <p:clrMapOvr>
    <a:masterClrMapping/>
  </p:clrMapOvr>
  <mc:AlternateContent xmlns:mc="http://schemas.openxmlformats.org/markup-compatibility/2006">
    <mc:Choice xmlns:p14="http://schemas.microsoft.com/office/powerpoint/2010/main" Requires="p14">
      <p:transition spd="slow" p14:dur="2000" advTm="41945"/>
    </mc:Choice>
    <mc:Fallback>
      <p:transition spd="slow" advTm="4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A9DF8-18BC-4AA6-AC92-4ABF25E09326}"/>
              </a:ext>
            </a:extLst>
          </p:cNvPr>
          <p:cNvSpPr>
            <a:spLocks noGrp="1"/>
          </p:cNvSpPr>
          <p:nvPr>
            <p:ph type="title"/>
          </p:nvPr>
        </p:nvSpPr>
        <p:spPr>
          <a:xfrm>
            <a:off x="515125" y="591344"/>
            <a:ext cx="2400300" cy="5585619"/>
          </a:xfrm>
        </p:spPr>
        <p:txBody>
          <a:bodyPr>
            <a:normAutofit/>
          </a:bodyPr>
          <a:lstStyle/>
          <a:p>
            <a:r>
              <a:rPr lang="en-US" dirty="0">
                <a:solidFill>
                  <a:srgbClr val="FFFFFF"/>
                </a:solidFill>
              </a:rPr>
              <a:t>Additional Resources on HIV and AIDS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D9FA922-01F1-4FC5-A1FE-FA3C45FB6DEF}"/>
              </a:ext>
            </a:extLst>
          </p:cNvPr>
          <p:cNvSpPr>
            <a:spLocks noGrp="1"/>
          </p:cNvSpPr>
          <p:nvPr>
            <p:ph idx="1"/>
          </p:nvPr>
        </p:nvSpPr>
        <p:spPr>
          <a:xfrm>
            <a:off x="3335481" y="591344"/>
            <a:ext cx="5179868" cy="5585619"/>
          </a:xfrm>
        </p:spPr>
        <p:txBody>
          <a:bodyPr anchor="ctr">
            <a:normAutofit fontScale="92500" lnSpcReduction="10000"/>
          </a:bodyPr>
          <a:lstStyle/>
          <a:p>
            <a:pPr fontAlgn="base"/>
            <a:r>
              <a:rPr lang="en-US" sz="1900" b="0" i="0" dirty="0">
                <a:effectLst/>
              </a:rPr>
              <a:t>UNAIDS/WHO/OHCHR</a:t>
            </a:r>
            <a:br>
              <a:rPr lang="en-US" sz="1900" b="0" i="0" dirty="0">
                <a:effectLst/>
              </a:rPr>
            </a:br>
            <a:r>
              <a:rPr lang="en-US" sz="1900" b="0" i="0" u="none" strike="noStrike" dirty="0">
                <a:effectLst/>
                <a:hlinkClick r:id="rId5"/>
              </a:rPr>
              <a:t>Disability and HIV Policy Brief</a:t>
            </a:r>
            <a:endParaRPr lang="en-US" sz="1900" b="0" i="0" dirty="0">
              <a:effectLst/>
            </a:endParaRPr>
          </a:p>
          <a:p>
            <a:pPr fontAlgn="base"/>
            <a:r>
              <a:rPr lang="en-US" sz="1900" b="0" i="0" dirty="0">
                <a:effectLst/>
              </a:rPr>
              <a:t>World Bank/ Yale University</a:t>
            </a:r>
            <a:br>
              <a:rPr lang="en-US" sz="1900" b="0" i="0" dirty="0">
                <a:effectLst/>
              </a:rPr>
            </a:br>
            <a:r>
              <a:rPr lang="en-US" sz="1900" b="0" i="0" u="none" strike="noStrike" dirty="0">
                <a:effectLst/>
                <a:hlinkClick r:id="rId6"/>
              </a:rPr>
              <a:t>HIV/AIDS and Disability: Capturing Hidden Voices</a:t>
            </a:r>
            <a:r>
              <a:rPr lang="en-US" sz="1900" b="0" i="0" dirty="0">
                <a:effectLst/>
              </a:rPr>
              <a:t> (2004)</a:t>
            </a:r>
          </a:p>
          <a:p>
            <a:pPr fontAlgn="base"/>
            <a:r>
              <a:rPr lang="en-US" sz="1900" b="0" i="0" dirty="0">
                <a:effectLst/>
              </a:rPr>
              <a:t>Global Partnership for Disability and Development</a:t>
            </a:r>
            <a:br>
              <a:rPr lang="en-US" sz="1900" b="0" i="0" dirty="0">
                <a:effectLst/>
              </a:rPr>
            </a:br>
            <a:r>
              <a:rPr lang="en-US" sz="1900" b="0" i="0" u="none" strike="noStrike" dirty="0">
                <a:effectLst/>
                <a:hlinkClick r:id="rId7"/>
              </a:rPr>
              <a:t>Rape of Individuals with Disabilities: AIDS and the Folk Belief of Virgin Cleansing</a:t>
            </a:r>
            <a:r>
              <a:rPr lang="en-US" sz="1900" b="0" i="0" dirty="0">
                <a:effectLst/>
              </a:rPr>
              <a:t> (2004)</a:t>
            </a:r>
          </a:p>
          <a:p>
            <a:pPr fontAlgn="base"/>
            <a:r>
              <a:rPr lang="en-US" sz="1900" b="0" i="0" u="none" strike="noStrike" dirty="0">
                <a:effectLst/>
                <a:hlinkClick r:id="rId8"/>
              </a:rPr>
              <a:t>Disability in National Strategic Plans on HIV and AIDS: A Review on the National Response to the Interrelations of Disability and HIV in Eastern and Southern Africa</a:t>
            </a:r>
            <a:r>
              <a:rPr lang="en-US" sz="1900" b="0" i="0" dirty="0">
                <a:effectLst/>
              </a:rPr>
              <a:t> (HEARD, December 2009)</a:t>
            </a:r>
          </a:p>
          <a:p>
            <a:pPr fontAlgn="base"/>
            <a:r>
              <a:rPr lang="en-US" sz="1900" b="0" i="0" dirty="0">
                <a:effectLst/>
              </a:rPr>
              <a:t>Netherlands Ministry of Foreign Affairs – VSO’s Right to Life Program</a:t>
            </a:r>
            <a:br>
              <a:rPr lang="en-US" sz="1900" b="0" i="0" dirty="0">
                <a:effectLst/>
              </a:rPr>
            </a:br>
            <a:r>
              <a:rPr lang="en-US" sz="1900" b="0" i="0" u="none" strike="noStrike" dirty="0">
                <a:effectLst/>
                <a:hlinkClick r:id="rId9"/>
              </a:rPr>
              <a:t>A Handbook on Best Practices Regarding HIV and AIDS for People with Disabilities: Services, Policy Advocacy, Programming</a:t>
            </a:r>
            <a:r>
              <a:rPr lang="en-US" sz="1900" b="0" i="0" dirty="0">
                <a:effectLst/>
              </a:rPr>
              <a:t> (December 2009)</a:t>
            </a:r>
          </a:p>
          <a:p>
            <a:pPr fontAlgn="base"/>
            <a:r>
              <a:rPr lang="en-US" sz="1900" b="0" i="0" u="none" strike="noStrike" dirty="0">
                <a:effectLst/>
                <a:hlinkClick r:id="rId10"/>
              </a:rPr>
              <a:t>National Responses to Disability and HIV in Eastern and Southern Africa</a:t>
            </a:r>
            <a:r>
              <a:rPr lang="en-US" sz="1900" b="0" i="0" dirty="0">
                <a:effectLst/>
              </a:rPr>
              <a:t> (February 2010)</a:t>
            </a:r>
          </a:p>
          <a:p>
            <a:pPr fontAlgn="base"/>
            <a:r>
              <a:rPr lang="en-US" sz="1900" dirty="0">
                <a:hlinkClick r:id="rId11"/>
              </a:rPr>
              <a:t>HIV/AIDS, Disability and Discrimination: A Thematic Guide on Inclusive Law, Policy and Programming</a:t>
            </a:r>
            <a:r>
              <a:rPr lang="en-US" sz="1900" dirty="0"/>
              <a:t> (2012). </a:t>
            </a:r>
            <a:endParaRPr lang="en-US" sz="1900" b="0" i="0" dirty="0">
              <a:effectLst/>
            </a:endParaRPr>
          </a:p>
          <a:p>
            <a:endParaRPr lang="en-US" sz="1300" dirty="0"/>
          </a:p>
        </p:txBody>
      </p:sp>
      <p:pic>
        <p:nvPicPr>
          <p:cNvPr id="4" name="Audio 3">
            <a:hlinkClick r:id="" action="ppaction://media"/>
            <a:extLst>
              <a:ext uri="{FF2B5EF4-FFF2-40B4-BE49-F238E27FC236}">
                <a16:creationId xmlns:a16="http://schemas.microsoft.com/office/drawing/2014/main" id="{2563B8A0-4383-4A3D-ACE2-2AF183F8F5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8577621"/>
      </p:ext>
    </p:extLst>
  </p:cSld>
  <p:clrMapOvr>
    <a:masterClrMapping/>
  </p:clrMapOvr>
  <mc:AlternateContent xmlns:mc="http://schemas.openxmlformats.org/markup-compatibility/2006">
    <mc:Choice xmlns:p14="http://schemas.microsoft.com/office/powerpoint/2010/main" Requires="p14">
      <p:transition spd="slow" p14:dur="2000" advTm="26978"/>
    </mc:Choice>
    <mc:Fallback>
      <p:transition spd="slow" advTm="2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515125" y="1153572"/>
            <a:ext cx="2400300" cy="4461163"/>
          </a:xfrm>
        </p:spPr>
        <p:txBody>
          <a:bodyPr>
            <a:normAutofit/>
          </a:bodyPr>
          <a:lstStyle/>
          <a:p>
            <a:r>
              <a:rPr lang="en-US">
                <a:solidFill>
                  <a:srgbClr val="FFFFFF"/>
                </a:solidFill>
              </a:rPr>
              <a:t>HIV/AIDS and Disability</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6"/>
          <p:cNvSpPr>
            <a:spLocks noGrp="1"/>
          </p:cNvSpPr>
          <p:nvPr>
            <p:ph idx="1"/>
          </p:nvPr>
        </p:nvSpPr>
        <p:spPr>
          <a:xfrm>
            <a:off x="3335481" y="591344"/>
            <a:ext cx="5179868" cy="5585619"/>
          </a:xfrm>
        </p:spPr>
        <p:txBody>
          <a:bodyPr anchor="ctr">
            <a:normAutofit/>
          </a:bodyPr>
          <a:lstStyle/>
          <a:p>
            <a:endParaRPr lang="en-US" dirty="0"/>
          </a:p>
          <a:p>
            <a:r>
              <a:rPr lang="en-US" dirty="0"/>
              <a:t>According to UNAIDS: </a:t>
            </a:r>
          </a:p>
          <a:p>
            <a:pPr lvl="1"/>
            <a:r>
              <a:rPr lang="en-US" b="0" i="0" dirty="0">
                <a:solidFill>
                  <a:srgbClr val="333333"/>
                </a:solidFill>
                <a:effectLst/>
                <a:latin typeface="AvenirLTStd-Book"/>
              </a:rPr>
              <a:t>37.7 million [30.2 million–45.1 million] people globally were living with HIV in 2020.</a:t>
            </a:r>
          </a:p>
          <a:p>
            <a:pPr lvl="1"/>
            <a:r>
              <a:rPr lang="en-US" b="0" i="0" dirty="0">
                <a:solidFill>
                  <a:srgbClr val="333333"/>
                </a:solidFill>
                <a:effectLst/>
                <a:latin typeface="AvenirLTStd-Book"/>
              </a:rPr>
              <a:t>1.5 million [1.0 million–2.0 million] people became newly infected with HIV in 2020.</a:t>
            </a:r>
          </a:p>
          <a:p>
            <a:pPr lvl="1"/>
            <a:r>
              <a:rPr lang="en-US" b="0" i="0" dirty="0">
                <a:solidFill>
                  <a:srgbClr val="333333"/>
                </a:solidFill>
                <a:effectLst/>
                <a:latin typeface="AvenirLTStd-Book"/>
              </a:rPr>
              <a:t>680 000 [480 000–1.0 million] people died from AIDS-related illnesses in 2020.</a:t>
            </a:r>
          </a:p>
          <a:p>
            <a:pPr lvl="1"/>
            <a:r>
              <a:rPr lang="en-US" b="0" i="0" dirty="0">
                <a:solidFill>
                  <a:srgbClr val="333333"/>
                </a:solidFill>
                <a:effectLst/>
                <a:latin typeface="AvenirLTStd-Book"/>
              </a:rPr>
              <a:t>79.3 million [55.9 million–110 million] people have become infected with HIV since the start of the epidemic.</a:t>
            </a:r>
          </a:p>
          <a:p>
            <a:r>
              <a:rPr lang="en-US" dirty="0"/>
              <a:t>The prevalence of HIV/AIDS  is growing among the most marginalized groups in society.</a:t>
            </a:r>
          </a:p>
          <a:p>
            <a:r>
              <a:rPr lang="en-US" dirty="0"/>
              <a:t>Persons with disabilities are particularly vulnerable to HIV infection, due to their often marginalized status within society.</a:t>
            </a:r>
          </a:p>
        </p:txBody>
      </p:sp>
      <p:pic>
        <p:nvPicPr>
          <p:cNvPr id="2" name="Audio 1">
            <a:hlinkClick r:id="" action="ppaction://media"/>
            <a:extLst>
              <a:ext uri="{FF2B5EF4-FFF2-40B4-BE49-F238E27FC236}">
                <a16:creationId xmlns:a16="http://schemas.microsoft.com/office/drawing/2014/main" id="{42101BF0-9A22-428B-9CF8-CDFDCC253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211"/>
    </mc:Choice>
    <mc:Fallback>
      <p:transition spd="slow" advTm="6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a:solidFill>
                  <a:srgbClr val="FFFFFF"/>
                </a:solidFill>
              </a:rPr>
              <a:t>Disability as a Risk Factor for Exposure to HIV</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a:bodyPr>
          <a:lstStyle/>
          <a:p>
            <a:endParaRPr lang="en-US" dirty="0"/>
          </a:p>
          <a:p>
            <a:r>
              <a:rPr lang="en-US" dirty="0"/>
              <a:t>Persons with disabilities often face multiple risk factors that increase exposure to HIV infection, including:</a:t>
            </a:r>
          </a:p>
          <a:p>
            <a:pPr lvl="1"/>
            <a:r>
              <a:rPr lang="en-US" dirty="0"/>
              <a:t>Poverty</a:t>
            </a:r>
          </a:p>
          <a:p>
            <a:pPr lvl="1"/>
            <a:r>
              <a:rPr lang="en-US" dirty="0"/>
              <a:t>Multiple forms of discrimination </a:t>
            </a:r>
          </a:p>
          <a:p>
            <a:pPr lvl="1"/>
            <a:r>
              <a:rPr lang="en-US" dirty="0"/>
              <a:t>Limited access to employment</a:t>
            </a:r>
          </a:p>
          <a:p>
            <a:pPr lvl="1"/>
            <a:r>
              <a:rPr lang="en-US" dirty="0"/>
              <a:t>Limited access to education </a:t>
            </a:r>
          </a:p>
          <a:p>
            <a:pPr lvl="1"/>
            <a:r>
              <a:rPr lang="en-US" dirty="0"/>
              <a:t>Limited access to information</a:t>
            </a:r>
          </a:p>
          <a:p>
            <a:pPr lvl="1"/>
            <a:r>
              <a:rPr lang="en-US" dirty="0"/>
              <a:t>Limited access to health care services</a:t>
            </a:r>
          </a:p>
          <a:p>
            <a:pPr lvl="1"/>
            <a:r>
              <a:rPr lang="en-US" dirty="0"/>
              <a:t>Vulnerability to sexual violence and exploitation</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066FA0A9-723B-4063-B9EE-75379E801D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246"/>
    </mc:Choice>
    <mc:Fallback>
      <p:transition spd="slow" advTm="6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 The Link between</a:t>
            </a:r>
            <a:br>
              <a:rPr lang="en-US">
                <a:solidFill>
                  <a:srgbClr val="FFFFFF"/>
                </a:solidFill>
              </a:rPr>
            </a:br>
            <a:r>
              <a:rPr lang="en-US">
                <a:solidFill>
                  <a:srgbClr val="FFFFFF"/>
                </a:solidFill>
              </a:rPr>
              <a:t>Disability and HIV/AIDS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buNone/>
            </a:pPr>
            <a:endParaRPr lang="en-US" dirty="0"/>
          </a:p>
          <a:p>
            <a:r>
              <a:rPr lang="en-US" dirty="0"/>
              <a:t>Persons with HIV/AIDS are likely to develop some form of disability as a result of the disease.</a:t>
            </a:r>
          </a:p>
          <a:p>
            <a:r>
              <a:rPr lang="en-US" dirty="0"/>
              <a:t>The combination of disability and HIV/AIDS can compound experiences of discrimination and can impact needs for services.</a:t>
            </a:r>
          </a:p>
          <a:p>
            <a:r>
              <a:rPr lang="en-US" dirty="0"/>
              <a:t>HIV/AIDS should be recognized as a disability, whether or not symptoms have developed.</a:t>
            </a:r>
          </a:p>
          <a:p>
            <a:endParaRPr lang="en-US" dirty="0"/>
          </a:p>
        </p:txBody>
      </p:sp>
      <p:pic>
        <p:nvPicPr>
          <p:cNvPr id="4" name="Audio 3">
            <a:hlinkClick r:id="" action="ppaction://media"/>
            <a:extLst>
              <a:ext uri="{FF2B5EF4-FFF2-40B4-BE49-F238E27FC236}">
                <a16:creationId xmlns:a16="http://schemas.microsoft.com/office/drawing/2014/main" id="{C8416E01-7774-415E-9DD1-341483B02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711"/>
    </mc:Choice>
    <mc:Fallback>
      <p:transition spd="slow" advTm="9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4168866" cy="1325563"/>
          </a:xfrm>
        </p:spPr>
        <p:txBody>
          <a:bodyPr>
            <a:normAutofit/>
          </a:bodyPr>
          <a:lstStyle/>
          <a:p>
            <a:r>
              <a:rPr lang="en-US"/>
              <a:t>Shared Stigma &amp; Discrimination</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1825625"/>
            <a:ext cx="4168866" cy="4351338"/>
          </a:xfrm>
        </p:spPr>
        <p:txBody>
          <a:bodyPr>
            <a:normAutofit/>
          </a:bodyPr>
          <a:lstStyle/>
          <a:p>
            <a:pPr marL="0" indent="0">
              <a:buNone/>
            </a:pPr>
            <a:endParaRPr lang="en-US" dirty="0"/>
          </a:p>
          <a:p>
            <a:r>
              <a:rPr lang="en-US" dirty="0"/>
              <a:t>Persons with disabilities and persons living with HIV/AIDS share a common experience of stigma and discrimination:</a:t>
            </a:r>
          </a:p>
          <a:p>
            <a:pPr lvl="1"/>
            <a:r>
              <a:rPr lang="en-US" dirty="0"/>
              <a:t>Both groups are subjected to discrimination in employment, immigration, social protection benefits, and health care access;</a:t>
            </a:r>
          </a:p>
          <a:p>
            <a:pPr lvl="1"/>
            <a:r>
              <a:rPr lang="en-US" dirty="0"/>
              <a:t>Both groups are at risk of being subjected to coercive treatments, such as involuntary sterilization, medical testing, and forced institutionalization.  </a:t>
            </a:r>
          </a:p>
          <a:p>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21DF80FA-206E-4FB6-A56F-EE7561405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121"/>
    </mc:Choice>
    <mc:Fallback>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p:cNvSpPr>
            <a:spLocks noGrp="1"/>
          </p:cNvSpPr>
          <p:nvPr>
            <p:ph type="title"/>
          </p:nvPr>
        </p:nvSpPr>
        <p:spPr>
          <a:xfrm>
            <a:off x="656111" y="798703"/>
            <a:ext cx="3915889" cy="3072015"/>
          </a:xfrm>
        </p:spPr>
        <p:txBody>
          <a:bodyPr vert="horz" lIns="91440" tIns="45720" rIns="91440" bIns="45720" rtlCol="0" anchor="b">
            <a:normAutofit/>
          </a:bodyPr>
          <a:lstStyle/>
          <a:p>
            <a:pPr algn="ctr" defTabSz="914400"/>
            <a:r>
              <a:rPr lang="en-US" sz="6000" kern="1200">
                <a:solidFill>
                  <a:schemeClr val="tx1"/>
                </a:solidFill>
                <a:latin typeface="+mj-lt"/>
                <a:ea typeface="+mj-ea"/>
                <a:cs typeface="+mj-cs"/>
              </a:rPr>
              <a:t>Examining Shared Stigma</a:t>
            </a:r>
          </a:p>
        </p:txBody>
      </p:sp>
      <p:sp>
        <p:nvSpPr>
          <p:cNvPr id="10" name="Freeform: Shape 9">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0"/>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5502" y="1"/>
            <a:ext cx="866356"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194" y="2916245"/>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330" y="5717906"/>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5633"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2865"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95436401"/>
              </p:ext>
            </p:extLst>
          </p:nvPr>
        </p:nvGraphicFramePr>
        <p:xfrm>
          <a:off x="4267200" y="1131860"/>
          <a:ext cx="4524657" cy="4433645"/>
        </p:xfrm>
        <a:graphic>
          <a:graphicData uri="http://schemas.openxmlformats.org/drawingml/2006/table">
            <a:tbl>
              <a:tblPr firstRow="1" bandRow="1">
                <a:tableStyleId>{5C22544A-7EE6-4342-B048-85BDC9FD1C3A}</a:tableStyleId>
              </a:tblPr>
              <a:tblGrid>
                <a:gridCol w="2226344">
                  <a:extLst>
                    <a:ext uri="{9D8B030D-6E8A-4147-A177-3AD203B41FA5}">
                      <a16:colId xmlns:a16="http://schemas.microsoft.com/office/drawing/2014/main" val="20000"/>
                    </a:ext>
                  </a:extLst>
                </a:gridCol>
                <a:gridCol w="2298313">
                  <a:extLst>
                    <a:ext uri="{9D8B030D-6E8A-4147-A177-3AD203B41FA5}">
                      <a16:colId xmlns:a16="http://schemas.microsoft.com/office/drawing/2014/main" val="20001"/>
                    </a:ext>
                  </a:extLst>
                </a:gridCol>
              </a:tblGrid>
              <a:tr h="602185">
                <a:tc>
                  <a:txBody>
                    <a:bodyPr/>
                    <a:lstStyle/>
                    <a:p>
                      <a:r>
                        <a:rPr lang="en-US" sz="1500">
                          <a:solidFill>
                            <a:schemeClr val="tx1"/>
                          </a:solidFill>
                        </a:rPr>
                        <a:t>HIV-Related</a:t>
                      </a:r>
                      <a:r>
                        <a:rPr lang="en-US" sz="1500" baseline="0">
                          <a:solidFill>
                            <a:schemeClr val="tx1"/>
                          </a:solidFill>
                        </a:rPr>
                        <a:t> Stigma</a:t>
                      </a:r>
                      <a:endParaRPr lang="en-US" sz="1500">
                        <a:solidFill>
                          <a:schemeClr val="tx1"/>
                        </a:solidFill>
                      </a:endParaRPr>
                    </a:p>
                  </a:txBody>
                  <a:tcPr marL="68291" marR="68291" marT="34145" marB="34145"/>
                </a:tc>
                <a:tc>
                  <a:txBody>
                    <a:bodyPr/>
                    <a:lstStyle/>
                    <a:p>
                      <a:r>
                        <a:rPr lang="en-US" sz="1500">
                          <a:solidFill>
                            <a:schemeClr val="tx1"/>
                          </a:solidFill>
                        </a:rPr>
                        <a:t>Disability Related Stigma</a:t>
                      </a:r>
                    </a:p>
                  </a:txBody>
                  <a:tcPr marL="68291" marR="68291" marT="34145" marB="34145"/>
                </a:tc>
                <a:extLst>
                  <a:ext uri="{0D108BD9-81ED-4DB2-BD59-A6C34878D82A}">
                    <a16:rowId xmlns:a16="http://schemas.microsoft.com/office/drawing/2014/main" val="10000"/>
                  </a:ext>
                </a:extLst>
              </a:tr>
              <a:tr h="701720">
                <a:tc>
                  <a:txBody>
                    <a:bodyPr/>
                    <a:lstStyle/>
                    <a:p>
                      <a:r>
                        <a:rPr kumimoji="0" lang="en-GB" sz="1200" kern="1200">
                          <a:solidFill>
                            <a:schemeClr val="dk1"/>
                          </a:solidFill>
                          <a:effectLst/>
                          <a:latin typeface="+mn-lt"/>
                          <a:ea typeface="+mn-ea"/>
                          <a:cs typeface="+mn-cs"/>
                        </a:rPr>
                        <a:t>Fear of HIV infection through casual contact</a:t>
                      </a:r>
                      <a:endParaRPr lang="en-US" sz="1200"/>
                    </a:p>
                  </a:txBody>
                  <a:tcPr marL="68291" marR="68291" marT="34145" marB="34145"/>
                </a:tc>
                <a:tc>
                  <a:txBody>
                    <a:bodyPr/>
                    <a:lstStyle/>
                    <a:p>
                      <a:r>
                        <a:rPr kumimoji="0" lang="en-GB" sz="1200" kern="1200">
                          <a:solidFill>
                            <a:schemeClr val="dk1"/>
                          </a:solidFill>
                          <a:effectLst/>
                          <a:latin typeface="+mn-lt"/>
                          <a:ea typeface="+mn-ea"/>
                          <a:cs typeface="+mn-cs"/>
                        </a:rPr>
                        <a:t>Fear of acquiring disability through casual contact</a:t>
                      </a:r>
                      <a:endParaRPr lang="en-US" sz="1200"/>
                    </a:p>
                  </a:txBody>
                  <a:tcPr marL="68291" marR="68291" marT="34145" marB="34145"/>
                </a:tc>
                <a:extLst>
                  <a:ext uri="{0D108BD9-81ED-4DB2-BD59-A6C34878D82A}">
                    <a16:rowId xmlns:a16="http://schemas.microsoft.com/office/drawing/2014/main" val="10001"/>
                  </a:ext>
                </a:extLst>
              </a:tr>
              <a:tr h="502650">
                <a:tc>
                  <a:txBody>
                    <a:bodyPr/>
                    <a:lstStyle/>
                    <a:p>
                      <a:r>
                        <a:rPr kumimoji="0" lang="en-GB" sz="1200" kern="1200">
                          <a:solidFill>
                            <a:schemeClr val="dk1"/>
                          </a:solidFill>
                          <a:effectLst/>
                          <a:latin typeface="+mn-lt"/>
                          <a:ea typeface="+mn-ea"/>
                          <a:cs typeface="+mn-cs"/>
                        </a:rPr>
                        <a:t>Considered less than human</a:t>
                      </a:r>
                      <a:endParaRPr lang="en-US" sz="1200"/>
                    </a:p>
                  </a:txBody>
                  <a:tcPr marL="68291" marR="68291" marT="34145" marB="34145"/>
                </a:tc>
                <a:tc>
                  <a:txBody>
                    <a:bodyPr/>
                    <a:lstStyle/>
                    <a:p>
                      <a:r>
                        <a:rPr kumimoji="0" lang="en-GB" sz="1200" kern="1200">
                          <a:solidFill>
                            <a:schemeClr val="dk1"/>
                          </a:solidFill>
                          <a:effectLst/>
                          <a:latin typeface="+mn-lt"/>
                          <a:ea typeface="+mn-ea"/>
                          <a:cs typeface="+mn-cs"/>
                        </a:rPr>
                        <a:t>Considered less than human</a:t>
                      </a:r>
                      <a:endParaRPr lang="en-US" sz="1200"/>
                    </a:p>
                  </a:txBody>
                  <a:tcPr marL="68291" marR="68291" marT="34145" marB="34145"/>
                </a:tc>
                <a:extLst>
                  <a:ext uri="{0D108BD9-81ED-4DB2-BD59-A6C34878D82A}">
                    <a16:rowId xmlns:a16="http://schemas.microsoft.com/office/drawing/2014/main" val="10002"/>
                  </a:ext>
                </a:extLst>
              </a:tr>
              <a:tr h="476003">
                <a:tc>
                  <a:txBody>
                    <a:bodyPr/>
                    <a:lstStyle/>
                    <a:p>
                      <a:pPr marL="0" marR="0" algn="l">
                        <a:lnSpc>
                          <a:spcPct val="115000"/>
                        </a:lnSpc>
                        <a:spcBef>
                          <a:spcPts val="0"/>
                        </a:spcBef>
                        <a:spcAft>
                          <a:spcPts val="0"/>
                        </a:spcAft>
                      </a:pPr>
                      <a:r>
                        <a:rPr kumimoji="0" lang="en-GB" sz="1200" kern="1200">
                          <a:solidFill>
                            <a:schemeClr val="dk1"/>
                          </a:solidFill>
                          <a:effectLst/>
                          <a:latin typeface="+mn-lt"/>
                          <a:ea typeface="+mn-ea"/>
                          <a:cs typeface="+mn-cs"/>
                        </a:rPr>
                        <a:t>Individual blamed for HIV infection</a:t>
                      </a:r>
                      <a:endParaRPr kumimoji="0" lang="en-US" sz="1200" kern="1200">
                        <a:solidFill>
                          <a:schemeClr val="dk1"/>
                        </a:solidFill>
                        <a:effectLst/>
                        <a:latin typeface="+mn-lt"/>
                        <a:ea typeface="+mn-ea"/>
                        <a:cs typeface="+mn-cs"/>
                      </a:endParaRPr>
                    </a:p>
                  </a:txBody>
                  <a:tcPr marL="51218" marR="51218" marT="7114" marB="0" anchor="ctr"/>
                </a:tc>
                <a:tc>
                  <a:txBody>
                    <a:bodyPr/>
                    <a:lstStyle/>
                    <a:p>
                      <a:pPr marL="0" marR="0" algn="l">
                        <a:lnSpc>
                          <a:spcPct val="115000"/>
                        </a:lnSpc>
                        <a:spcBef>
                          <a:spcPts val="0"/>
                        </a:spcBef>
                        <a:spcAft>
                          <a:spcPts val="0"/>
                        </a:spcAft>
                      </a:pPr>
                      <a:r>
                        <a:rPr kumimoji="0" lang="en-GB" sz="1200" kern="1200">
                          <a:solidFill>
                            <a:schemeClr val="dk1"/>
                          </a:solidFill>
                          <a:effectLst/>
                          <a:latin typeface="+mn-lt"/>
                          <a:ea typeface="+mn-ea"/>
                          <a:cs typeface="+mn-cs"/>
                        </a:rPr>
                        <a:t>Individual blamed for disability</a:t>
                      </a:r>
                      <a:endParaRPr kumimoji="0" lang="en-US" sz="1200" kern="1200">
                        <a:solidFill>
                          <a:schemeClr val="dk1"/>
                        </a:solidFill>
                        <a:effectLst/>
                        <a:latin typeface="+mn-lt"/>
                        <a:ea typeface="+mn-ea"/>
                        <a:cs typeface="+mn-cs"/>
                      </a:endParaRPr>
                    </a:p>
                  </a:txBody>
                  <a:tcPr marL="51218" marR="51218" marT="7114" marB="0" anchor="ctr"/>
                </a:tc>
                <a:extLst>
                  <a:ext uri="{0D108BD9-81ED-4DB2-BD59-A6C34878D82A}">
                    <a16:rowId xmlns:a16="http://schemas.microsoft.com/office/drawing/2014/main" val="10003"/>
                  </a:ext>
                </a:extLst>
              </a:tr>
              <a:tr h="476003">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HIV infection caused by curse</a:t>
                      </a:r>
                      <a:endParaRPr kumimoji="0" lang="en-US" sz="1200" kern="1200">
                        <a:solidFill>
                          <a:schemeClr val="dk1"/>
                        </a:solidFill>
                        <a:effectLst/>
                        <a:latin typeface="+mn-lt"/>
                        <a:ea typeface="+mn-ea"/>
                        <a:cs typeface="+mn-cs"/>
                      </a:endParaRPr>
                    </a:p>
                  </a:txBody>
                  <a:tcPr marL="51218" marR="51218" marT="7114" marB="0" anchor="ctr"/>
                </a:tc>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Disability caused by curse</a:t>
                      </a:r>
                      <a:endParaRPr kumimoji="0" lang="en-US" sz="1200" kern="1200">
                        <a:solidFill>
                          <a:schemeClr val="dk1"/>
                        </a:solidFill>
                        <a:effectLst/>
                        <a:latin typeface="+mn-lt"/>
                        <a:ea typeface="+mn-ea"/>
                        <a:cs typeface="+mn-cs"/>
                      </a:endParaRPr>
                    </a:p>
                  </a:txBody>
                  <a:tcPr marL="51218" marR="51218" marT="7114" marB="0" anchor="ctr"/>
                </a:tc>
                <a:extLst>
                  <a:ext uri="{0D108BD9-81ED-4DB2-BD59-A6C34878D82A}">
                    <a16:rowId xmlns:a16="http://schemas.microsoft.com/office/drawing/2014/main" val="10004"/>
                  </a:ext>
                </a:extLst>
              </a:tr>
              <a:tr h="476003">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Exclusion from social events</a:t>
                      </a:r>
                      <a:endParaRPr kumimoji="0" lang="en-US" sz="1200" kern="1200">
                        <a:solidFill>
                          <a:schemeClr val="dk1"/>
                        </a:solidFill>
                        <a:effectLst/>
                        <a:latin typeface="+mn-lt"/>
                        <a:ea typeface="+mn-ea"/>
                        <a:cs typeface="+mn-cs"/>
                      </a:endParaRPr>
                    </a:p>
                  </a:txBody>
                  <a:tcPr marL="51218" marR="51218" marT="7114" marB="0" anchor="ctr"/>
                </a:tc>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Exclusion from social events</a:t>
                      </a:r>
                      <a:endParaRPr kumimoji="0" lang="en-US" sz="1200" kern="1200">
                        <a:solidFill>
                          <a:schemeClr val="dk1"/>
                        </a:solidFill>
                        <a:effectLst/>
                        <a:latin typeface="+mn-lt"/>
                        <a:ea typeface="+mn-ea"/>
                        <a:cs typeface="+mn-cs"/>
                      </a:endParaRPr>
                    </a:p>
                  </a:txBody>
                  <a:tcPr marL="51218" marR="51218" marT="7114" marB="0" anchor="ctr"/>
                </a:tc>
                <a:extLst>
                  <a:ext uri="{0D108BD9-81ED-4DB2-BD59-A6C34878D82A}">
                    <a16:rowId xmlns:a16="http://schemas.microsoft.com/office/drawing/2014/main" val="10005"/>
                  </a:ext>
                </a:extLst>
              </a:tr>
              <a:tr h="476003">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Undeserving of education</a:t>
                      </a:r>
                      <a:endParaRPr kumimoji="0" lang="en-US" sz="1200" kern="1200">
                        <a:solidFill>
                          <a:schemeClr val="dk1"/>
                        </a:solidFill>
                        <a:effectLst/>
                        <a:latin typeface="+mn-lt"/>
                        <a:ea typeface="+mn-ea"/>
                        <a:cs typeface="+mn-cs"/>
                      </a:endParaRPr>
                    </a:p>
                  </a:txBody>
                  <a:tcPr marL="51218" marR="51218" marT="7114" marB="0" anchor="ctr"/>
                </a:tc>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Unable to be educated</a:t>
                      </a:r>
                      <a:endParaRPr kumimoji="0" lang="en-US" sz="1200" kern="1200">
                        <a:solidFill>
                          <a:schemeClr val="dk1"/>
                        </a:solidFill>
                        <a:effectLst/>
                        <a:latin typeface="+mn-lt"/>
                        <a:ea typeface="+mn-ea"/>
                        <a:cs typeface="+mn-cs"/>
                      </a:endParaRPr>
                    </a:p>
                  </a:txBody>
                  <a:tcPr marL="51218" marR="51218" marT="7114" marB="0" anchor="ctr"/>
                </a:tc>
                <a:extLst>
                  <a:ext uri="{0D108BD9-81ED-4DB2-BD59-A6C34878D82A}">
                    <a16:rowId xmlns:a16="http://schemas.microsoft.com/office/drawing/2014/main" val="10006"/>
                  </a:ext>
                </a:extLst>
              </a:tr>
              <a:tr h="476003">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Unworthy/undeserving of employment</a:t>
                      </a:r>
                      <a:endParaRPr kumimoji="0" lang="en-US" sz="1200" kern="1200">
                        <a:solidFill>
                          <a:schemeClr val="dk1"/>
                        </a:solidFill>
                        <a:effectLst/>
                        <a:latin typeface="+mn-lt"/>
                        <a:ea typeface="+mn-ea"/>
                        <a:cs typeface="+mn-cs"/>
                      </a:endParaRPr>
                    </a:p>
                  </a:txBody>
                  <a:tcPr marL="51218" marR="51218" marT="7114" marB="0" anchor="ctr"/>
                </a:tc>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Unable/incapable of employment</a:t>
                      </a:r>
                      <a:endParaRPr kumimoji="0" lang="en-US" sz="1200" kern="1200">
                        <a:solidFill>
                          <a:schemeClr val="dk1"/>
                        </a:solidFill>
                        <a:effectLst/>
                        <a:latin typeface="+mn-lt"/>
                        <a:ea typeface="+mn-ea"/>
                        <a:cs typeface="+mn-cs"/>
                      </a:endParaRPr>
                    </a:p>
                  </a:txBody>
                  <a:tcPr marL="51218" marR="51218" marT="7114" marB="0" anchor="ctr"/>
                </a:tc>
                <a:extLst>
                  <a:ext uri="{0D108BD9-81ED-4DB2-BD59-A6C34878D82A}">
                    <a16:rowId xmlns:a16="http://schemas.microsoft.com/office/drawing/2014/main" val="10007"/>
                  </a:ext>
                </a:extLst>
              </a:tr>
              <a:tr h="247075">
                <a:tc>
                  <a:txBody>
                    <a:bodyPr/>
                    <a:lstStyle/>
                    <a:p>
                      <a:pPr marL="0" marR="0" algn="l" rtl="0" eaLnBrk="1" latinLnBrk="0" hangingPunct="1">
                        <a:lnSpc>
                          <a:spcPct val="115000"/>
                        </a:lnSpc>
                        <a:spcBef>
                          <a:spcPts val="0"/>
                        </a:spcBef>
                        <a:spcAft>
                          <a:spcPts val="0"/>
                        </a:spcAft>
                      </a:pPr>
                      <a:r>
                        <a:rPr kumimoji="0" lang="en-GB" sz="1200" kern="1200">
                          <a:solidFill>
                            <a:schemeClr val="dk1"/>
                          </a:solidFill>
                          <a:effectLst/>
                          <a:latin typeface="+mn-lt"/>
                          <a:ea typeface="+mn-ea"/>
                          <a:cs typeface="+mn-cs"/>
                        </a:rPr>
                        <a:t>Sexually deviant</a:t>
                      </a:r>
                      <a:endParaRPr kumimoji="0" lang="en-US" sz="1200" kern="1200">
                        <a:solidFill>
                          <a:schemeClr val="dk1"/>
                        </a:solidFill>
                        <a:effectLst/>
                        <a:latin typeface="+mn-lt"/>
                        <a:ea typeface="+mn-ea"/>
                        <a:cs typeface="+mn-cs"/>
                      </a:endParaRPr>
                    </a:p>
                  </a:txBody>
                  <a:tcPr marL="51218" marR="51218" marT="7114" marB="0" anchor="ctr"/>
                </a:tc>
                <a:tc>
                  <a:txBody>
                    <a:bodyPr/>
                    <a:lstStyle/>
                    <a:p>
                      <a:pPr marL="0" marR="0" algn="l" rtl="0" eaLnBrk="1" latinLnBrk="0" hangingPunct="1">
                        <a:lnSpc>
                          <a:spcPct val="115000"/>
                        </a:lnSpc>
                        <a:spcBef>
                          <a:spcPts val="0"/>
                        </a:spcBef>
                        <a:spcAft>
                          <a:spcPts val="0"/>
                        </a:spcAft>
                      </a:pPr>
                      <a:r>
                        <a:rPr kumimoji="0" lang="en-GB" sz="1200" kern="1200" dirty="0">
                          <a:solidFill>
                            <a:schemeClr val="dk1"/>
                          </a:solidFill>
                          <a:effectLst/>
                          <a:latin typeface="+mn-lt"/>
                          <a:ea typeface="+mn-ea"/>
                          <a:cs typeface="+mn-cs"/>
                        </a:rPr>
                        <a:t>Asexual</a:t>
                      </a:r>
                      <a:endParaRPr kumimoji="0" lang="en-US" sz="1200" kern="1200" dirty="0">
                        <a:solidFill>
                          <a:schemeClr val="dk1"/>
                        </a:solidFill>
                        <a:effectLst/>
                        <a:latin typeface="+mn-lt"/>
                        <a:ea typeface="+mn-ea"/>
                        <a:cs typeface="+mn-cs"/>
                      </a:endParaRPr>
                    </a:p>
                  </a:txBody>
                  <a:tcPr marL="51218" marR="51218" marT="7114" marB="0" anchor="ctr"/>
                </a:tc>
                <a:extLst>
                  <a:ext uri="{0D108BD9-81ED-4DB2-BD59-A6C34878D82A}">
                    <a16:rowId xmlns:a16="http://schemas.microsoft.com/office/drawing/2014/main" val="10008"/>
                  </a:ext>
                </a:extLst>
              </a:tr>
            </a:tbl>
          </a:graphicData>
        </a:graphic>
      </p:graphicFrame>
      <p:pic>
        <p:nvPicPr>
          <p:cNvPr id="4" name="Audio 3">
            <a:hlinkClick r:id="" action="ppaction://media"/>
            <a:extLst>
              <a:ext uri="{FF2B5EF4-FFF2-40B4-BE49-F238E27FC236}">
                <a16:creationId xmlns:a16="http://schemas.microsoft.com/office/drawing/2014/main" id="{4006853A-A5C0-46A7-9C7A-4E246D780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093"/>
    </mc:Choice>
    <mc:Fallback>
      <p:transition spd="slow" advTm="14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br>
              <a:rPr lang="en-US" sz="2800" b="1">
                <a:solidFill>
                  <a:srgbClr val="FFFFFF"/>
                </a:solidFill>
              </a:rPr>
            </a:br>
            <a:br>
              <a:rPr lang="en-US" sz="2800" b="1">
                <a:solidFill>
                  <a:srgbClr val="FFFFFF"/>
                </a:solidFill>
              </a:rPr>
            </a:br>
            <a:br>
              <a:rPr lang="en-US" sz="2800" b="1">
                <a:solidFill>
                  <a:srgbClr val="FFFFFF"/>
                </a:solidFill>
              </a:rPr>
            </a:br>
            <a:br>
              <a:rPr lang="en-US" sz="2800" b="1">
                <a:solidFill>
                  <a:srgbClr val="FFFFFF"/>
                </a:solidFill>
              </a:rPr>
            </a:br>
            <a:br>
              <a:rPr lang="en-US" sz="2800" b="1">
                <a:solidFill>
                  <a:srgbClr val="FFFFFF"/>
                </a:solidFill>
              </a:rPr>
            </a:br>
            <a:r>
              <a:rPr lang="en-US" sz="2800">
                <a:solidFill>
                  <a:srgbClr val="FFFFFF"/>
                </a:solidFill>
              </a:rPr>
              <a:t>Discrimination based on Disability and HIV/AIDS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endParaRPr lang="en-US" dirty="0"/>
          </a:p>
          <a:p>
            <a:r>
              <a:rPr lang="en-US" dirty="0"/>
              <a:t>Disability and HIV/AIDS create the basis for multidimensional discrimination.</a:t>
            </a:r>
          </a:p>
          <a:p>
            <a:r>
              <a:rPr lang="en-US" dirty="0"/>
              <a:t>Persons with a disability and HIV/AIDS experience discrimination:</a:t>
            </a:r>
          </a:p>
          <a:p>
            <a:pPr lvl="1"/>
            <a:r>
              <a:rPr lang="en-US" dirty="0"/>
              <a:t>When they do not receive equal access to health services;</a:t>
            </a:r>
          </a:p>
          <a:p>
            <a:pPr lvl="1"/>
            <a:r>
              <a:rPr lang="en-US" dirty="0"/>
              <a:t>When medical facilities are not accessible;</a:t>
            </a:r>
          </a:p>
          <a:p>
            <a:pPr lvl="1"/>
            <a:r>
              <a:rPr lang="en-US" dirty="0"/>
              <a:t>When they are not provided with reasonable accommodation by their employers;</a:t>
            </a:r>
          </a:p>
          <a:p>
            <a:pPr lvl="1"/>
            <a:r>
              <a:rPr lang="en-US" dirty="0"/>
              <a:t>When children who have lost parents to HIV/AIDS are segregated from their community and forced to live in institutional settings;</a:t>
            </a:r>
          </a:p>
          <a:p>
            <a:pPr lvl="1"/>
            <a:r>
              <a:rPr lang="en-US" dirty="0"/>
              <a:t>When women are denied access to health and reproductive health services.</a:t>
            </a:r>
          </a:p>
          <a:p>
            <a:pPr marL="0" indent="0">
              <a:buNone/>
            </a:pPr>
            <a:endParaRPr lang="en-US" dirty="0"/>
          </a:p>
        </p:txBody>
      </p:sp>
      <p:pic>
        <p:nvPicPr>
          <p:cNvPr id="4" name="Audio 3">
            <a:hlinkClick r:id="" action="ppaction://media"/>
            <a:extLst>
              <a:ext uri="{FF2B5EF4-FFF2-40B4-BE49-F238E27FC236}">
                <a16:creationId xmlns:a16="http://schemas.microsoft.com/office/drawing/2014/main" id="{1C9ED8A3-028F-44D9-9DCF-7B7E94285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751"/>
    </mc:Choice>
    <mc:Fallback>
      <p:transition spd="slow" advTm="6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3600">
                <a:solidFill>
                  <a:schemeClr val="bg1"/>
                </a:solidFill>
              </a:rPr>
              <a:t>National and International Efforts to Reduce Discrimination</a:t>
            </a:r>
          </a:p>
        </p:txBody>
      </p:sp>
      <p:graphicFrame>
        <p:nvGraphicFramePr>
          <p:cNvPr id="5" name="Content Placeholder 2">
            <a:extLst>
              <a:ext uri="{FF2B5EF4-FFF2-40B4-BE49-F238E27FC236}">
                <a16:creationId xmlns:a16="http://schemas.microsoft.com/office/drawing/2014/main" id="{C1275958-22D2-402A-A7A6-B6DFB20E4D63}"/>
              </a:ext>
            </a:extLst>
          </p:cNvPr>
          <p:cNvGraphicFramePr>
            <a:graphicFrameLocks noGrp="1"/>
          </p:cNvGraphicFramePr>
          <p:nvPr>
            <p:ph idx="1"/>
            <p:extLst>
              <p:ext uri="{D42A27DB-BD31-4B8C-83A1-F6EECF244321}">
                <p14:modId xmlns:p14="http://schemas.microsoft.com/office/powerpoint/2010/main" val="2827782640"/>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49DED1C-B1A0-4742-B2F1-62FE1D139F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845"/>
    </mc:Choice>
    <mc:Fallback>
      <p:transition spd="slow" advTm="6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737</TotalTime>
  <Words>3760</Words>
  <Application>Microsoft Office PowerPoint</Application>
  <PresentationFormat>On-screen Show (4:3)</PresentationFormat>
  <Paragraphs>236</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AvenirLTStd-Book</vt:lpstr>
      <vt:lpstr>Calibri</vt:lpstr>
      <vt:lpstr>Calibri Light</vt:lpstr>
      <vt:lpstr>Office Theme</vt:lpstr>
      <vt:lpstr>PowerPoint Presentation</vt:lpstr>
      <vt:lpstr>Learning Objectives for the Module</vt:lpstr>
      <vt:lpstr>HIV/AIDS and Disability</vt:lpstr>
      <vt:lpstr>Disability as a Risk Factor for Exposure to HIV</vt:lpstr>
      <vt:lpstr> The Link between Disability and HIV/AIDS</vt:lpstr>
      <vt:lpstr>Shared Stigma &amp; Discrimination</vt:lpstr>
      <vt:lpstr>Examining Shared Stigma</vt:lpstr>
      <vt:lpstr>     Discrimination based on Disability and HIV/AIDS</vt:lpstr>
      <vt:lpstr>National and International Efforts to Reduce Discrimination</vt:lpstr>
      <vt:lpstr>What duties do States have to ensure that persons with disabilities can access HIV and AIDS services and programs? </vt:lpstr>
      <vt:lpstr>Duty to Provide Reasonable Accommodation in an HIV and AIDS program</vt:lpstr>
      <vt:lpstr>    Failure to Provide Reasonable Accommodation is Discrimination</vt:lpstr>
      <vt:lpstr>Measures to Facilitate Disability Inclusion  in HIV/AIDS Response</vt:lpstr>
      <vt:lpstr>Actions for International Agencies in Partnership with Governments and Civil Society</vt:lpstr>
      <vt:lpstr>Consulting with OPDs and Persons with Disabilities for HIV/AIDS Response</vt:lpstr>
      <vt:lpstr>Accessible Practice in HIV/AIDS Programming</vt:lpstr>
      <vt:lpstr>Good Practice Highlight: Uganda</vt:lpstr>
      <vt:lpstr>Zambia: Disability Inclusive PEPFAR Program</vt:lpstr>
      <vt:lpstr>South Africa Efforts to Advance Disabilty Inclusion in HIV and AIDS Programs</vt:lpstr>
      <vt:lpstr>Additional Resources on HIV and AIDS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CRPD and Disability Inclusion in Development Programming</dc:title>
  <dc:creator>Janet Lord</dc:creator>
  <cp:lastModifiedBy>Janet E Lord</cp:lastModifiedBy>
  <cp:revision>171</cp:revision>
  <dcterms:created xsi:type="dcterms:W3CDTF">2013-02-22T18:49:18Z</dcterms:created>
  <dcterms:modified xsi:type="dcterms:W3CDTF">2021-09-09T21:21:00Z</dcterms:modified>
</cp:coreProperties>
</file>