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359" r:id="rId3"/>
    <p:sldId id="379" r:id="rId4"/>
    <p:sldId id="364" r:id="rId5"/>
    <p:sldId id="367" r:id="rId6"/>
    <p:sldId id="380" r:id="rId7"/>
    <p:sldId id="381" r:id="rId8"/>
    <p:sldId id="377" r:id="rId9"/>
    <p:sldId id="361" r:id="rId10"/>
    <p:sldId id="366" r:id="rId11"/>
    <p:sldId id="385" r:id="rId12"/>
    <p:sldId id="363" r:id="rId13"/>
    <p:sldId id="371" r:id="rId14"/>
    <p:sldId id="373" r:id="rId15"/>
    <p:sldId id="374" r:id="rId16"/>
    <p:sldId id="365" r:id="rId17"/>
    <p:sldId id="262" r:id="rId18"/>
    <p:sldId id="378" r:id="rId19"/>
    <p:sldId id="383" r:id="rId20"/>
    <p:sldId id="384" r:id="rId21"/>
    <p:sldId id="382"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5793" autoAdjust="0"/>
  </p:normalViewPr>
  <p:slideViewPr>
    <p:cSldViewPr snapToGrid="0">
      <p:cViewPr varScale="1">
        <p:scale>
          <a:sx n="94" d="100"/>
          <a:sy n="94" d="100"/>
        </p:scale>
        <p:origin x="295"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DC80A2-2B29-42DD-BA65-D001B4743070}"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22FFD2EB-5E74-48C9-9C0B-79CF1C1D3B4C}">
      <dgm:prSet/>
      <dgm:spPr/>
      <dgm:t>
        <a:bodyPr/>
        <a:lstStyle/>
        <a:p>
          <a:r>
            <a:rPr lang="en-US"/>
            <a:t>What are the major barriers you think exist for children with disabilities in exercising their human rights in your community? </a:t>
          </a:r>
        </a:p>
      </dgm:t>
    </dgm:pt>
    <dgm:pt modelId="{C8694680-93BF-485C-BF2F-DB2CC6B95958}" type="parTrans" cxnId="{86CFA538-D3B8-49DF-80CA-DE953BC7E70B}">
      <dgm:prSet/>
      <dgm:spPr/>
      <dgm:t>
        <a:bodyPr/>
        <a:lstStyle/>
        <a:p>
          <a:endParaRPr lang="en-US"/>
        </a:p>
      </dgm:t>
    </dgm:pt>
    <dgm:pt modelId="{AD5F7320-0475-4EBA-8B1D-F5263E50DE57}" type="sibTrans" cxnId="{86CFA538-D3B8-49DF-80CA-DE953BC7E70B}">
      <dgm:prSet/>
      <dgm:spPr/>
      <dgm:t>
        <a:bodyPr/>
        <a:lstStyle/>
        <a:p>
          <a:endParaRPr lang="en-US"/>
        </a:p>
      </dgm:t>
    </dgm:pt>
    <dgm:pt modelId="{570FEB86-4DEF-4F7C-AB03-F66D6270DCA8}">
      <dgm:prSet/>
      <dgm:spPr/>
      <dgm:t>
        <a:bodyPr/>
        <a:lstStyle/>
        <a:p>
          <a:r>
            <a:rPr lang="en-US"/>
            <a:t>Consider how these barriers apply to children  with different kinds of disabilities (for example, physical, sensory, intellectual, psycho-social)?</a:t>
          </a:r>
        </a:p>
      </dgm:t>
    </dgm:pt>
    <dgm:pt modelId="{FE17B1CE-DED3-4D29-BC36-DD800819F983}" type="parTrans" cxnId="{A3BC5B52-8243-4D41-A585-4A75BB52D74B}">
      <dgm:prSet/>
      <dgm:spPr/>
      <dgm:t>
        <a:bodyPr/>
        <a:lstStyle/>
        <a:p>
          <a:endParaRPr lang="en-US"/>
        </a:p>
      </dgm:t>
    </dgm:pt>
    <dgm:pt modelId="{9DCE1D6F-78D2-4459-87EB-1680A421B388}" type="sibTrans" cxnId="{A3BC5B52-8243-4D41-A585-4A75BB52D74B}">
      <dgm:prSet/>
      <dgm:spPr/>
      <dgm:t>
        <a:bodyPr/>
        <a:lstStyle/>
        <a:p>
          <a:endParaRPr lang="en-US"/>
        </a:p>
      </dgm:t>
    </dgm:pt>
    <dgm:pt modelId="{EA541E44-1053-42E4-AEF6-A0AECDF1D18C}" type="pres">
      <dgm:prSet presAssocID="{ECDC80A2-2B29-42DD-BA65-D001B4743070}" presName="vert0" presStyleCnt="0">
        <dgm:presLayoutVars>
          <dgm:dir/>
          <dgm:animOne val="branch"/>
          <dgm:animLvl val="lvl"/>
        </dgm:presLayoutVars>
      </dgm:prSet>
      <dgm:spPr/>
    </dgm:pt>
    <dgm:pt modelId="{FA4A5EF9-AC94-42F0-9833-254F9B7CB269}" type="pres">
      <dgm:prSet presAssocID="{22FFD2EB-5E74-48C9-9C0B-79CF1C1D3B4C}" presName="thickLine" presStyleLbl="alignNode1" presStyleIdx="0" presStyleCnt="2"/>
      <dgm:spPr/>
    </dgm:pt>
    <dgm:pt modelId="{02229C05-DE67-445A-B051-D62BF67661FD}" type="pres">
      <dgm:prSet presAssocID="{22FFD2EB-5E74-48C9-9C0B-79CF1C1D3B4C}" presName="horz1" presStyleCnt="0"/>
      <dgm:spPr/>
    </dgm:pt>
    <dgm:pt modelId="{A2A01C5D-5DFC-4069-A082-A837ED3728A9}" type="pres">
      <dgm:prSet presAssocID="{22FFD2EB-5E74-48C9-9C0B-79CF1C1D3B4C}" presName="tx1" presStyleLbl="revTx" presStyleIdx="0" presStyleCnt="2"/>
      <dgm:spPr/>
    </dgm:pt>
    <dgm:pt modelId="{834610F4-3152-49BA-AB82-FD14EB09565A}" type="pres">
      <dgm:prSet presAssocID="{22FFD2EB-5E74-48C9-9C0B-79CF1C1D3B4C}" presName="vert1" presStyleCnt="0"/>
      <dgm:spPr/>
    </dgm:pt>
    <dgm:pt modelId="{61F8A4B1-B6CD-454C-A66C-F1F99259C4DE}" type="pres">
      <dgm:prSet presAssocID="{570FEB86-4DEF-4F7C-AB03-F66D6270DCA8}" presName="thickLine" presStyleLbl="alignNode1" presStyleIdx="1" presStyleCnt="2"/>
      <dgm:spPr/>
    </dgm:pt>
    <dgm:pt modelId="{F56B1309-DBD5-4D24-8EB5-EAF1E6B040FF}" type="pres">
      <dgm:prSet presAssocID="{570FEB86-4DEF-4F7C-AB03-F66D6270DCA8}" presName="horz1" presStyleCnt="0"/>
      <dgm:spPr/>
    </dgm:pt>
    <dgm:pt modelId="{E7487223-834C-4F3F-A4F2-3B968A16CEFC}" type="pres">
      <dgm:prSet presAssocID="{570FEB86-4DEF-4F7C-AB03-F66D6270DCA8}" presName="tx1" presStyleLbl="revTx" presStyleIdx="1" presStyleCnt="2"/>
      <dgm:spPr/>
    </dgm:pt>
    <dgm:pt modelId="{C0C22A3A-FBF3-4E15-B877-0E8A2BF6D91B}" type="pres">
      <dgm:prSet presAssocID="{570FEB86-4DEF-4F7C-AB03-F66D6270DCA8}" presName="vert1" presStyleCnt="0"/>
      <dgm:spPr/>
    </dgm:pt>
  </dgm:ptLst>
  <dgm:cxnLst>
    <dgm:cxn modelId="{86CFA538-D3B8-49DF-80CA-DE953BC7E70B}" srcId="{ECDC80A2-2B29-42DD-BA65-D001B4743070}" destId="{22FFD2EB-5E74-48C9-9C0B-79CF1C1D3B4C}" srcOrd="0" destOrd="0" parTransId="{C8694680-93BF-485C-BF2F-DB2CC6B95958}" sibTransId="{AD5F7320-0475-4EBA-8B1D-F5263E50DE57}"/>
    <dgm:cxn modelId="{CC664460-CDE0-46DE-B6BB-47D176C20EC6}" type="presOf" srcId="{570FEB86-4DEF-4F7C-AB03-F66D6270DCA8}" destId="{E7487223-834C-4F3F-A4F2-3B968A16CEFC}" srcOrd="0" destOrd="0" presId="urn:microsoft.com/office/officeart/2008/layout/LinedList"/>
    <dgm:cxn modelId="{0B6CE86C-D956-4E01-9307-92174EE1F1CD}" type="presOf" srcId="{ECDC80A2-2B29-42DD-BA65-D001B4743070}" destId="{EA541E44-1053-42E4-AEF6-A0AECDF1D18C}" srcOrd="0" destOrd="0" presId="urn:microsoft.com/office/officeart/2008/layout/LinedList"/>
    <dgm:cxn modelId="{A3BC5B52-8243-4D41-A585-4A75BB52D74B}" srcId="{ECDC80A2-2B29-42DD-BA65-D001B4743070}" destId="{570FEB86-4DEF-4F7C-AB03-F66D6270DCA8}" srcOrd="1" destOrd="0" parTransId="{FE17B1CE-DED3-4D29-BC36-DD800819F983}" sibTransId="{9DCE1D6F-78D2-4459-87EB-1680A421B388}"/>
    <dgm:cxn modelId="{FE0AE486-3B96-45AC-9D39-CA95B109D051}" type="presOf" srcId="{22FFD2EB-5E74-48C9-9C0B-79CF1C1D3B4C}" destId="{A2A01C5D-5DFC-4069-A082-A837ED3728A9}" srcOrd="0" destOrd="0" presId="urn:microsoft.com/office/officeart/2008/layout/LinedList"/>
    <dgm:cxn modelId="{A32B9EB7-0390-4ADE-A0D7-B81D41575068}" type="presParOf" srcId="{EA541E44-1053-42E4-AEF6-A0AECDF1D18C}" destId="{FA4A5EF9-AC94-42F0-9833-254F9B7CB269}" srcOrd="0" destOrd="0" presId="urn:microsoft.com/office/officeart/2008/layout/LinedList"/>
    <dgm:cxn modelId="{5F79375C-E301-4FDB-AF48-368925481803}" type="presParOf" srcId="{EA541E44-1053-42E4-AEF6-A0AECDF1D18C}" destId="{02229C05-DE67-445A-B051-D62BF67661FD}" srcOrd="1" destOrd="0" presId="urn:microsoft.com/office/officeart/2008/layout/LinedList"/>
    <dgm:cxn modelId="{1AEC5E3F-DF21-4680-8499-B2EDFE0F208F}" type="presParOf" srcId="{02229C05-DE67-445A-B051-D62BF67661FD}" destId="{A2A01C5D-5DFC-4069-A082-A837ED3728A9}" srcOrd="0" destOrd="0" presId="urn:microsoft.com/office/officeart/2008/layout/LinedList"/>
    <dgm:cxn modelId="{C9950E49-603A-402E-ACC8-52FF46CE6704}" type="presParOf" srcId="{02229C05-DE67-445A-B051-D62BF67661FD}" destId="{834610F4-3152-49BA-AB82-FD14EB09565A}" srcOrd="1" destOrd="0" presId="urn:microsoft.com/office/officeart/2008/layout/LinedList"/>
    <dgm:cxn modelId="{E1DBD220-9DFF-4FF9-B1EB-DE430335D4E0}" type="presParOf" srcId="{EA541E44-1053-42E4-AEF6-A0AECDF1D18C}" destId="{61F8A4B1-B6CD-454C-A66C-F1F99259C4DE}" srcOrd="2" destOrd="0" presId="urn:microsoft.com/office/officeart/2008/layout/LinedList"/>
    <dgm:cxn modelId="{D32C3EF3-C4E6-466C-A9F9-36DCB7A4651F}" type="presParOf" srcId="{EA541E44-1053-42E4-AEF6-A0AECDF1D18C}" destId="{F56B1309-DBD5-4D24-8EB5-EAF1E6B040FF}" srcOrd="3" destOrd="0" presId="urn:microsoft.com/office/officeart/2008/layout/LinedList"/>
    <dgm:cxn modelId="{224B1F24-1863-40CE-9A24-B82A2D6229FB}" type="presParOf" srcId="{F56B1309-DBD5-4D24-8EB5-EAF1E6B040FF}" destId="{E7487223-834C-4F3F-A4F2-3B968A16CEFC}" srcOrd="0" destOrd="0" presId="urn:microsoft.com/office/officeart/2008/layout/LinedList"/>
    <dgm:cxn modelId="{CD58B51B-726C-4E4A-8EE9-3FAA91F1AAE1}" type="presParOf" srcId="{F56B1309-DBD5-4D24-8EB5-EAF1E6B040FF}" destId="{C0C22A3A-FBF3-4E15-B877-0E8A2BF6D91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4E907F-B609-4707-A3D5-6968EF7DBD2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223E4D1-3B64-4FB6-AD77-2F4D9DBDB808}">
      <dgm:prSet/>
      <dgm:spPr/>
      <dgm:t>
        <a:bodyPr/>
        <a:lstStyle/>
        <a:p>
          <a:r>
            <a:rPr lang="en-US"/>
            <a:t>Attitudes and behaviors of others towards them</a:t>
          </a:r>
        </a:p>
      </dgm:t>
    </dgm:pt>
    <dgm:pt modelId="{3A9408DC-176C-484F-BA65-A902BBE30077}" type="parTrans" cxnId="{7845542C-23BA-42C4-970F-43C59B126C47}">
      <dgm:prSet/>
      <dgm:spPr/>
      <dgm:t>
        <a:bodyPr/>
        <a:lstStyle/>
        <a:p>
          <a:endParaRPr lang="en-US"/>
        </a:p>
      </dgm:t>
    </dgm:pt>
    <dgm:pt modelId="{6BC67314-A0CC-4349-8764-3E777E19CA94}" type="sibTrans" cxnId="{7845542C-23BA-42C4-970F-43C59B126C47}">
      <dgm:prSet/>
      <dgm:spPr/>
      <dgm:t>
        <a:bodyPr/>
        <a:lstStyle/>
        <a:p>
          <a:endParaRPr lang="en-US"/>
        </a:p>
      </dgm:t>
    </dgm:pt>
    <dgm:pt modelId="{6E8E1D44-A748-4395-A2C3-6F118868A923}">
      <dgm:prSet/>
      <dgm:spPr/>
      <dgm:t>
        <a:bodyPr/>
        <a:lstStyle/>
        <a:p>
          <a:r>
            <a:rPr lang="en-US"/>
            <a:t>Satisfaction of basic needs </a:t>
          </a:r>
        </a:p>
      </dgm:t>
    </dgm:pt>
    <dgm:pt modelId="{0D807B00-D88B-477B-803F-174A74BBF6E9}" type="parTrans" cxnId="{FD22B04B-3538-42EC-BEC9-0258FE89D80F}">
      <dgm:prSet/>
      <dgm:spPr/>
      <dgm:t>
        <a:bodyPr/>
        <a:lstStyle/>
        <a:p>
          <a:endParaRPr lang="en-US"/>
        </a:p>
      </dgm:t>
    </dgm:pt>
    <dgm:pt modelId="{9A5AAB08-9737-44FA-B27D-5EC16F2E51D9}" type="sibTrans" cxnId="{FD22B04B-3538-42EC-BEC9-0258FE89D80F}">
      <dgm:prSet/>
      <dgm:spPr/>
      <dgm:t>
        <a:bodyPr/>
        <a:lstStyle/>
        <a:p>
          <a:endParaRPr lang="en-US"/>
        </a:p>
      </dgm:t>
    </dgm:pt>
    <dgm:pt modelId="{1BFAA58E-E194-4DC3-8590-923A928C3200}">
      <dgm:prSet/>
      <dgm:spPr/>
      <dgm:t>
        <a:bodyPr/>
        <a:lstStyle/>
        <a:p>
          <a:r>
            <a:rPr lang="en-US"/>
            <a:t>International and national policies that include or exclude them </a:t>
          </a:r>
        </a:p>
      </dgm:t>
    </dgm:pt>
    <dgm:pt modelId="{2E136EA1-34DA-4FC7-8DC8-98FCC5526FA4}" type="parTrans" cxnId="{8767A3DF-9014-4E4B-BBED-FD0D783E5AAE}">
      <dgm:prSet/>
      <dgm:spPr/>
      <dgm:t>
        <a:bodyPr/>
        <a:lstStyle/>
        <a:p>
          <a:endParaRPr lang="en-US"/>
        </a:p>
      </dgm:t>
    </dgm:pt>
    <dgm:pt modelId="{10EB4D79-D6AC-47E7-892F-7FBE8509D302}" type="sibTrans" cxnId="{8767A3DF-9014-4E4B-BBED-FD0D783E5AAE}">
      <dgm:prSet/>
      <dgm:spPr/>
      <dgm:t>
        <a:bodyPr/>
        <a:lstStyle/>
        <a:p>
          <a:endParaRPr lang="en-US"/>
        </a:p>
      </dgm:t>
    </dgm:pt>
    <dgm:pt modelId="{BDEA8EDC-9183-40A1-888B-D487B73BF748}">
      <dgm:prSet/>
      <dgm:spPr/>
      <dgm:t>
        <a:bodyPr/>
        <a:lstStyle/>
        <a:p>
          <a:r>
            <a:rPr lang="en-US"/>
            <a:t>Accessibility of the physical environment </a:t>
          </a:r>
        </a:p>
      </dgm:t>
    </dgm:pt>
    <dgm:pt modelId="{B60692DD-D11B-41B7-BF0B-90601F993A1A}" type="parTrans" cxnId="{9A2E9009-B392-4E3F-825D-9269C8DEBE9B}">
      <dgm:prSet/>
      <dgm:spPr/>
      <dgm:t>
        <a:bodyPr/>
        <a:lstStyle/>
        <a:p>
          <a:endParaRPr lang="en-US"/>
        </a:p>
      </dgm:t>
    </dgm:pt>
    <dgm:pt modelId="{0B39112E-1AA7-4858-A28A-460785C756F6}" type="sibTrans" cxnId="{9A2E9009-B392-4E3F-825D-9269C8DEBE9B}">
      <dgm:prSet/>
      <dgm:spPr/>
      <dgm:t>
        <a:bodyPr/>
        <a:lstStyle/>
        <a:p>
          <a:endParaRPr lang="en-US"/>
        </a:p>
      </dgm:t>
    </dgm:pt>
    <dgm:pt modelId="{692F1785-5FB9-4017-BAE3-9881809D132A}">
      <dgm:prSet/>
      <dgm:spPr/>
      <dgm:t>
        <a:bodyPr/>
        <a:lstStyle/>
        <a:p>
          <a:r>
            <a:rPr lang="en-US"/>
            <a:t>Access to supports for their physical, social, mental, communication, and personal development </a:t>
          </a:r>
        </a:p>
      </dgm:t>
    </dgm:pt>
    <dgm:pt modelId="{B1EFA77B-C896-48EA-AE4F-7D83E9BCE0DD}" type="parTrans" cxnId="{3A670EDB-E634-4A7A-81B6-6D6A0320BA05}">
      <dgm:prSet/>
      <dgm:spPr/>
      <dgm:t>
        <a:bodyPr/>
        <a:lstStyle/>
        <a:p>
          <a:endParaRPr lang="en-US"/>
        </a:p>
      </dgm:t>
    </dgm:pt>
    <dgm:pt modelId="{374E4FC9-205F-4A48-BC40-81309737D432}" type="sibTrans" cxnId="{3A670EDB-E634-4A7A-81B6-6D6A0320BA05}">
      <dgm:prSet/>
      <dgm:spPr/>
      <dgm:t>
        <a:bodyPr/>
        <a:lstStyle/>
        <a:p>
          <a:endParaRPr lang="en-US"/>
        </a:p>
      </dgm:t>
    </dgm:pt>
    <dgm:pt modelId="{3191BB67-CC73-431D-AEE0-C249680B829F}" type="pres">
      <dgm:prSet presAssocID="{EC4E907F-B609-4707-A3D5-6968EF7DBD28}" presName="linear" presStyleCnt="0">
        <dgm:presLayoutVars>
          <dgm:animLvl val="lvl"/>
          <dgm:resizeHandles val="exact"/>
        </dgm:presLayoutVars>
      </dgm:prSet>
      <dgm:spPr/>
    </dgm:pt>
    <dgm:pt modelId="{7FED2E11-0B2A-4DFD-8C8F-8EBD753786C1}" type="pres">
      <dgm:prSet presAssocID="{4223E4D1-3B64-4FB6-AD77-2F4D9DBDB808}" presName="parentText" presStyleLbl="node1" presStyleIdx="0" presStyleCnt="5">
        <dgm:presLayoutVars>
          <dgm:chMax val="0"/>
          <dgm:bulletEnabled val="1"/>
        </dgm:presLayoutVars>
      </dgm:prSet>
      <dgm:spPr/>
    </dgm:pt>
    <dgm:pt modelId="{29A902B2-50EA-40C7-AAE0-28ACA6E88FBD}" type="pres">
      <dgm:prSet presAssocID="{6BC67314-A0CC-4349-8764-3E777E19CA94}" presName="spacer" presStyleCnt="0"/>
      <dgm:spPr/>
    </dgm:pt>
    <dgm:pt modelId="{D1730246-61ED-4413-B6EF-275E435FF6CB}" type="pres">
      <dgm:prSet presAssocID="{6E8E1D44-A748-4395-A2C3-6F118868A923}" presName="parentText" presStyleLbl="node1" presStyleIdx="1" presStyleCnt="5">
        <dgm:presLayoutVars>
          <dgm:chMax val="0"/>
          <dgm:bulletEnabled val="1"/>
        </dgm:presLayoutVars>
      </dgm:prSet>
      <dgm:spPr/>
    </dgm:pt>
    <dgm:pt modelId="{5EDA9717-46DB-4E80-A1F7-41C0F70B4F77}" type="pres">
      <dgm:prSet presAssocID="{9A5AAB08-9737-44FA-B27D-5EC16F2E51D9}" presName="spacer" presStyleCnt="0"/>
      <dgm:spPr/>
    </dgm:pt>
    <dgm:pt modelId="{558CC9F1-A2B8-43C7-9810-BE134B5441ED}" type="pres">
      <dgm:prSet presAssocID="{1BFAA58E-E194-4DC3-8590-923A928C3200}" presName="parentText" presStyleLbl="node1" presStyleIdx="2" presStyleCnt="5">
        <dgm:presLayoutVars>
          <dgm:chMax val="0"/>
          <dgm:bulletEnabled val="1"/>
        </dgm:presLayoutVars>
      </dgm:prSet>
      <dgm:spPr/>
    </dgm:pt>
    <dgm:pt modelId="{6D60FB87-8472-4647-9649-4FFA7E077839}" type="pres">
      <dgm:prSet presAssocID="{10EB4D79-D6AC-47E7-892F-7FBE8509D302}" presName="spacer" presStyleCnt="0"/>
      <dgm:spPr/>
    </dgm:pt>
    <dgm:pt modelId="{5BCF7ECC-DA43-4C01-A15F-0246A978A62B}" type="pres">
      <dgm:prSet presAssocID="{BDEA8EDC-9183-40A1-888B-D487B73BF748}" presName="parentText" presStyleLbl="node1" presStyleIdx="3" presStyleCnt="5">
        <dgm:presLayoutVars>
          <dgm:chMax val="0"/>
          <dgm:bulletEnabled val="1"/>
        </dgm:presLayoutVars>
      </dgm:prSet>
      <dgm:spPr/>
    </dgm:pt>
    <dgm:pt modelId="{F1FE00DA-B46F-4575-9C00-574F9D82B42E}" type="pres">
      <dgm:prSet presAssocID="{0B39112E-1AA7-4858-A28A-460785C756F6}" presName="spacer" presStyleCnt="0"/>
      <dgm:spPr/>
    </dgm:pt>
    <dgm:pt modelId="{35D9D2DE-97E2-4E11-8745-887AA4A48B2C}" type="pres">
      <dgm:prSet presAssocID="{692F1785-5FB9-4017-BAE3-9881809D132A}" presName="parentText" presStyleLbl="node1" presStyleIdx="4" presStyleCnt="5">
        <dgm:presLayoutVars>
          <dgm:chMax val="0"/>
          <dgm:bulletEnabled val="1"/>
        </dgm:presLayoutVars>
      </dgm:prSet>
      <dgm:spPr/>
    </dgm:pt>
  </dgm:ptLst>
  <dgm:cxnLst>
    <dgm:cxn modelId="{9A2E9009-B392-4E3F-825D-9269C8DEBE9B}" srcId="{EC4E907F-B609-4707-A3D5-6968EF7DBD28}" destId="{BDEA8EDC-9183-40A1-888B-D487B73BF748}" srcOrd="3" destOrd="0" parTransId="{B60692DD-D11B-41B7-BF0B-90601F993A1A}" sibTransId="{0B39112E-1AA7-4858-A28A-460785C756F6}"/>
    <dgm:cxn modelId="{7F3C772A-2E4B-45E6-A166-53EEC9869378}" type="presOf" srcId="{4223E4D1-3B64-4FB6-AD77-2F4D9DBDB808}" destId="{7FED2E11-0B2A-4DFD-8C8F-8EBD753786C1}" srcOrd="0" destOrd="0" presId="urn:microsoft.com/office/officeart/2005/8/layout/vList2"/>
    <dgm:cxn modelId="{7845542C-23BA-42C4-970F-43C59B126C47}" srcId="{EC4E907F-B609-4707-A3D5-6968EF7DBD28}" destId="{4223E4D1-3B64-4FB6-AD77-2F4D9DBDB808}" srcOrd="0" destOrd="0" parTransId="{3A9408DC-176C-484F-BA65-A902BBE30077}" sibTransId="{6BC67314-A0CC-4349-8764-3E777E19CA94}"/>
    <dgm:cxn modelId="{FD22B04B-3538-42EC-BEC9-0258FE89D80F}" srcId="{EC4E907F-B609-4707-A3D5-6968EF7DBD28}" destId="{6E8E1D44-A748-4395-A2C3-6F118868A923}" srcOrd="1" destOrd="0" parTransId="{0D807B00-D88B-477B-803F-174A74BBF6E9}" sibTransId="{9A5AAB08-9737-44FA-B27D-5EC16F2E51D9}"/>
    <dgm:cxn modelId="{D1A00290-89C6-4359-8504-C8B6B7D044E5}" type="presOf" srcId="{BDEA8EDC-9183-40A1-888B-D487B73BF748}" destId="{5BCF7ECC-DA43-4C01-A15F-0246A978A62B}" srcOrd="0" destOrd="0" presId="urn:microsoft.com/office/officeart/2005/8/layout/vList2"/>
    <dgm:cxn modelId="{35ECAF9A-A7E5-4E33-A90D-4E70A162090B}" type="presOf" srcId="{6E8E1D44-A748-4395-A2C3-6F118868A923}" destId="{D1730246-61ED-4413-B6EF-275E435FF6CB}" srcOrd="0" destOrd="0" presId="urn:microsoft.com/office/officeart/2005/8/layout/vList2"/>
    <dgm:cxn modelId="{20F0979C-2337-4923-A74D-C8117555165B}" type="presOf" srcId="{EC4E907F-B609-4707-A3D5-6968EF7DBD28}" destId="{3191BB67-CC73-431D-AEE0-C249680B829F}" srcOrd="0" destOrd="0" presId="urn:microsoft.com/office/officeart/2005/8/layout/vList2"/>
    <dgm:cxn modelId="{C8E6599D-256E-4FAA-9BDF-67A3E314D0D0}" type="presOf" srcId="{692F1785-5FB9-4017-BAE3-9881809D132A}" destId="{35D9D2DE-97E2-4E11-8745-887AA4A48B2C}" srcOrd="0" destOrd="0" presId="urn:microsoft.com/office/officeart/2005/8/layout/vList2"/>
    <dgm:cxn modelId="{3A670EDB-E634-4A7A-81B6-6D6A0320BA05}" srcId="{EC4E907F-B609-4707-A3D5-6968EF7DBD28}" destId="{692F1785-5FB9-4017-BAE3-9881809D132A}" srcOrd="4" destOrd="0" parTransId="{B1EFA77B-C896-48EA-AE4F-7D83E9BCE0DD}" sibTransId="{374E4FC9-205F-4A48-BC40-81309737D432}"/>
    <dgm:cxn modelId="{8767A3DF-9014-4E4B-BBED-FD0D783E5AAE}" srcId="{EC4E907F-B609-4707-A3D5-6968EF7DBD28}" destId="{1BFAA58E-E194-4DC3-8590-923A928C3200}" srcOrd="2" destOrd="0" parTransId="{2E136EA1-34DA-4FC7-8DC8-98FCC5526FA4}" sibTransId="{10EB4D79-D6AC-47E7-892F-7FBE8509D302}"/>
    <dgm:cxn modelId="{046607E5-44C3-45D8-9EB1-23FAD863B1EF}" type="presOf" srcId="{1BFAA58E-E194-4DC3-8590-923A928C3200}" destId="{558CC9F1-A2B8-43C7-9810-BE134B5441ED}" srcOrd="0" destOrd="0" presId="urn:microsoft.com/office/officeart/2005/8/layout/vList2"/>
    <dgm:cxn modelId="{1CEECB69-D7BE-4E3F-B2C7-9915E9E1A650}" type="presParOf" srcId="{3191BB67-CC73-431D-AEE0-C249680B829F}" destId="{7FED2E11-0B2A-4DFD-8C8F-8EBD753786C1}" srcOrd="0" destOrd="0" presId="urn:microsoft.com/office/officeart/2005/8/layout/vList2"/>
    <dgm:cxn modelId="{17BCFCEE-A088-4E64-BC22-84C30200DB9D}" type="presParOf" srcId="{3191BB67-CC73-431D-AEE0-C249680B829F}" destId="{29A902B2-50EA-40C7-AAE0-28ACA6E88FBD}" srcOrd="1" destOrd="0" presId="urn:microsoft.com/office/officeart/2005/8/layout/vList2"/>
    <dgm:cxn modelId="{FA13BC1E-E073-4DCF-A9DC-969CFBBE263A}" type="presParOf" srcId="{3191BB67-CC73-431D-AEE0-C249680B829F}" destId="{D1730246-61ED-4413-B6EF-275E435FF6CB}" srcOrd="2" destOrd="0" presId="urn:microsoft.com/office/officeart/2005/8/layout/vList2"/>
    <dgm:cxn modelId="{A677926A-76FA-473F-88AD-6A45E7F790FC}" type="presParOf" srcId="{3191BB67-CC73-431D-AEE0-C249680B829F}" destId="{5EDA9717-46DB-4E80-A1F7-41C0F70B4F77}" srcOrd="3" destOrd="0" presId="urn:microsoft.com/office/officeart/2005/8/layout/vList2"/>
    <dgm:cxn modelId="{9A36DF69-9024-4959-864A-87BEA2871967}" type="presParOf" srcId="{3191BB67-CC73-431D-AEE0-C249680B829F}" destId="{558CC9F1-A2B8-43C7-9810-BE134B5441ED}" srcOrd="4" destOrd="0" presId="urn:microsoft.com/office/officeart/2005/8/layout/vList2"/>
    <dgm:cxn modelId="{A8DEE728-1148-4A5D-8366-24C9586635A0}" type="presParOf" srcId="{3191BB67-CC73-431D-AEE0-C249680B829F}" destId="{6D60FB87-8472-4647-9649-4FFA7E077839}" srcOrd="5" destOrd="0" presId="urn:microsoft.com/office/officeart/2005/8/layout/vList2"/>
    <dgm:cxn modelId="{1EF98563-B8BA-49DD-9A63-61602F35C8ED}" type="presParOf" srcId="{3191BB67-CC73-431D-AEE0-C249680B829F}" destId="{5BCF7ECC-DA43-4C01-A15F-0246A978A62B}" srcOrd="6" destOrd="0" presId="urn:microsoft.com/office/officeart/2005/8/layout/vList2"/>
    <dgm:cxn modelId="{87484C99-B3A7-4336-A950-D1EFC5F673B6}" type="presParOf" srcId="{3191BB67-CC73-431D-AEE0-C249680B829F}" destId="{F1FE00DA-B46F-4575-9C00-574F9D82B42E}" srcOrd="7" destOrd="0" presId="urn:microsoft.com/office/officeart/2005/8/layout/vList2"/>
    <dgm:cxn modelId="{BE957C7B-78ED-4E52-8880-1C9991B59ED5}" type="presParOf" srcId="{3191BB67-CC73-431D-AEE0-C249680B829F}" destId="{35D9D2DE-97E2-4E11-8745-887AA4A48B2C}"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1955B6-6FCD-497A-95B8-8C4BBFB5CBF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FA111C7-B126-4587-9DF9-802B330B7192}">
      <dgm:prSet/>
      <dgm:spPr/>
      <dgm:t>
        <a:bodyPr/>
        <a:lstStyle/>
        <a:p>
          <a:r>
            <a:rPr lang="en-GB" b="1"/>
            <a:t>Women with disabilities (art. 6)</a:t>
          </a:r>
          <a:endParaRPr lang="en-US"/>
        </a:p>
      </dgm:t>
    </dgm:pt>
    <dgm:pt modelId="{156C55C5-889D-4A41-A1A9-48D4DAE9ACCF}" type="parTrans" cxnId="{6466658E-485D-4E7E-9FFF-C24CA3ABD583}">
      <dgm:prSet/>
      <dgm:spPr/>
      <dgm:t>
        <a:bodyPr/>
        <a:lstStyle/>
        <a:p>
          <a:endParaRPr lang="en-US"/>
        </a:p>
      </dgm:t>
    </dgm:pt>
    <dgm:pt modelId="{83A35F13-7F36-47AF-BE45-995FA0CB9260}" type="sibTrans" cxnId="{6466658E-485D-4E7E-9FFF-C24CA3ABD583}">
      <dgm:prSet/>
      <dgm:spPr/>
      <dgm:t>
        <a:bodyPr/>
        <a:lstStyle/>
        <a:p>
          <a:endParaRPr lang="en-US"/>
        </a:p>
      </dgm:t>
    </dgm:pt>
    <dgm:pt modelId="{6226E0D7-03E6-467D-9CEF-92F3A051689E}">
      <dgm:prSet/>
      <dgm:spPr/>
      <dgm:t>
        <a:bodyPr/>
        <a:lstStyle/>
        <a:p>
          <a:r>
            <a:rPr lang="en-GB" dirty="0"/>
            <a:t>Please provide information on: </a:t>
          </a:r>
          <a:endParaRPr lang="en-US" dirty="0"/>
        </a:p>
      </dgm:t>
    </dgm:pt>
    <dgm:pt modelId="{FB1CFB36-2A8D-4336-BE4C-AEC0A462FF0E}" type="parTrans" cxnId="{C542D0E2-5D2C-4B59-87D8-424D50ED3FE1}">
      <dgm:prSet/>
      <dgm:spPr/>
      <dgm:t>
        <a:bodyPr/>
        <a:lstStyle/>
        <a:p>
          <a:endParaRPr lang="en-US"/>
        </a:p>
      </dgm:t>
    </dgm:pt>
    <dgm:pt modelId="{4CC9DF0C-8DE3-4C03-B93D-2E3B738B9477}" type="sibTrans" cxnId="{C542D0E2-5D2C-4B59-87D8-424D50ED3FE1}">
      <dgm:prSet/>
      <dgm:spPr/>
      <dgm:t>
        <a:bodyPr/>
        <a:lstStyle/>
        <a:p>
          <a:endParaRPr lang="en-US"/>
        </a:p>
      </dgm:t>
    </dgm:pt>
    <dgm:pt modelId="{B6037BDB-6CF6-46F9-BD73-0B7195BF234A}">
      <dgm:prSet/>
      <dgm:spPr/>
      <dgm:t>
        <a:bodyPr/>
        <a:lstStyle/>
        <a:p>
          <a:r>
            <a:rPr lang="en-GB"/>
            <a:t>(a)	The measures taken to ensure the promotion and protection of the rights of women and girls with disabilities in gender equality legislation, policies and programmes, and to ensure that a gender perspective is included in disability policies and programmes;</a:t>
          </a:r>
          <a:endParaRPr lang="en-US"/>
        </a:p>
      </dgm:t>
    </dgm:pt>
    <dgm:pt modelId="{AF27956A-FA1C-4824-BA33-6044518D9821}" type="parTrans" cxnId="{FCAD9261-D1A9-46A6-B53A-BD6521F33E6E}">
      <dgm:prSet/>
      <dgm:spPr/>
      <dgm:t>
        <a:bodyPr/>
        <a:lstStyle/>
        <a:p>
          <a:endParaRPr lang="en-US"/>
        </a:p>
      </dgm:t>
    </dgm:pt>
    <dgm:pt modelId="{74F7D11C-3B42-486F-A284-AEE3D457C434}" type="sibTrans" cxnId="{FCAD9261-D1A9-46A6-B53A-BD6521F33E6E}">
      <dgm:prSet/>
      <dgm:spPr/>
      <dgm:t>
        <a:bodyPr/>
        <a:lstStyle/>
        <a:p>
          <a:endParaRPr lang="en-US"/>
        </a:p>
      </dgm:t>
    </dgm:pt>
    <dgm:pt modelId="{295605D8-288B-4E87-A54C-099152180653}">
      <dgm:prSet/>
      <dgm:spPr/>
      <dgm:t>
        <a:bodyPr/>
        <a:lstStyle/>
        <a:p>
          <a:r>
            <a:rPr lang="en-GB"/>
            <a:t>(b)	The measures taken in rural and urban areas to promote the development, advancement and empowerment of women and girls with disabilities, including specific budget allocations to give effect to their rights, particularly those who live below poverty line;</a:t>
          </a:r>
          <a:endParaRPr lang="en-US"/>
        </a:p>
      </dgm:t>
    </dgm:pt>
    <dgm:pt modelId="{F077A6E7-C27D-4A89-B234-446321A80F9D}" type="parTrans" cxnId="{3416BDB5-5A2C-4296-ACE8-84CC6A0F7D46}">
      <dgm:prSet/>
      <dgm:spPr/>
      <dgm:t>
        <a:bodyPr/>
        <a:lstStyle/>
        <a:p>
          <a:endParaRPr lang="en-US"/>
        </a:p>
      </dgm:t>
    </dgm:pt>
    <dgm:pt modelId="{0F70429E-1B6E-4788-8494-200F23A3AB6D}" type="sibTrans" cxnId="{3416BDB5-5A2C-4296-ACE8-84CC6A0F7D46}">
      <dgm:prSet/>
      <dgm:spPr/>
      <dgm:t>
        <a:bodyPr/>
        <a:lstStyle/>
        <a:p>
          <a:endParaRPr lang="en-US"/>
        </a:p>
      </dgm:t>
    </dgm:pt>
    <dgm:pt modelId="{7DDDD9C4-F7B1-4439-A201-665CB3CC6CC5}">
      <dgm:prSet/>
      <dgm:spPr/>
      <dgm:t>
        <a:bodyPr/>
        <a:lstStyle/>
        <a:p>
          <a:r>
            <a:rPr lang="en-GB"/>
            <a:t>(c)	The measures taken to facilitate research studies to assess and collect information about the situation and barriers faced by women and girls with disabilities in the exercise of their rights under the Convention. </a:t>
          </a:r>
          <a:endParaRPr lang="en-US"/>
        </a:p>
      </dgm:t>
    </dgm:pt>
    <dgm:pt modelId="{70AA4F14-A40D-461F-BA84-00D439E7CA08}" type="parTrans" cxnId="{7E049EBC-0D49-4441-8D11-433657670669}">
      <dgm:prSet/>
      <dgm:spPr/>
      <dgm:t>
        <a:bodyPr/>
        <a:lstStyle/>
        <a:p>
          <a:endParaRPr lang="en-US"/>
        </a:p>
      </dgm:t>
    </dgm:pt>
    <dgm:pt modelId="{2350513E-B822-4D31-B0D4-0C5FAC05E2BB}" type="sibTrans" cxnId="{7E049EBC-0D49-4441-8D11-433657670669}">
      <dgm:prSet/>
      <dgm:spPr/>
      <dgm:t>
        <a:bodyPr/>
        <a:lstStyle/>
        <a:p>
          <a:endParaRPr lang="en-US"/>
        </a:p>
      </dgm:t>
    </dgm:pt>
    <dgm:pt modelId="{82F425AA-492B-4C5C-8E91-C0B54B961BD4}">
      <dgm:prSet/>
      <dgm:spPr/>
      <dgm:t>
        <a:bodyPr/>
        <a:lstStyle/>
        <a:p>
          <a:r>
            <a:rPr lang="en-GB" b="1"/>
            <a:t>Children with disabilities (art. 7)</a:t>
          </a:r>
          <a:endParaRPr lang="en-US"/>
        </a:p>
      </dgm:t>
    </dgm:pt>
    <dgm:pt modelId="{EE97AAAD-05D0-4606-A398-F517D971C6D9}" type="parTrans" cxnId="{3D022B91-F558-4390-9B29-C29693753BEB}">
      <dgm:prSet/>
      <dgm:spPr/>
      <dgm:t>
        <a:bodyPr/>
        <a:lstStyle/>
        <a:p>
          <a:endParaRPr lang="en-US"/>
        </a:p>
      </dgm:t>
    </dgm:pt>
    <dgm:pt modelId="{92467C8D-6757-4042-A48B-971F443188C6}" type="sibTrans" cxnId="{3D022B91-F558-4390-9B29-C29693753BEB}">
      <dgm:prSet/>
      <dgm:spPr/>
      <dgm:t>
        <a:bodyPr/>
        <a:lstStyle/>
        <a:p>
          <a:endParaRPr lang="en-US"/>
        </a:p>
      </dgm:t>
    </dgm:pt>
    <dgm:pt modelId="{18D10860-79AA-4457-95CD-B2DF002B5FC8}">
      <dgm:prSet/>
      <dgm:spPr/>
      <dgm:t>
        <a:bodyPr/>
        <a:lstStyle/>
        <a:p>
          <a:r>
            <a:rPr lang="en-GB" dirty="0"/>
            <a:t>Please provide information on the measures taken:</a:t>
          </a:r>
          <a:endParaRPr lang="en-US" dirty="0"/>
        </a:p>
      </dgm:t>
    </dgm:pt>
    <dgm:pt modelId="{75C01E70-AE32-4653-9977-46ED1CF0FE0E}" type="parTrans" cxnId="{6B9E9E2D-2CC8-42DF-92DB-5C7722DEFDA3}">
      <dgm:prSet/>
      <dgm:spPr/>
      <dgm:t>
        <a:bodyPr/>
        <a:lstStyle/>
        <a:p>
          <a:endParaRPr lang="en-US"/>
        </a:p>
      </dgm:t>
    </dgm:pt>
    <dgm:pt modelId="{462E1651-498C-42E2-A2EF-7C7670E44C3D}" type="sibTrans" cxnId="{6B9E9E2D-2CC8-42DF-92DB-5C7722DEFDA3}">
      <dgm:prSet/>
      <dgm:spPr/>
      <dgm:t>
        <a:bodyPr/>
        <a:lstStyle/>
        <a:p>
          <a:endParaRPr lang="en-US"/>
        </a:p>
      </dgm:t>
    </dgm:pt>
    <dgm:pt modelId="{86013FA6-C5BB-4E96-9465-6EBC4DF0578B}">
      <dgm:prSet/>
      <dgm:spPr/>
      <dgm:t>
        <a:bodyPr/>
        <a:lstStyle/>
        <a:p>
          <a:r>
            <a:rPr lang="en-GB"/>
            <a:t>(a)	To ensure the inclusion of children with disabilities in all areas of life, including family and community life and community-based programmes and services for children with disabilities, particularly in rural areas; </a:t>
          </a:r>
          <a:endParaRPr lang="en-US"/>
        </a:p>
      </dgm:t>
    </dgm:pt>
    <dgm:pt modelId="{688B6E1F-E137-4A97-A114-00CC19BDCB8C}" type="parTrans" cxnId="{2928ACEF-C61C-4AC5-A8CB-4972F2092ECB}">
      <dgm:prSet/>
      <dgm:spPr/>
      <dgm:t>
        <a:bodyPr/>
        <a:lstStyle/>
        <a:p>
          <a:endParaRPr lang="en-US"/>
        </a:p>
      </dgm:t>
    </dgm:pt>
    <dgm:pt modelId="{845272D7-3ACC-4B99-9E47-57AD1CC2AB0F}" type="sibTrans" cxnId="{2928ACEF-C61C-4AC5-A8CB-4972F2092ECB}">
      <dgm:prSet/>
      <dgm:spPr/>
      <dgm:t>
        <a:bodyPr/>
        <a:lstStyle/>
        <a:p>
          <a:endParaRPr lang="en-US"/>
        </a:p>
      </dgm:t>
    </dgm:pt>
    <dgm:pt modelId="{E544C0BB-EA1F-4E93-BB93-F30EF4443D1C}">
      <dgm:prSet/>
      <dgm:spPr/>
      <dgm:t>
        <a:bodyPr/>
        <a:lstStyle/>
        <a:p>
          <a:r>
            <a:rPr lang="en-GB"/>
            <a:t>(b)	To prevent stigma in relation to children with disabilities;</a:t>
          </a:r>
          <a:endParaRPr lang="en-US"/>
        </a:p>
      </dgm:t>
    </dgm:pt>
    <dgm:pt modelId="{62F217A0-EC8B-4C72-8FCC-854EC5301F31}" type="parTrans" cxnId="{54A3D826-2585-42CD-B491-4035A30B31EC}">
      <dgm:prSet/>
      <dgm:spPr/>
      <dgm:t>
        <a:bodyPr/>
        <a:lstStyle/>
        <a:p>
          <a:endParaRPr lang="en-US"/>
        </a:p>
      </dgm:t>
    </dgm:pt>
    <dgm:pt modelId="{9028FBA0-556C-4D4D-BEFE-C6C6E42027F1}" type="sibTrans" cxnId="{54A3D826-2585-42CD-B491-4035A30B31EC}">
      <dgm:prSet/>
      <dgm:spPr/>
      <dgm:t>
        <a:bodyPr/>
        <a:lstStyle/>
        <a:p>
          <a:endParaRPr lang="en-US"/>
        </a:p>
      </dgm:t>
    </dgm:pt>
    <dgm:pt modelId="{A0CEADB9-0B96-433B-81DF-2AC4EB53EF39}">
      <dgm:prSet/>
      <dgm:spPr/>
      <dgm:t>
        <a:bodyPr/>
        <a:lstStyle/>
        <a:p>
          <a:r>
            <a:rPr lang="en-GB"/>
            <a:t>(c)	To prevent children with disabilities belonging to ethnic minorities from being placed in child welfare institutions or boarding schools if their parents are detained; </a:t>
          </a:r>
          <a:endParaRPr lang="en-US"/>
        </a:p>
      </dgm:t>
    </dgm:pt>
    <dgm:pt modelId="{5E3568C4-0F0F-4DC2-9C10-1FE7E363CCD8}" type="parTrans" cxnId="{0975AF56-7188-4B1C-B1D2-043A9A405743}">
      <dgm:prSet/>
      <dgm:spPr/>
      <dgm:t>
        <a:bodyPr/>
        <a:lstStyle/>
        <a:p>
          <a:endParaRPr lang="en-US"/>
        </a:p>
      </dgm:t>
    </dgm:pt>
    <dgm:pt modelId="{BF481DD3-55F3-4D8D-B9D6-C5BF5796FD2F}" type="sibTrans" cxnId="{0975AF56-7188-4B1C-B1D2-043A9A405743}">
      <dgm:prSet/>
      <dgm:spPr/>
      <dgm:t>
        <a:bodyPr/>
        <a:lstStyle/>
        <a:p>
          <a:endParaRPr lang="en-US"/>
        </a:p>
      </dgm:t>
    </dgm:pt>
    <dgm:pt modelId="{4423DD5A-F958-478B-ADB6-A0F0B6C803A3}">
      <dgm:prSet/>
      <dgm:spPr/>
      <dgm:t>
        <a:bodyPr/>
        <a:lstStyle/>
        <a:p>
          <a:r>
            <a:rPr lang="en-GB"/>
            <a:t>(d)	To ensure the full and effective participation of the children with disabilities in policymaking processes on issues that affect them and in monitoring and evaluation;</a:t>
          </a:r>
          <a:endParaRPr lang="en-US"/>
        </a:p>
      </dgm:t>
    </dgm:pt>
    <dgm:pt modelId="{D2C87995-CCF3-42F6-B1D3-2EA43017595D}" type="parTrans" cxnId="{E4764451-EB2A-4697-A865-BDC17A029524}">
      <dgm:prSet/>
      <dgm:spPr/>
      <dgm:t>
        <a:bodyPr/>
        <a:lstStyle/>
        <a:p>
          <a:endParaRPr lang="en-US"/>
        </a:p>
      </dgm:t>
    </dgm:pt>
    <dgm:pt modelId="{8E0DD9E2-CDA6-4053-90B2-56052A932817}" type="sibTrans" cxnId="{E4764451-EB2A-4697-A865-BDC17A029524}">
      <dgm:prSet/>
      <dgm:spPr/>
      <dgm:t>
        <a:bodyPr/>
        <a:lstStyle/>
        <a:p>
          <a:endParaRPr lang="en-US"/>
        </a:p>
      </dgm:t>
    </dgm:pt>
    <dgm:pt modelId="{95498DDE-7372-44D2-B5A6-8BC679BBB77C}">
      <dgm:prSet/>
      <dgm:spPr/>
      <dgm:t>
        <a:bodyPr/>
        <a:lstStyle/>
        <a:p>
          <a:r>
            <a:rPr lang="en-GB"/>
            <a:t>(e)	To promote the Convention among children with disabilities, and their rights under the Convention. </a:t>
          </a:r>
          <a:endParaRPr lang="en-US"/>
        </a:p>
      </dgm:t>
    </dgm:pt>
    <dgm:pt modelId="{CA1630BA-CB9B-4BDC-AAE4-D00C7C3DD2B4}" type="parTrans" cxnId="{F4CE5FD2-7F24-4756-A204-156FFB0BE2FB}">
      <dgm:prSet/>
      <dgm:spPr/>
      <dgm:t>
        <a:bodyPr/>
        <a:lstStyle/>
        <a:p>
          <a:endParaRPr lang="en-US"/>
        </a:p>
      </dgm:t>
    </dgm:pt>
    <dgm:pt modelId="{17D822C8-5CD9-470E-997A-603AF9F24A82}" type="sibTrans" cxnId="{F4CE5FD2-7F24-4756-A204-156FFB0BE2FB}">
      <dgm:prSet/>
      <dgm:spPr/>
      <dgm:t>
        <a:bodyPr/>
        <a:lstStyle/>
        <a:p>
          <a:endParaRPr lang="en-US"/>
        </a:p>
      </dgm:t>
    </dgm:pt>
    <dgm:pt modelId="{3DBFBDA6-B9A5-4C71-8F82-5A0D0A448780}" type="pres">
      <dgm:prSet presAssocID="{171955B6-6FCD-497A-95B8-8C4BBFB5CBFA}" presName="linear" presStyleCnt="0">
        <dgm:presLayoutVars>
          <dgm:animLvl val="lvl"/>
          <dgm:resizeHandles val="exact"/>
        </dgm:presLayoutVars>
      </dgm:prSet>
      <dgm:spPr/>
    </dgm:pt>
    <dgm:pt modelId="{783D0E53-11C7-4BC2-9C9F-C9362DD96AC0}" type="pres">
      <dgm:prSet presAssocID="{CFA111C7-B126-4587-9DF9-802B330B7192}" presName="parentText" presStyleLbl="node1" presStyleIdx="0" presStyleCnt="2">
        <dgm:presLayoutVars>
          <dgm:chMax val="0"/>
          <dgm:bulletEnabled val="1"/>
        </dgm:presLayoutVars>
      </dgm:prSet>
      <dgm:spPr/>
    </dgm:pt>
    <dgm:pt modelId="{146B26AC-462C-4D95-957E-071AD015A185}" type="pres">
      <dgm:prSet presAssocID="{CFA111C7-B126-4587-9DF9-802B330B7192}" presName="childText" presStyleLbl="revTx" presStyleIdx="0" presStyleCnt="2">
        <dgm:presLayoutVars>
          <dgm:bulletEnabled val="1"/>
        </dgm:presLayoutVars>
      </dgm:prSet>
      <dgm:spPr/>
    </dgm:pt>
    <dgm:pt modelId="{1A9D60F6-117A-478F-962B-FE83887C63CA}" type="pres">
      <dgm:prSet presAssocID="{82F425AA-492B-4C5C-8E91-C0B54B961BD4}" presName="parentText" presStyleLbl="node1" presStyleIdx="1" presStyleCnt="2">
        <dgm:presLayoutVars>
          <dgm:chMax val="0"/>
          <dgm:bulletEnabled val="1"/>
        </dgm:presLayoutVars>
      </dgm:prSet>
      <dgm:spPr/>
    </dgm:pt>
    <dgm:pt modelId="{B74DAC31-18FE-47CC-86E6-D975868F5F9E}" type="pres">
      <dgm:prSet presAssocID="{82F425AA-492B-4C5C-8E91-C0B54B961BD4}" presName="childText" presStyleLbl="revTx" presStyleIdx="1" presStyleCnt="2">
        <dgm:presLayoutVars>
          <dgm:bulletEnabled val="1"/>
        </dgm:presLayoutVars>
      </dgm:prSet>
      <dgm:spPr/>
    </dgm:pt>
  </dgm:ptLst>
  <dgm:cxnLst>
    <dgm:cxn modelId="{867BFC04-1A6E-4477-82AE-055C31AA2A94}" type="presOf" srcId="{4423DD5A-F958-478B-ADB6-A0F0B6C803A3}" destId="{B74DAC31-18FE-47CC-86E6-D975868F5F9E}" srcOrd="0" destOrd="4" presId="urn:microsoft.com/office/officeart/2005/8/layout/vList2"/>
    <dgm:cxn modelId="{947B2E14-3AF6-4888-8F66-A1F4CF3E4C85}" type="presOf" srcId="{7DDDD9C4-F7B1-4439-A201-665CB3CC6CC5}" destId="{146B26AC-462C-4D95-957E-071AD015A185}" srcOrd="0" destOrd="3" presId="urn:microsoft.com/office/officeart/2005/8/layout/vList2"/>
    <dgm:cxn modelId="{7F03591E-AAEF-4CBB-8522-022B88DA418F}" type="presOf" srcId="{295605D8-288B-4E87-A54C-099152180653}" destId="{146B26AC-462C-4D95-957E-071AD015A185}" srcOrd="0" destOrd="2" presId="urn:microsoft.com/office/officeart/2005/8/layout/vList2"/>
    <dgm:cxn modelId="{54A3D826-2585-42CD-B491-4035A30B31EC}" srcId="{18D10860-79AA-4457-95CD-B2DF002B5FC8}" destId="{E544C0BB-EA1F-4E93-BB93-F30EF4443D1C}" srcOrd="1" destOrd="0" parTransId="{62F217A0-EC8B-4C72-8FCC-854EC5301F31}" sibTransId="{9028FBA0-556C-4D4D-BEFE-C6C6E42027F1}"/>
    <dgm:cxn modelId="{6B9E9E2D-2CC8-42DF-92DB-5C7722DEFDA3}" srcId="{82F425AA-492B-4C5C-8E91-C0B54B961BD4}" destId="{18D10860-79AA-4457-95CD-B2DF002B5FC8}" srcOrd="0" destOrd="0" parTransId="{75C01E70-AE32-4653-9977-46ED1CF0FE0E}" sibTransId="{462E1651-498C-42E2-A2EF-7C7670E44C3D}"/>
    <dgm:cxn modelId="{FCAD9261-D1A9-46A6-B53A-BD6521F33E6E}" srcId="{6226E0D7-03E6-467D-9CEF-92F3A051689E}" destId="{B6037BDB-6CF6-46F9-BD73-0B7195BF234A}" srcOrd="0" destOrd="0" parTransId="{AF27956A-FA1C-4824-BA33-6044518D9821}" sibTransId="{74F7D11C-3B42-486F-A284-AEE3D457C434}"/>
    <dgm:cxn modelId="{2623D34A-354E-45B1-B51D-44A85C81477F}" type="presOf" srcId="{82F425AA-492B-4C5C-8E91-C0B54B961BD4}" destId="{1A9D60F6-117A-478F-962B-FE83887C63CA}" srcOrd="0" destOrd="0" presId="urn:microsoft.com/office/officeart/2005/8/layout/vList2"/>
    <dgm:cxn modelId="{E4764451-EB2A-4697-A865-BDC17A029524}" srcId="{18D10860-79AA-4457-95CD-B2DF002B5FC8}" destId="{4423DD5A-F958-478B-ADB6-A0F0B6C803A3}" srcOrd="3" destOrd="0" parTransId="{D2C87995-CCF3-42F6-B1D3-2EA43017595D}" sibTransId="{8E0DD9E2-CDA6-4053-90B2-56052A932817}"/>
    <dgm:cxn modelId="{0975AF56-7188-4B1C-B1D2-043A9A405743}" srcId="{18D10860-79AA-4457-95CD-B2DF002B5FC8}" destId="{A0CEADB9-0B96-433B-81DF-2AC4EB53EF39}" srcOrd="2" destOrd="0" parTransId="{5E3568C4-0F0F-4DC2-9C10-1FE7E363CCD8}" sibTransId="{BF481DD3-55F3-4D8D-B9D6-C5BF5796FD2F}"/>
    <dgm:cxn modelId="{8B0FD27D-A264-488A-8403-7474E1CF6366}" type="presOf" srcId="{6226E0D7-03E6-467D-9CEF-92F3A051689E}" destId="{146B26AC-462C-4D95-957E-071AD015A185}" srcOrd="0" destOrd="0" presId="urn:microsoft.com/office/officeart/2005/8/layout/vList2"/>
    <dgm:cxn modelId="{C87DA385-3D4D-47EB-85FE-2E38484209D6}" type="presOf" srcId="{171955B6-6FCD-497A-95B8-8C4BBFB5CBFA}" destId="{3DBFBDA6-B9A5-4C71-8F82-5A0D0A448780}" srcOrd="0" destOrd="0" presId="urn:microsoft.com/office/officeart/2005/8/layout/vList2"/>
    <dgm:cxn modelId="{6466658E-485D-4E7E-9FFF-C24CA3ABD583}" srcId="{171955B6-6FCD-497A-95B8-8C4BBFB5CBFA}" destId="{CFA111C7-B126-4587-9DF9-802B330B7192}" srcOrd="0" destOrd="0" parTransId="{156C55C5-889D-4A41-A1A9-48D4DAE9ACCF}" sibTransId="{83A35F13-7F36-47AF-BE45-995FA0CB9260}"/>
    <dgm:cxn modelId="{F8491C90-2249-4B94-9AC7-E176335B2FEB}" type="presOf" srcId="{CFA111C7-B126-4587-9DF9-802B330B7192}" destId="{783D0E53-11C7-4BC2-9C9F-C9362DD96AC0}" srcOrd="0" destOrd="0" presId="urn:microsoft.com/office/officeart/2005/8/layout/vList2"/>
    <dgm:cxn modelId="{3D022B91-F558-4390-9B29-C29693753BEB}" srcId="{171955B6-6FCD-497A-95B8-8C4BBFB5CBFA}" destId="{82F425AA-492B-4C5C-8E91-C0B54B961BD4}" srcOrd="1" destOrd="0" parTransId="{EE97AAAD-05D0-4606-A398-F517D971C6D9}" sibTransId="{92467C8D-6757-4042-A48B-971F443188C6}"/>
    <dgm:cxn modelId="{9DF294A5-3ECC-40DE-BA3E-3DB74796C471}" type="presOf" srcId="{E544C0BB-EA1F-4E93-BB93-F30EF4443D1C}" destId="{B74DAC31-18FE-47CC-86E6-D975868F5F9E}" srcOrd="0" destOrd="2" presId="urn:microsoft.com/office/officeart/2005/8/layout/vList2"/>
    <dgm:cxn modelId="{C3EB56A9-91F3-4D3F-9E5A-A892F2A37CDD}" type="presOf" srcId="{B6037BDB-6CF6-46F9-BD73-0B7195BF234A}" destId="{146B26AC-462C-4D95-957E-071AD015A185}" srcOrd="0" destOrd="1" presId="urn:microsoft.com/office/officeart/2005/8/layout/vList2"/>
    <dgm:cxn modelId="{EFB4C0AA-FFA7-4F4C-85F5-71CDC9D7D76A}" type="presOf" srcId="{95498DDE-7372-44D2-B5A6-8BC679BBB77C}" destId="{B74DAC31-18FE-47CC-86E6-D975868F5F9E}" srcOrd="0" destOrd="5" presId="urn:microsoft.com/office/officeart/2005/8/layout/vList2"/>
    <dgm:cxn modelId="{3416BDB5-5A2C-4296-ACE8-84CC6A0F7D46}" srcId="{6226E0D7-03E6-467D-9CEF-92F3A051689E}" destId="{295605D8-288B-4E87-A54C-099152180653}" srcOrd="1" destOrd="0" parTransId="{F077A6E7-C27D-4A89-B234-446321A80F9D}" sibTransId="{0F70429E-1B6E-4788-8494-200F23A3AB6D}"/>
    <dgm:cxn modelId="{AE4522B7-B8CB-4FDA-AEDF-A5C723E49366}" type="presOf" srcId="{18D10860-79AA-4457-95CD-B2DF002B5FC8}" destId="{B74DAC31-18FE-47CC-86E6-D975868F5F9E}" srcOrd="0" destOrd="0" presId="urn:microsoft.com/office/officeart/2005/8/layout/vList2"/>
    <dgm:cxn modelId="{7E049EBC-0D49-4441-8D11-433657670669}" srcId="{6226E0D7-03E6-467D-9CEF-92F3A051689E}" destId="{7DDDD9C4-F7B1-4439-A201-665CB3CC6CC5}" srcOrd="2" destOrd="0" parTransId="{70AA4F14-A40D-461F-BA84-00D439E7CA08}" sibTransId="{2350513E-B822-4D31-B0D4-0C5FAC05E2BB}"/>
    <dgm:cxn modelId="{76CA01C5-4E27-453A-90B8-D6E65B44988F}" type="presOf" srcId="{A0CEADB9-0B96-433B-81DF-2AC4EB53EF39}" destId="{B74DAC31-18FE-47CC-86E6-D975868F5F9E}" srcOrd="0" destOrd="3" presId="urn:microsoft.com/office/officeart/2005/8/layout/vList2"/>
    <dgm:cxn modelId="{F4CE5FD2-7F24-4756-A204-156FFB0BE2FB}" srcId="{18D10860-79AA-4457-95CD-B2DF002B5FC8}" destId="{95498DDE-7372-44D2-B5A6-8BC679BBB77C}" srcOrd="4" destOrd="0" parTransId="{CA1630BA-CB9B-4BDC-AAE4-D00C7C3DD2B4}" sibTransId="{17D822C8-5CD9-470E-997A-603AF9F24A82}"/>
    <dgm:cxn modelId="{164552D7-75A9-418C-8B17-FC845DB465AA}" type="presOf" srcId="{86013FA6-C5BB-4E96-9465-6EBC4DF0578B}" destId="{B74DAC31-18FE-47CC-86E6-D975868F5F9E}" srcOrd="0" destOrd="1" presId="urn:microsoft.com/office/officeart/2005/8/layout/vList2"/>
    <dgm:cxn modelId="{C542D0E2-5D2C-4B59-87D8-424D50ED3FE1}" srcId="{CFA111C7-B126-4587-9DF9-802B330B7192}" destId="{6226E0D7-03E6-467D-9CEF-92F3A051689E}" srcOrd="0" destOrd="0" parTransId="{FB1CFB36-2A8D-4336-BE4C-AEC0A462FF0E}" sibTransId="{4CC9DF0C-8DE3-4C03-B93D-2E3B738B9477}"/>
    <dgm:cxn modelId="{2928ACEF-C61C-4AC5-A8CB-4972F2092ECB}" srcId="{18D10860-79AA-4457-95CD-B2DF002B5FC8}" destId="{86013FA6-C5BB-4E96-9465-6EBC4DF0578B}" srcOrd="0" destOrd="0" parTransId="{688B6E1F-E137-4A97-A114-00CC19BDCB8C}" sibTransId="{845272D7-3ACC-4B99-9E47-57AD1CC2AB0F}"/>
    <dgm:cxn modelId="{E8511A2A-9770-421F-B438-60DE9322B4E3}" type="presParOf" srcId="{3DBFBDA6-B9A5-4C71-8F82-5A0D0A448780}" destId="{783D0E53-11C7-4BC2-9C9F-C9362DD96AC0}" srcOrd="0" destOrd="0" presId="urn:microsoft.com/office/officeart/2005/8/layout/vList2"/>
    <dgm:cxn modelId="{07741254-9093-49C8-982D-EC71EC648F61}" type="presParOf" srcId="{3DBFBDA6-B9A5-4C71-8F82-5A0D0A448780}" destId="{146B26AC-462C-4D95-957E-071AD015A185}" srcOrd="1" destOrd="0" presId="urn:microsoft.com/office/officeart/2005/8/layout/vList2"/>
    <dgm:cxn modelId="{590F2F45-F8C9-4B7A-887A-2A7A53C8F9F3}" type="presParOf" srcId="{3DBFBDA6-B9A5-4C71-8F82-5A0D0A448780}" destId="{1A9D60F6-117A-478F-962B-FE83887C63CA}" srcOrd="2" destOrd="0" presId="urn:microsoft.com/office/officeart/2005/8/layout/vList2"/>
    <dgm:cxn modelId="{49024761-DD2E-4CDD-8386-ACDCD0EDBAFC}" type="presParOf" srcId="{3DBFBDA6-B9A5-4C71-8F82-5A0D0A448780}" destId="{B74DAC31-18FE-47CC-86E6-D975868F5F9E}"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A5EF9-AC94-42F0-9833-254F9B7CB269}">
      <dsp:nvSpPr>
        <dsp:cNvPr id="0" name=""/>
        <dsp:cNvSpPr/>
      </dsp:nvSpPr>
      <dsp:spPr>
        <a:xfrm>
          <a:off x="0" y="0"/>
          <a:ext cx="629171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A01C5D-5DFC-4069-A082-A837ED3728A9}">
      <dsp:nvSpPr>
        <dsp:cNvPr id="0" name=""/>
        <dsp:cNvSpPr/>
      </dsp:nvSpPr>
      <dsp:spPr>
        <a:xfrm>
          <a:off x="0" y="0"/>
          <a:ext cx="6291714" cy="2765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What are the major barriers you think exist for children with disabilities in exercising their human rights in your community? </a:t>
          </a:r>
        </a:p>
      </dsp:txBody>
      <dsp:txXfrm>
        <a:off x="0" y="0"/>
        <a:ext cx="6291714" cy="2765367"/>
      </dsp:txXfrm>
    </dsp:sp>
    <dsp:sp modelId="{61F8A4B1-B6CD-454C-A66C-F1F99259C4DE}">
      <dsp:nvSpPr>
        <dsp:cNvPr id="0" name=""/>
        <dsp:cNvSpPr/>
      </dsp:nvSpPr>
      <dsp:spPr>
        <a:xfrm>
          <a:off x="0" y="2765367"/>
          <a:ext cx="629171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487223-834C-4F3F-A4F2-3B968A16CEFC}">
      <dsp:nvSpPr>
        <dsp:cNvPr id="0" name=""/>
        <dsp:cNvSpPr/>
      </dsp:nvSpPr>
      <dsp:spPr>
        <a:xfrm>
          <a:off x="0" y="2765367"/>
          <a:ext cx="6291714" cy="2765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Consider how these barriers apply to children  with different kinds of disabilities (for example, physical, sensory, intellectual, psycho-social)?</a:t>
          </a:r>
        </a:p>
      </dsp:txBody>
      <dsp:txXfrm>
        <a:off x="0" y="2765367"/>
        <a:ext cx="6291714" cy="27653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ED2E11-0B2A-4DFD-8C8F-8EBD753786C1}">
      <dsp:nvSpPr>
        <dsp:cNvPr id="0" name=""/>
        <dsp:cNvSpPr/>
      </dsp:nvSpPr>
      <dsp:spPr>
        <a:xfrm>
          <a:off x="0" y="445312"/>
          <a:ext cx="6364224" cy="87395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Attitudes and behaviors of others towards them</a:t>
          </a:r>
        </a:p>
      </dsp:txBody>
      <dsp:txXfrm>
        <a:off x="42663" y="487975"/>
        <a:ext cx="6278898" cy="788627"/>
      </dsp:txXfrm>
    </dsp:sp>
    <dsp:sp modelId="{D1730246-61ED-4413-B6EF-275E435FF6CB}">
      <dsp:nvSpPr>
        <dsp:cNvPr id="0" name=""/>
        <dsp:cNvSpPr/>
      </dsp:nvSpPr>
      <dsp:spPr>
        <a:xfrm>
          <a:off x="0" y="1382625"/>
          <a:ext cx="6364224" cy="873953"/>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Satisfaction of basic needs </a:t>
          </a:r>
        </a:p>
      </dsp:txBody>
      <dsp:txXfrm>
        <a:off x="42663" y="1425288"/>
        <a:ext cx="6278898" cy="788627"/>
      </dsp:txXfrm>
    </dsp:sp>
    <dsp:sp modelId="{558CC9F1-A2B8-43C7-9810-BE134B5441ED}">
      <dsp:nvSpPr>
        <dsp:cNvPr id="0" name=""/>
        <dsp:cNvSpPr/>
      </dsp:nvSpPr>
      <dsp:spPr>
        <a:xfrm>
          <a:off x="0" y="2319939"/>
          <a:ext cx="6364224" cy="873953"/>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International and national policies that include or exclude them </a:t>
          </a:r>
        </a:p>
      </dsp:txBody>
      <dsp:txXfrm>
        <a:off x="42663" y="2362602"/>
        <a:ext cx="6278898" cy="788627"/>
      </dsp:txXfrm>
    </dsp:sp>
    <dsp:sp modelId="{5BCF7ECC-DA43-4C01-A15F-0246A978A62B}">
      <dsp:nvSpPr>
        <dsp:cNvPr id="0" name=""/>
        <dsp:cNvSpPr/>
      </dsp:nvSpPr>
      <dsp:spPr>
        <a:xfrm>
          <a:off x="0" y="3257252"/>
          <a:ext cx="6364224" cy="873953"/>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Accessibility of the physical environment </a:t>
          </a:r>
        </a:p>
      </dsp:txBody>
      <dsp:txXfrm>
        <a:off x="42663" y="3299915"/>
        <a:ext cx="6278898" cy="788627"/>
      </dsp:txXfrm>
    </dsp:sp>
    <dsp:sp modelId="{35D9D2DE-97E2-4E11-8745-887AA4A48B2C}">
      <dsp:nvSpPr>
        <dsp:cNvPr id="0" name=""/>
        <dsp:cNvSpPr/>
      </dsp:nvSpPr>
      <dsp:spPr>
        <a:xfrm>
          <a:off x="0" y="4194566"/>
          <a:ext cx="6364224" cy="87395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Access to supports for their physical, social, mental, communication, and personal development </a:t>
          </a:r>
        </a:p>
      </dsp:txBody>
      <dsp:txXfrm>
        <a:off x="42663" y="4237229"/>
        <a:ext cx="6278898" cy="7886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D0E53-11C7-4BC2-9C9F-C9362DD96AC0}">
      <dsp:nvSpPr>
        <dsp:cNvPr id="0" name=""/>
        <dsp:cNvSpPr/>
      </dsp:nvSpPr>
      <dsp:spPr>
        <a:xfrm>
          <a:off x="0" y="26631"/>
          <a:ext cx="6364224" cy="40774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a:t>Women with disabilities (art. 6)</a:t>
          </a:r>
          <a:endParaRPr lang="en-US" sz="1700" kern="1200"/>
        </a:p>
      </dsp:txBody>
      <dsp:txXfrm>
        <a:off x="19904" y="46535"/>
        <a:ext cx="6324416" cy="367937"/>
      </dsp:txXfrm>
    </dsp:sp>
    <dsp:sp modelId="{146B26AC-462C-4D95-957E-071AD015A185}">
      <dsp:nvSpPr>
        <dsp:cNvPr id="0" name=""/>
        <dsp:cNvSpPr/>
      </dsp:nvSpPr>
      <dsp:spPr>
        <a:xfrm>
          <a:off x="0" y="434376"/>
          <a:ext cx="6364224" cy="2392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064"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GB" sz="1300" kern="1200" dirty="0"/>
            <a:t>Please provide information on: </a:t>
          </a:r>
          <a:endParaRPr lang="en-US" sz="1300" kern="1200" dirty="0"/>
        </a:p>
        <a:p>
          <a:pPr marL="228600" lvl="2" indent="-114300" algn="l" defTabSz="577850">
            <a:lnSpc>
              <a:spcPct val="90000"/>
            </a:lnSpc>
            <a:spcBef>
              <a:spcPct val="0"/>
            </a:spcBef>
            <a:spcAft>
              <a:spcPct val="20000"/>
            </a:spcAft>
            <a:buChar char="•"/>
          </a:pPr>
          <a:r>
            <a:rPr lang="en-GB" sz="1300" kern="1200"/>
            <a:t>(a)	The measures taken to ensure the promotion and protection of the rights of women and girls with disabilities in gender equality legislation, policies and programmes, and to ensure that a gender perspective is included in disability policies and programmes;</a:t>
          </a:r>
          <a:endParaRPr lang="en-US" sz="1300" kern="1200"/>
        </a:p>
        <a:p>
          <a:pPr marL="228600" lvl="2" indent="-114300" algn="l" defTabSz="577850">
            <a:lnSpc>
              <a:spcPct val="90000"/>
            </a:lnSpc>
            <a:spcBef>
              <a:spcPct val="0"/>
            </a:spcBef>
            <a:spcAft>
              <a:spcPct val="20000"/>
            </a:spcAft>
            <a:buChar char="•"/>
          </a:pPr>
          <a:r>
            <a:rPr lang="en-GB" sz="1300" kern="1200"/>
            <a:t>(b)	The measures taken in rural and urban areas to promote the development, advancement and empowerment of women and girls with disabilities, including specific budget allocations to give effect to their rights, particularly those who live below poverty line;</a:t>
          </a:r>
          <a:endParaRPr lang="en-US" sz="1300" kern="1200"/>
        </a:p>
        <a:p>
          <a:pPr marL="228600" lvl="2" indent="-114300" algn="l" defTabSz="577850">
            <a:lnSpc>
              <a:spcPct val="90000"/>
            </a:lnSpc>
            <a:spcBef>
              <a:spcPct val="0"/>
            </a:spcBef>
            <a:spcAft>
              <a:spcPct val="20000"/>
            </a:spcAft>
            <a:buChar char="•"/>
          </a:pPr>
          <a:r>
            <a:rPr lang="en-GB" sz="1300" kern="1200"/>
            <a:t>(c)	The measures taken to facilitate research studies to assess and collect information about the situation and barriers faced by women and girls with disabilities in the exercise of their rights under the Convention. </a:t>
          </a:r>
          <a:endParaRPr lang="en-US" sz="1300" kern="1200"/>
        </a:p>
      </dsp:txBody>
      <dsp:txXfrm>
        <a:off x="0" y="434376"/>
        <a:ext cx="6364224" cy="2392920"/>
      </dsp:txXfrm>
    </dsp:sp>
    <dsp:sp modelId="{1A9D60F6-117A-478F-962B-FE83887C63CA}">
      <dsp:nvSpPr>
        <dsp:cNvPr id="0" name=""/>
        <dsp:cNvSpPr/>
      </dsp:nvSpPr>
      <dsp:spPr>
        <a:xfrm>
          <a:off x="0" y="2827296"/>
          <a:ext cx="6364224" cy="40774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a:t>Children with disabilities (art. 7)</a:t>
          </a:r>
          <a:endParaRPr lang="en-US" sz="1700" kern="1200"/>
        </a:p>
      </dsp:txBody>
      <dsp:txXfrm>
        <a:off x="19904" y="2847200"/>
        <a:ext cx="6324416" cy="367937"/>
      </dsp:txXfrm>
    </dsp:sp>
    <dsp:sp modelId="{B74DAC31-18FE-47CC-86E6-D975868F5F9E}">
      <dsp:nvSpPr>
        <dsp:cNvPr id="0" name=""/>
        <dsp:cNvSpPr/>
      </dsp:nvSpPr>
      <dsp:spPr>
        <a:xfrm>
          <a:off x="0" y="3235041"/>
          <a:ext cx="6364224" cy="2252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064"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GB" sz="1300" kern="1200" dirty="0"/>
            <a:t>Please provide information on the measures taken:</a:t>
          </a:r>
          <a:endParaRPr lang="en-US" sz="1300" kern="1200" dirty="0"/>
        </a:p>
        <a:p>
          <a:pPr marL="228600" lvl="2" indent="-114300" algn="l" defTabSz="577850">
            <a:lnSpc>
              <a:spcPct val="90000"/>
            </a:lnSpc>
            <a:spcBef>
              <a:spcPct val="0"/>
            </a:spcBef>
            <a:spcAft>
              <a:spcPct val="20000"/>
            </a:spcAft>
            <a:buChar char="•"/>
          </a:pPr>
          <a:r>
            <a:rPr lang="en-GB" sz="1300" kern="1200"/>
            <a:t>(a)	To ensure the inclusion of children with disabilities in all areas of life, including family and community life and community-based programmes and services for children with disabilities, particularly in rural areas; </a:t>
          </a:r>
          <a:endParaRPr lang="en-US" sz="1300" kern="1200"/>
        </a:p>
        <a:p>
          <a:pPr marL="228600" lvl="2" indent="-114300" algn="l" defTabSz="577850">
            <a:lnSpc>
              <a:spcPct val="90000"/>
            </a:lnSpc>
            <a:spcBef>
              <a:spcPct val="0"/>
            </a:spcBef>
            <a:spcAft>
              <a:spcPct val="20000"/>
            </a:spcAft>
            <a:buChar char="•"/>
          </a:pPr>
          <a:r>
            <a:rPr lang="en-GB" sz="1300" kern="1200"/>
            <a:t>(b)	To prevent stigma in relation to children with disabilities;</a:t>
          </a:r>
          <a:endParaRPr lang="en-US" sz="1300" kern="1200"/>
        </a:p>
        <a:p>
          <a:pPr marL="228600" lvl="2" indent="-114300" algn="l" defTabSz="577850">
            <a:lnSpc>
              <a:spcPct val="90000"/>
            </a:lnSpc>
            <a:spcBef>
              <a:spcPct val="0"/>
            </a:spcBef>
            <a:spcAft>
              <a:spcPct val="20000"/>
            </a:spcAft>
            <a:buChar char="•"/>
          </a:pPr>
          <a:r>
            <a:rPr lang="en-GB" sz="1300" kern="1200"/>
            <a:t>(c)	To prevent children with disabilities belonging to ethnic minorities from being placed in child welfare institutions or boarding schools if their parents are detained; </a:t>
          </a:r>
          <a:endParaRPr lang="en-US" sz="1300" kern="1200"/>
        </a:p>
        <a:p>
          <a:pPr marL="228600" lvl="2" indent="-114300" algn="l" defTabSz="577850">
            <a:lnSpc>
              <a:spcPct val="90000"/>
            </a:lnSpc>
            <a:spcBef>
              <a:spcPct val="0"/>
            </a:spcBef>
            <a:spcAft>
              <a:spcPct val="20000"/>
            </a:spcAft>
            <a:buChar char="•"/>
          </a:pPr>
          <a:r>
            <a:rPr lang="en-GB" sz="1300" kern="1200"/>
            <a:t>(d)	To ensure the full and effective participation of the children with disabilities in policymaking processes on issues that affect them and in monitoring and evaluation;</a:t>
          </a:r>
          <a:endParaRPr lang="en-US" sz="1300" kern="1200"/>
        </a:p>
        <a:p>
          <a:pPr marL="228600" lvl="2" indent="-114300" algn="l" defTabSz="577850">
            <a:lnSpc>
              <a:spcPct val="90000"/>
            </a:lnSpc>
            <a:spcBef>
              <a:spcPct val="0"/>
            </a:spcBef>
            <a:spcAft>
              <a:spcPct val="20000"/>
            </a:spcAft>
            <a:buChar char="•"/>
          </a:pPr>
          <a:r>
            <a:rPr lang="en-GB" sz="1300" kern="1200"/>
            <a:t>(e)	To promote the Convention among children with disabilities, and their rights under the Convention. </a:t>
          </a:r>
          <a:endParaRPr lang="en-US" sz="1300" kern="1200"/>
        </a:p>
      </dsp:txBody>
      <dsp:txXfrm>
        <a:off x="0" y="3235041"/>
        <a:ext cx="6364224" cy="225216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1CD76C-E988-4752-A85E-277B5B43FF2A}" type="datetimeFigureOut">
              <a:rPr lang="en-US" smtClean="0"/>
              <a:t>10/14/2021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D4A76D-6505-452E-9C85-A0EAE81B2873}" type="slidenum">
              <a:rPr lang="en-US" smtClean="0"/>
              <a:t>‹#›</a:t>
            </a:fld>
            <a:endParaRPr lang="en-US"/>
          </a:p>
        </p:txBody>
      </p:sp>
    </p:spTree>
    <p:extLst>
      <p:ext uri="{BB962C8B-B14F-4D97-AF65-F5344CB8AC3E}">
        <p14:creationId xmlns:p14="http://schemas.microsoft.com/office/powerpoint/2010/main" val="3182162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My name is___. This training lesson titled “CRPD Article 32 &amp; Women &amp; Girls with Disabilities” is brought to you by the US International Council on Disabilities (USICD) via the generous support of Rehabilitation International.</a:t>
            </a:r>
            <a:br>
              <a:rPr lang="en-US" dirty="0"/>
            </a:br>
            <a:endParaRPr lang="en-US" dirty="0"/>
          </a:p>
        </p:txBody>
      </p:sp>
      <p:sp>
        <p:nvSpPr>
          <p:cNvPr id="4" name="Slide Number Placeholder 3"/>
          <p:cNvSpPr>
            <a:spLocks noGrp="1"/>
          </p:cNvSpPr>
          <p:nvPr>
            <p:ph type="sldNum" sz="quarter" idx="5"/>
          </p:nvPr>
        </p:nvSpPr>
        <p:spPr/>
        <p:txBody>
          <a:bodyPr/>
          <a:lstStyle/>
          <a:p>
            <a:fld id="{44D4A76D-6505-452E-9C85-A0EAE81B2873}" type="slidenum">
              <a:rPr lang="en-US" smtClean="0"/>
              <a:t>1</a:t>
            </a:fld>
            <a:endParaRPr lang="en-US"/>
          </a:p>
        </p:txBody>
      </p:sp>
    </p:spTree>
    <p:extLst>
      <p:ext uri="{BB962C8B-B14F-4D97-AF65-F5344CB8AC3E}">
        <p14:creationId xmlns:p14="http://schemas.microsoft.com/office/powerpoint/2010/main" val="2226055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D4A76D-6505-452E-9C85-A0EAE81B2873}" type="slidenum">
              <a:rPr lang="en-US" smtClean="0"/>
              <a:t>17</a:t>
            </a:fld>
            <a:endParaRPr lang="en-US"/>
          </a:p>
        </p:txBody>
      </p:sp>
    </p:spTree>
    <p:extLst>
      <p:ext uri="{BB962C8B-B14F-4D97-AF65-F5344CB8AC3E}">
        <p14:creationId xmlns:p14="http://schemas.microsoft.com/office/powerpoint/2010/main" val="1292283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Sustainable Development Goal 5 ”Achieve gender equality and empower all women” aligns with the following CRPD articles: READ SLIDE</a:t>
            </a:r>
          </a:p>
        </p:txBody>
      </p:sp>
      <p:sp>
        <p:nvSpPr>
          <p:cNvPr id="4" name="Slide Number Placeholder 3"/>
          <p:cNvSpPr>
            <a:spLocks noGrp="1"/>
          </p:cNvSpPr>
          <p:nvPr>
            <p:ph type="sldNum" sz="quarter" idx="5"/>
          </p:nvPr>
        </p:nvSpPr>
        <p:spPr/>
        <p:txBody>
          <a:bodyPr/>
          <a:lstStyle/>
          <a:p>
            <a:fld id="{44D4A76D-6505-452E-9C85-A0EAE81B2873}" type="slidenum">
              <a:rPr lang="en-US" smtClean="0"/>
              <a:t>18</a:t>
            </a:fld>
            <a:endParaRPr lang="en-US"/>
          </a:p>
        </p:txBody>
      </p:sp>
    </p:spTree>
    <p:extLst>
      <p:ext uri="{BB962C8B-B14F-4D97-AF65-F5344CB8AC3E}">
        <p14:creationId xmlns:p14="http://schemas.microsoft.com/office/powerpoint/2010/main" val="861263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some areas where the CRPD Committee requested further information regarding women and children with disabilities.  Under article 6 -…. Under article 7… the committee specifically asked for </a:t>
            </a:r>
          </a:p>
        </p:txBody>
      </p:sp>
      <p:sp>
        <p:nvSpPr>
          <p:cNvPr id="4" name="Slide Number Placeholder 3"/>
          <p:cNvSpPr>
            <a:spLocks noGrp="1"/>
          </p:cNvSpPr>
          <p:nvPr>
            <p:ph type="sldNum" sz="quarter" idx="5"/>
          </p:nvPr>
        </p:nvSpPr>
        <p:spPr/>
        <p:txBody>
          <a:bodyPr/>
          <a:lstStyle/>
          <a:p>
            <a:fld id="{44D4A76D-6505-452E-9C85-A0EAE81B2873}" type="slidenum">
              <a:rPr lang="en-US" smtClean="0"/>
              <a:t>20</a:t>
            </a:fld>
            <a:endParaRPr lang="en-US"/>
          </a:p>
        </p:txBody>
      </p:sp>
    </p:spTree>
    <p:extLst>
      <p:ext uri="{BB962C8B-B14F-4D97-AF65-F5344CB8AC3E}">
        <p14:creationId xmlns:p14="http://schemas.microsoft.com/office/powerpoint/2010/main" val="1466682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objectives of this training lesion are to:</a:t>
            </a:r>
          </a:p>
          <a:p>
            <a:r>
              <a:rPr lang="en-US" dirty="0"/>
              <a:t>Learn about the common barriers to the human rights of women with disabilities</a:t>
            </a:r>
          </a:p>
          <a:p>
            <a:r>
              <a:rPr lang="en-US" dirty="0"/>
              <a:t> (read slide)</a:t>
            </a:r>
          </a:p>
        </p:txBody>
      </p:sp>
      <p:sp>
        <p:nvSpPr>
          <p:cNvPr id="4" name="Slide Number Placeholder 3"/>
          <p:cNvSpPr>
            <a:spLocks noGrp="1"/>
          </p:cNvSpPr>
          <p:nvPr>
            <p:ph type="sldNum" sz="quarter" idx="5"/>
          </p:nvPr>
        </p:nvSpPr>
        <p:spPr/>
        <p:txBody>
          <a:bodyPr/>
          <a:lstStyle/>
          <a:p>
            <a:fld id="{44D4A76D-6505-452E-9C85-A0EAE81B2873}" type="slidenum">
              <a:rPr lang="en-US" smtClean="0"/>
              <a:t>2</a:t>
            </a:fld>
            <a:endParaRPr lang="en-US"/>
          </a:p>
        </p:txBody>
      </p:sp>
    </p:spTree>
    <p:extLst>
      <p:ext uri="{BB962C8B-B14F-4D97-AF65-F5344CB8AC3E}">
        <p14:creationId xmlns:p14="http://schemas.microsoft.com/office/powerpoint/2010/main" val="2184744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44D4A76D-6505-452E-9C85-A0EAE81B2873}" type="slidenum">
              <a:rPr lang="en-US" smtClean="0"/>
              <a:t>3</a:t>
            </a:fld>
            <a:endParaRPr lang="en-US"/>
          </a:p>
        </p:txBody>
      </p:sp>
    </p:spTree>
    <p:extLst>
      <p:ext uri="{BB962C8B-B14F-4D97-AF65-F5344CB8AC3E}">
        <p14:creationId xmlns:p14="http://schemas.microsoft.com/office/powerpoint/2010/main" val="1356896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Women and girls face multiple forms of discrimination and barriers to inclusion. Some common barriers for women &amp; girls include the following: (READ SLIDE)</a:t>
            </a:r>
          </a:p>
        </p:txBody>
      </p:sp>
      <p:sp>
        <p:nvSpPr>
          <p:cNvPr id="4" name="Slide Number Placeholder 3"/>
          <p:cNvSpPr>
            <a:spLocks noGrp="1"/>
          </p:cNvSpPr>
          <p:nvPr>
            <p:ph type="sldNum" sz="quarter" idx="5"/>
          </p:nvPr>
        </p:nvSpPr>
        <p:spPr/>
        <p:txBody>
          <a:bodyPr/>
          <a:lstStyle/>
          <a:p>
            <a:fld id="{44D4A76D-6505-452E-9C85-A0EAE81B2873}" type="slidenum">
              <a:rPr lang="en-US" smtClean="0"/>
              <a:t>4</a:t>
            </a:fld>
            <a:endParaRPr lang="en-US"/>
          </a:p>
        </p:txBody>
      </p:sp>
    </p:spTree>
    <p:extLst>
      <p:ext uri="{BB962C8B-B14F-4D97-AF65-F5344CB8AC3E}">
        <p14:creationId xmlns:p14="http://schemas.microsoft.com/office/powerpoint/2010/main" val="4186100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forms of sex discrimination and inequality include – (read slide)</a:t>
            </a:r>
          </a:p>
        </p:txBody>
      </p:sp>
      <p:sp>
        <p:nvSpPr>
          <p:cNvPr id="4" name="Slide Number Placeholder 3"/>
          <p:cNvSpPr>
            <a:spLocks noGrp="1"/>
          </p:cNvSpPr>
          <p:nvPr>
            <p:ph type="sldNum" sz="quarter" idx="5"/>
          </p:nvPr>
        </p:nvSpPr>
        <p:spPr/>
        <p:txBody>
          <a:bodyPr/>
          <a:lstStyle/>
          <a:p>
            <a:fld id="{44D4A76D-6505-452E-9C85-A0EAE81B2873}" type="slidenum">
              <a:rPr lang="en-US" smtClean="0"/>
              <a:t>5</a:t>
            </a:fld>
            <a:endParaRPr lang="en-US"/>
          </a:p>
        </p:txBody>
      </p:sp>
    </p:spTree>
    <p:extLst>
      <p:ext uri="{BB962C8B-B14F-4D97-AF65-F5344CB8AC3E}">
        <p14:creationId xmlns:p14="http://schemas.microsoft.com/office/powerpoint/2010/main" val="3722518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other guiding frameworks on the rights of women and girls with disabilities. [READ SLIDE]</a:t>
            </a:r>
          </a:p>
        </p:txBody>
      </p:sp>
      <p:sp>
        <p:nvSpPr>
          <p:cNvPr id="4" name="Slide Number Placeholder 3"/>
          <p:cNvSpPr>
            <a:spLocks noGrp="1"/>
          </p:cNvSpPr>
          <p:nvPr>
            <p:ph type="sldNum" sz="quarter" idx="5"/>
          </p:nvPr>
        </p:nvSpPr>
        <p:spPr/>
        <p:txBody>
          <a:bodyPr/>
          <a:lstStyle/>
          <a:p>
            <a:fld id="{44D4A76D-6505-452E-9C85-A0EAE81B2873}" type="slidenum">
              <a:rPr lang="en-US" smtClean="0"/>
              <a:t>6</a:t>
            </a:fld>
            <a:endParaRPr lang="en-US"/>
          </a:p>
        </p:txBody>
      </p:sp>
    </p:spTree>
    <p:extLst>
      <p:ext uri="{BB962C8B-B14F-4D97-AF65-F5344CB8AC3E}">
        <p14:creationId xmlns:p14="http://schemas.microsoft.com/office/powerpoint/2010/main" val="4202290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specific references to women and girls in the CRPD – the Preamble states… </a:t>
            </a:r>
          </a:p>
          <a:p>
            <a:r>
              <a:rPr lang="en-US" dirty="0"/>
              <a:t>Article 3, General principles, states…</a:t>
            </a:r>
          </a:p>
          <a:p>
            <a:r>
              <a:rPr lang="en-US" dirty="0"/>
              <a:t>And article 6, Women with disabilities states.. </a:t>
            </a:r>
          </a:p>
        </p:txBody>
      </p:sp>
      <p:sp>
        <p:nvSpPr>
          <p:cNvPr id="4" name="Slide Number Placeholder 3"/>
          <p:cNvSpPr>
            <a:spLocks noGrp="1"/>
          </p:cNvSpPr>
          <p:nvPr>
            <p:ph type="sldNum" sz="quarter" idx="5"/>
          </p:nvPr>
        </p:nvSpPr>
        <p:spPr/>
        <p:txBody>
          <a:bodyPr/>
          <a:lstStyle/>
          <a:p>
            <a:fld id="{44D4A76D-6505-452E-9C85-A0EAE81B2873}" type="slidenum">
              <a:rPr lang="en-US" smtClean="0"/>
              <a:t>8</a:t>
            </a:fld>
            <a:endParaRPr lang="en-US"/>
          </a:p>
        </p:txBody>
      </p:sp>
    </p:spTree>
    <p:extLst>
      <p:ext uri="{BB962C8B-B14F-4D97-AF65-F5344CB8AC3E}">
        <p14:creationId xmlns:p14="http://schemas.microsoft.com/office/powerpoint/2010/main" val="3091503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So. Let’s talk about the duty to respect, protect and fulfill obligations.</a:t>
            </a:r>
            <a:r>
              <a:rPr lang="en-US" sz="1800" b="0" i="0" u="none" strike="noStrike" baseline="0" dirty="0">
                <a:latin typeface="TimesNewRomanPSMT"/>
              </a:rPr>
              <a:t> Taken as a whole, States’ obligations with regard to the human rights of women and girls with disabilities</a:t>
            </a:r>
          </a:p>
          <a:p>
            <a:pPr algn="l"/>
            <a:r>
              <a:rPr lang="en-US" sz="1800" b="0" i="0" u="none" strike="noStrike" baseline="0" dirty="0">
                <a:latin typeface="TimesNewRomanPSMT"/>
              </a:rPr>
              <a:t>Include the obligation to…</a:t>
            </a:r>
            <a:endParaRPr lang="en-US" dirty="0"/>
          </a:p>
        </p:txBody>
      </p:sp>
      <p:sp>
        <p:nvSpPr>
          <p:cNvPr id="4" name="Slide Number Placeholder 3"/>
          <p:cNvSpPr>
            <a:spLocks noGrp="1"/>
          </p:cNvSpPr>
          <p:nvPr>
            <p:ph type="sldNum" sz="quarter" idx="5"/>
          </p:nvPr>
        </p:nvSpPr>
        <p:spPr/>
        <p:txBody>
          <a:bodyPr/>
          <a:lstStyle/>
          <a:p>
            <a:fld id="{44D4A76D-6505-452E-9C85-A0EAE81B2873}" type="slidenum">
              <a:rPr lang="en-US" smtClean="0"/>
              <a:t>10</a:t>
            </a:fld>
            <a:endParaRPr lang="en-US"/>
          </a:p>
        </p:txBody>
      </p:sp>
    </p:spTree>
    <p:extLst>
      <p:ext uri="{BB962C8B-B14F-4D97-AF65-F5344CB8AC3E}">
        <p14:creationId xmlns:p14="http://schemas.microsoft.com/office/powerpoint/2010/main" val="81165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Duty to provide reasonable accommodation to facilitate child rights (including at school, on the playground, in the community center)</a:t>
            </a:r>
          </a:p>
          <a:p>
            <a:endParaRPr lang="en-US" dirty="0"/>
          </a:p>
        </p:txBody>
      </p:sp>
      <p:sp>
        <p:nvSpPr>
          <p:cNvPr id="4" name="Slide Number Placeholder 3"/>
          <p:cNvSpPr>
            <a:spLocks noGrp="1"/>
          </p:cNvSpPr>
          <p:nvPr>
            <p:ph type="sldNum" sz="quarter" idx="5"/>
          </p:nvPr>
        </p:nvSpPr>
        <p:spPr/>
        <p:txBody>
          <a:bodyPr/>
          <a:lstStyle/>
          <a:p>
            <a:fld id="{44D4A76D-6505-452E-9C85-A0EAE81B2873}" type="slidenum">
              <a:rPr lang="en-US" smtClean="0"/>
              <a:t>16</a:t>
            </a:fld>
            <a:endParaRPr lang="en-US"/>
          </a:p>
        </p:txBody>
      </p:sp>
    </p:spTree>
    <p:extLst>
      <p:ext uri="{BB962C8B-B14F-4D97-AF65-F5344CB8AC3E}">
        <p14:creationId xmlns:p14="http://schemas.microsoft.com/office/powerpoint/2010/main" val="1621404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32F66-9892-4067-A5F0-2A103A5A35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0AACB4-2D26-43A2-A513-2E3B9E255F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AE4C95-2510-4090-A6C8-9AAD7923699F}"/>
              </a:ext>
            </a:extLst>
          </p:cNvPr>
          <p:cNvSpPr>
            <a:spLocks noGrp="1"/>
          </p:cNvSpPr>
          <p:nvPr>
            <p:ph type="dt" sz="half" idx="10"/>
          </p:nvPr>
        </p:nvSpPr>
        <p:spPr/>
        <p:txBody>
          <a:bodyPr/>
          <a:lstStyle/>
          <a:p>
            <a:fld id="{E8B00AD8-87C6-4EBA-AF09-BCE2528B7530}" type="datetimeFigureOut">
              <a:rPr lang="en-US" smtClean="0"/>
              <a:t>10/14/2021</a:t>
            </a:fld>
            <a:endParaRPr lang="en-US"/>
          </a:p>
        </p:txBody>
      </p:sp>
      <p:sp>
        <p:nvSpPr>
          <p:cNvPr id="5" name="Footer Placeholder 4">
            <a:extLst>
              <a:ext uri="{FF2B5EF4-FFF2-40B4-BE49-F238E27FC236}">
                <a16:creationId xmlns:a16="http://schemas.microsoft.com/office/drawing/2014/main" id="{B0CC9650-E634-40EC-AB0A-9DC737B61D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B091E-2DA6-45E5-877D-65A9BCA7040C}"/>
              </a:ext>
            </a:extLst>
          </p:cNvPr>
          <p:cNvSpPr>
            <a:spLocks noGrp="1"/>
          </p:cNvSpPr>
          <p:nvPr>
            <p:ph type="sldNum" sz="quarter" idx="12"/>
          </p:nvPr>
        </p:nvSpPr>
        <p:spPr/>
        <p:txBody>
          <a:bodyPr/>
          <a:lstStyle/>
          <a:p>
            <a:fld id="{7A6E8D84-1938-48C5-ADEE-73E0A5A98C4D}" type="slidenum">
              <a:rPr lang="en-US" smtClean="0"/>
              <a:t>‹#›</a:t>
            </a:fld>
            <a:endParaRPr lang="en-US"/>
          </a:p>
        </p:txBody>
      </p:sp>
    </p:spTree>
    <p:extLst>
      <p:ext uri="{BB962C8B-B14F-4D97-AF65-F5344CB8AC3E}">
        <p14:creationId xmlns:p14="http://schemas.microsoft.com/office/powerpoint/2010/main" val="39157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663C-782D-4319-A8A2-21036F1B02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DC0483-FDBD-4A15-8FD2-B66497A702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A72F4-2E98-4B27-96ED-09F8821A7205}"/>
              </a:ext>
            </a:extLst>
          </p:cNvPr>
          <p:cNvSpPr>
            <a:spLocks noGrp="1"/>
          </p:cNvSpPr>
          <p:nvPr>
            <p:ph type="dt" sz="half" idx="10"/>
          </p:nvPr>
        </p:nvSpPr>
        <p:spPr/>
        <p:txBody>
          <a:bodyPr/>
          <a:lstStyle/>
          <a:p>
            <a:fld id="{E8B00AD8-87C6-4EBA-AF09-BCE2528B7530}" type="datetimeFigureOut">
              <a:rPr lang="en-US" smtClean="0"/>
              <a:t>10/14/2021</a:t>
            </a:fld>
            <a:endParaRPr lang="en-US"/>
          </a:p>
        </p:txBody>
      </p:sp>
      <p:sp>
        <p:nvSpPr>
          <p:cNvPr id="5" name="Footer Placeholder 4">
            <a:extLst>
              <a:ext uri="{FF2B5EF4-FFF2-40B4-BE49-F238E27FC236}">
                <a16:creationId xmlns:a16="http://schemas.microsoft.com/office/drawing/2014/main" id="{4DE6187A-05FF-4D67-9C88-B13B85950A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EDFA8-FF7B-490B-918E-8E116EAD1999}"/>
              </a:ext>
            </a:extLst>
          </p:cNvPr>
          <p:cNvSpPr>
            <a:spLocks noGrp="1"/>
          </p:cNvSpPr>
          <p:nvPr>
            <p:ph type="sldNum" sz="quarter" idx="12"/>
          </p:nvPr>
        </p:nvSpPr>
        <p:spPr/>
        <p:txBody>
          <a:bodyPr/>
          <a:lstStyle/>
          <a:p>
            <a:fld id="{7A6E8D84-1938-48C5-ADEE-73E0A5A98C4D}" type="slidenum">
              <a:rPr lang="en-US" smtClean="0"/>
              <a:t>‹#›</a:t>
            </a:fld>
            <a:endParaRPr lang="en-US"/>
          </a:p>
        </p:txBody>
      </p:sp>
    </p:spTree>
    <p:extLst>
      <p:ext uri="{BB962C8B-B14F-4D97-AF65-F5344CB8AC3E}">
        <p14:creationId xmlns:p14="http://schemas.microsoft.com/office/powerpoint/2010/main" val="4040776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41B042-2EB0-424B-A6E2-711202298A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EBB9D8-8DF1-4B59-9F4F-D1BA3088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9FCBC-C5C8-4469-AA06-0BA47A5DEDA4}"/>
              </a:ext>
            </a:extLst>
          </p:cNvPr>
          <p:cNvSpPr>
            <a:spLocks noGrp="1"/>
          </p:cNvSpPr>
          <p:nvPr>
            <p:ph type="dt" sz="half" idx="10"/>
          </p:nvPr>
        </p:nvSpPr>
        <p:spPr/>
        <p:txBody>
          <a:bodyPr/>
          <a:lstStyle/>
          <a:p>
            <a:fld id="{E8B00AD8-87C6-4EBA-AF09-BCE2528B7530}" type="datetimeFigureOut">
              <a:rPr lang="en-US" smtClean="0"/>
              <a:t>10/14/2021</a:t>
            </a:fld>
            <a:endParaRPr lang="en-US"/>
          </a:p>
        </p:txBody>
      </p:sp>
      <p:sp>
        <p:nvSpPr>
          <p:cNvPr id="5" name="Footer Placeholder 4">
            <a:extLst>
              <a:ext uri="{FF2B5EF4-FFF2-40B4-BE49-F238E27FC236}">
                <a16:creationId xmlns:a16="http://schemas.microsoft.com/office/drawing/2014/main" id="{8EDF06FE-B0A5-4D95-B6D1-654902E066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5FB0E9-7660-45D9-ABB9-835D73773D08}"/>
              </a:ext>
            </a:extLst>
          </p:cNvPr>
          <p:cNvSpPr>
            <a:spLocks noGrp="1"/>
          </p:cNvSpPr>
          <p:nvPr>
            <p:ph type="sldNum" sz="quarter" idx="12"/>
          </p:nvPr>
        </p:nvSpPr>
        <p:spPr/>
        <p:txBody>
          <a:bodyPr/>
          <a:lstStyle/>
          <a:p>
            <a:fld id="{7A6E8D84-1938-48C5-ADEE-73E0A5A98C4D}" type="slidenum">
              <a:rPr lang="en-US" smtClean="0"/>
              <a:t>‹#›</a:t>
            </a:fld>
            <a:endParaRPr lang="en-US"/>
          </a:p>
        </p:txBody>
      </p:sp>
    </p:spTree>
    <p:extLst>
      <p:ext uri="{BB962C8B-B14F-4D97-AF65-F5344CB8AC3E}">
        <p14:creationId xmlns:p14="http://schemas.microsoft.com/office/powerpoint/2010/main" val="552414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B9D71-7F95-41B3-AD78-45660C89DF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40C445-17AD-436C-94D3-72D6AF285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5D21F-DB3D-482B-959A-7E55FFD1B58D}"/>
              </a:ext>
            </a:extLst>
          </p:cNvPr>
          <p:cNvSpPr>
            <a:spLocks noGrp="1"/>
          </p:cNvSpPr>
          <p:nvPr>
            <p:ph type="dt" sz="half" idx="10"/>
          </p:nvPr>
        </p:nvSpPr>
        <p:spPr/>
        <p:txBody>
          <a:bodyPr/>
          <a:lstStyle/>
          <a:p>
            <a:fld id="{E8B00AD8-87C6-4EBA-AF09-BCE2528B7530}" type="datetimeFigureOut">
              <a:rPr lang="en-US" smtClean="0"/>
              <a:t>10/14/2021</a:t>
            </a:fld>
            <a:endParaRPr lang="en-US"/>
          </a:p>
        </p:txBody>
      </p:sp>
      <p:sp>
        <p:nvSpPr>
          <p:cNvPr id="5" name="Footer Placeholder 4">
            <a:extLst>
              <a:ext uri="{FF2B5EF4-FFF2-40B4-BE49-F238E27FC236}">
                <a16:creationId xmlns:a16="http://schemas.microsoft.com/office/drawing/2014/main" id="{0AA974A3-9731-4FE7-9A0A-27CEDE436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01217-F2F3-49AF-8528-9BC311C00646}"/>
              </a:ext>
            </a:extLst>
          </p:cNvPr>
          <p:cNvSpPr>
            <a:spLocks noGrp="1"/>
          </p:cNvSpPr>
          <p:nvPr>
            <p:ph type="sldNum" sz="quarter" idx="12"/>
          </p:nvPr>
        </p:nvSpPr>
        <p:spPr/>
        <p:txBody>
          <a:bodyPr/>
          <a:lstStyle/>
          <a:p>
            <a:fld id="{7A6E8D84-1938-48C5-ADEE-73E0A5A98C4D}" type="slidenum">
              <a:rPr lang="en-US" smtClean="0"/>
              <a:t>‹#›</a:t>
            </a:fld>
            <a:endParaRPr lang="en-US"/>
          </a:p>
        </p:txBody>
      </p:sp>
    </p:spTree>
    <p:extLst>
      <p:ext uri="{BB962C8B-B14F-4D97-AF65-F5344CB8AC3E}">
        <p14:creationId xmlns:p14="http://schemas.microsoft.com/office/powerpoint/2010/main" val="352617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463AD-F2CC-4C75-AF81-B026761910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5BD9FD-6DEA-459C-B77F-E595B40D35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6CB22A-3535-4102-AD36-E378E4BC4AD8}"/>
              </a:ext>
            </a:extLst>
          </p:cNvPr>
          <p:cNvSpPr>
            <a:spLocks noGrp="1"/>
          </p:cNvSpPr>
          <p:nvPr>
            <p:ph type="dt" sz="half" idx="10"/>
          </p:nvPr>
        </p:nvSpPr>
        <p:spPr/>
        <p:txBody>
          <a:bodyPr/>
          <a:lstStyle/>
          <a:p>
            <a:fld id="{E8B00AD8-87C6-4EBA-AF09-BCE2528B7530}" type="datetimeFigureOut">
              <a:rPr lang="en-US" smtClean="0"/>
              <a:t>10/14/2021</a:t>
            </a:fld>
            <a:endParaRPr lang="en-US"/>
          </a:p>
        </p:txBody>
      </p:sp>
      <p:sp>
        <p:nvSpPr>
          <p:cNvPr id="5" name="Footer Placeholder 4">
            <a:extLst>
              <a:ext uri="{FF2B5EF4-FFF2-40B4-BE49-F238E27FC236}">
                <a16:creationId xmlns:a16="http://schemas.microsoft.com/office/drawing/2014/main" id="{D18C779B-3C50-4274-B50F-BB6330F1CF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73A167-09F9-46A8-A4F6-D3C5BB1A45D7}"/>
              </a:ext>
            </a:extLst>
          </p:cNvPr>
          <p:cNvSpPr>
            <a:spLocks noGrp="1"/>
          </p:cNvSpPr>
          <p:nvPr>
            <p:ph type="sldNum" sz="quarter" idx="12"/>
          </p:nvPr>
        </p:nvSpPr>
        <p:spPr/>
        <p:txBody>
          <a:bodyPr/>
          <a:lstStyle/>
          <a:p>
            <a:fld id="{7A6E8D84-1938-48C5-ADEE-73E0A5A98C4D}" type="slidenum">
              <a:rPr lang="en-US" smtClean="0"/>
              <a:t>‹#›</a:t>
            </a:fld>
            <a:endParaRPr lang="en-US"/>
          </a:p>
        </p:txBody>
      </p:sp>
    </p:spTree>
    <p:extLst>
      <p:ext uri="{BB962C8B-B14F-4D97-AF65-F5344CB8AC3E}">
        <p14:creationId xmlns:p14="http://schemas.microsoft.com/office/powerpoint/2010/main" val="663257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D7D8-5CF9-41FB-8671-8F8E89195B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5D0B4F-597C-45EC-A420-813A249B2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7B6500-76E0-4A6A-BD28-CE6F3A74BF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B0B031-4778-42A9-A0C4-E9C4A23B8343}"/>
              </a:ext>
            </a:extLst>
          </p:cNvPr>
          <p:cNvSpPr>
            <a:spLocks noGrp="1"/>
          </p:cNvSpPr>
          <p:nvPr>
            <p:ph type="dt" sz="half" idx="10"/>
          </p:nvPr>
        </p:nvSpPr>
        <p:spPr/>
        <p:txBody>
          <a:bodyPr/>
          <a:lstStyle/>
          <a:p>
            <a:fld id="{E8B00AD8-87C6-4EBA-AF09-BCE2528B7530}" type="datetimeFigureOut">
              <a:rPr lang="en-US" smtClean="0"/>
              <a:t>10/14/2021</a:t>
            </a:fld>
            <a:endParaRPr lang="en-US"/>
          </a:p>
        </p:txBody>
      </p:sp>
      <p:sp>
        <p:nvSpPr>
          <p:cNvPr id="6" name="Footer Placeholder 5">
            <a:extLst>
              <a:ext uri="{FF2B5EF4-FFF2-40B4-BE49-F238E27FC236}">
                <a16:creationId xmlns:a16="http://schemas.microsoft.com/office/drawing/2014/main" id="{74373DF0-4375-4AEA-B094-1BAD8E4140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1FC2F2-09E4-4C52-BF5F-3EDC4C701EDA}"/>
              </a:ext>
            </a:extLst>
          </p:cNvPr>
          <p:cNvSpPr>
            <a:spLocks noGrp="1"/>
          </p:cNvSpPr>
          <p:nvPr>
            <p:ph type="sldNum" sz="quarter" idx="12"/>
          </p:nvPr>
        </p:nvSpPr>
        <p:spPr/>
        <p:txBody>
          <a:bodyPr/>
          <a:lstStyle/>
          <a:p>
            <a:fld id="{7A6E8D84-1938-48C5-ADEE-73E0A5A98C4D}" type="slidenum">
              <a:rPr lang="en-US" smtClean="0"/>
              <a:t>‹#›</a:t>
            </a:fld>
            <a:endParaRPr lang="en-US"/>
          </a:p>
        </p:txBody>
      </p:sp>
    </p:spTree>
    <p:extLst>
      <p:ext uri="{BB962C8B-B14F-4D97-AF65-F5344CB8AC3E}">
        <p14:creationId xmlns:p14="http://schemas.microsoft.com/office/powerpoint/2010/main" val="3248581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1E9C7-A819-470E-936C-8C69A2EC2A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77638B-E8F1-4C98-A924-EE5F0FF49F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6C3B5-00C5-450E-AB19-102457B652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BB3EF5-0DF8-49C1-866F-E07C4CF9F0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8D4F98-FFE4-469C-AD71-4CE9F384D5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6DCAB2-7CF7-4F6C-AD1E-CF58E8721CDB}"/>
              </a:ext>
            </a:extLst>
          </p:cNvPr>
          <p:cNvSpPr>
            <a:spLocks noGrp="1"/>
          </p:cNvSpPr>
          <p:nvPr>
            <p:ph type="dt" sz="half" idx="10"/>
          </p:nvPr>
        </p:nvSpPr>
        <p:spPr/>
        <p:txBody>
          <a:bodyPr/>
          <a:lstStyle/>
          <a:p>
            <a:fld id="{E8B00AD8-87C6-4EBA-AF09-BCE2528B7530}" type="datetimeFigureOut">
              <a:rPr lang="en-US" smtClean="0"/>
              <a:t>10/14/2021</a:t>
            </a:fld>
            <a:endParaRPr lang="en-US"/>
          </a:p>
        </p:txBody>
      </p:sp>
      <p:sp>
        <p:nvSpPr>
          <p:cNvPr id="8" name="Footer Placeholder 7">
            <a:extLst>
              <a:ext uri="{FF2B5EF4-FFF2-40B4-BE49-F238E27FC236}">
                <a16:creationId xmlns:a16="http://schemas.microsoft.com/office/drawing/2014/main" id="{2D6E6B57-CBE8-4E05-BB13-B0A0DC135A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942D36-D7E7-4FED-B184-AD9633BFDEB6}"/>
              </a:ext>
            </a:extLst>
          </p:cNvPr>
          <p:cNvSpPr>
            <a:spLocks noGrp="1"/>
          </p:cNvSpPr>
          <p:nvPr>
            <p:ph type="sldNum" sz="quarter" idx="12"/>
          </p:nvPr>
        </p:nvSpPr>
        <p:spPr/>
        <p:txBody>
          <a:bodyPr/>
          <a:lstStyle/>
          <a:p>
            <a:fld id="{7A6E8D84-1938-48C5-ADEE-73E0A5A98C4D}" type="slidenum">
              <a:rPr lang="en-US" smtClean="0"/>
              <a:t>‹#›</a:t>
            </a:fld>
            <a:endParaRPr lang="en-US"/>
          </a:p>
        </p:txBody>
      </p:sp>
    </p:spTree>
    <p:extLst>
      <p:ext uri="{BB962C8B-B14F-4D97-AF65-F5344CB8AC3E}">
        <p14:creationId xmlns:p14="http://schemas.microsoft.com/office/powerpoint/2010/main" val="901528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E2AAD-DA18-4987-BE3E-1ED7964E96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78D06C-D306-4BB8-AAA8-7A79C8C9DE03}"/>
              </a:ext>
            </a:extLst>
          </p:cNvPr>
          <p:cNvSpPr>
            <a:spLocks noGrp="1"/>
          </p:cNvSpPr>
          <p:nvPr>
            <p:ph type="dt" sz="half" idx="10"/>
          </p:nvPr>
        </p:nvSpPr>
        <p:spPr/>
        <p:txBody>
          <a:bodyPr/>
          <a:lstStyle/>
          <a:p>
            <a:fld id="{E8B00AD8-87C6-4EBA-AF09-BCE2528B7530}" type="datetimeFigureOut">
              <a:rPr lang="en-US" smtClean="0"/>
              <a:t>10/14/2021</a:t>
            </a:fld>
            <a:endParaRPr lang="en-US"/>
          </a:p>
        </p:txBody>
      </p:sp>
      <p:sp>
        <p:nvSpPr>
          <p:cNvPr id="4" name="Footer Placeholder 3">
            <a:extLst>
              <a:ext uri="{FF2B5EF4-FFF2-40B4-BE49-F238E27FC236}">
                <a16:creationId xmlns:a16="http://schemas.microsoft.com/office/drawing/2014/main" id="{0819E61A-26C1-458D-8EC5-6F78C7BC62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0B8AFB-5DDA-4362-91C5-F5C8F567A038}"/>
              </a:ext>
            </a:extLst>
          </p:cNvPr>
          <p:cNvSpPr>
            <a:spLocks noGrp="1"/>
          </p:cNvSpPr>
          <p:nvPr>
            <p:ph type="sldNum" sz="quarter" idx="12"/>
          </p:nvPr>
        </p:nvSpPr>
        <p:spPr/>
        <p:txBody>
          <a:bodyPr/>
          <a:lstStyle/>
          <a:p>
            <a:fld id="{7A6E8D84-1938-48C5-ADEE-73E0A5A98C4D}" type="slidenum">
              <a:rPr lang="en-US" smtClean="0"/>
              <a:t>‹#›</a:t>
            </a:fld>
            <a:endParaRPr lang="en-US"/>
          </a:p>
        </p:txBody>
      </p:sp>
    </p:spTree>
    <p:extLst>
      <p:ext uri="{BB962C8B-B14F-4D97-AF65-F5344CB8AC3E}">
        <p14:creationId xmlns:p14="http://schemas.microsoft.com/office/powerpoint/2010/main" val="2790289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7F4F1-594E-4F7E-B1B0-E85E61DD326F}"/>
              </a:ext>
            </a:extLst>
          </p:cNvPr>
          <p:cNvSpPr>
            <a:spLocks noGrp="1"/>
          </p:cNvSpPr>
          <p:nvPr>
            <p:ph type="dt" sz="half" idx="10"/>
          </p:nvPr>
        </p:nvSpPr>
        <p:spPr/>
        <p:txBody>
          <a:bodyPr/>
          <a:lstStyle/>
          <a:p>
            <a:fld id="{E8B00AD8-87C6-4EBA-AF09-BCE2528B7530}" type="datetimeFigureOut">
              <a:rPr lang="en-US" smtClean="0"/>
              <a:t>10/14/2021</a:t>
            </a:fld>
            <a:endParaRPr lang="en-US"/>
          </a:p>
        </p:txBody>
      </p:sp>
      <p:sp>
        <p:nvSpPr>
          <p:cNvPr id="3" name="Footer Placeholder 2">
            <a:extLst>
              <a:ext uri="{FF2B5EF4-FFF2-40B4-BE49-F238E27FC236}">
                <a16:creationId xmlns:a16="http://schemas.microsoft.com/office/drawing/2014/main" id="{2AE84E0C-CC4D-4262-9758-19C55E6EA6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FA593A-98F3-4F74-85D2-9A09921EC140}"/>
              </a:ext>
            </a:extLst>
          </p:cNvPr>
          <p:cNvSpPr>
            <a:spLocks noGrp="1"/>
          </p:cNvSpPr>
          <p:nvPr>
            <p:ph type="sldNum" sz="quarter" idx="12"/>
          </p:nvPr>
        </p:nvSpPr>
        <p:spPr/>
        <p:txBody>
          <a:bodyPr/>
          <a:lstStyle/>
          <a:p>
            <a:fld id="{7A6E8D84-1938-48C5-ADEE-73E0A5A98C4D}" type="slidenum">
              <a:rPr lang="en-US" smtClean="0"/>
              <a:t>‹#›</a:t>
            </a:fld>
            <a:endParaRPr lang="en-US"/>
          </a:p>
        </p:txBody>
      </p:sp>
    </p:spTree>
    <p:extLst>
      <p:ext uri="{BB962C8B-B14F-4D97-AF65-F5344CB8AC3E}">
        <p14:creationId xmlns:p14="http://schemas.microsoft.com/office/powerpoint/2010/main" val="3568463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7ED67-C258-4774-9761-360C180C7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3C8A8E-4065-4B9A-BFFD-99E6DCCA48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F5DE0D-F512-4D92-9104-7D2A099AA0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33839E-B902-479B-A7B6-28D5B60188E5}"/>
              </a:ext>
            </a:extLst>
          </p:cNvPr>
          <p:cNvSpPr>
            <a:spLocks noGrp="1"/>
          </p:cNvSpPr>
          <p:nvPr>
            <p:ph type="dt" sz="half" idx="10"/>
          </p:nvPr>
        </p:nvSpPr>
        <p:spPr/>
        <p:txBody>
          <a:bodyPr/>
          <a:lstStyle/>
          <a:p>
            <a:fld id="{E8B00AD8-87C6-4EBA-AF09-BCE2528B7530}" type="datetimeFigureOut">
              <a:rPr lang="en-US" smtClean="0"/>
              <a:t>10/14/2021</a:t>
            </a:fld>
            <a:endParaRPr lang="en-US"/>
          </a:p>
        </p:txBody>
      </p:sp>
      <p:sp>
        <p:nvSpPr>
          <p:cNvPr id="6" name="Footer Placeholder 5">
            <a:extLst>
              <a:ext uri="{FF2B5EF4-FFF2-40B4-BE49-F238E27FC236}">
                <a16:creationId xmlns:a16="http://schemas.microsoft.com/office/drawing/2014/main" id="{9A72D244-610E-4CE0-9A45-7C4FFC0322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88CAB9-C729-4C91-A424-9B145CBEFEB4}"/>
              </a:ext>
            </a:extLst>
          </p:cNvPr>
          <p:cNvSpPr>
            <a:spLocks noGrp="1"/>
          </p:cNvSpPr>
          <p:nvPr>
            <p:ph type="sldNum" sz="quarter" idx="12"/>
          </p:nvPr>
        </p:nvSpPr>
        <p:spPr/>
        <p:txBody>
          <a:bodyPr/>
          <a:lstStyle/>
          <a:p>
            <a:fld id="{7A6E8D84-1938-48C5-ADEE-73E0A5A98C4D}" type="slidenum">
              <a:rPr lang="en-US" smtClean="0"/>
              <a:t>‹#›</a:t>
            </a:fld>
            <a:endParaRPr lang="en-US"/>
          </a:p>
        </p:txBody>
      </p:sp>
    </p:spTree>
    <p:extLst>
      <p:ext uri="{BB962C8B-B14F-4D97-AF65-F5344CB8AC3E}">
        <p14:creationId xmlns:p14="http://schemas.microsoft.com/office/powerpoint/2010/main" val="2799145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55C49-84C6-4486-A0F1-4A3B2BDA08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DFEB40-17FE-4420-B43D-580815FFB3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7CB26E-2666-47D9-826A-064D2F308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918B2-6061-4531-AFB2-DDE1D073D129}"/>
              </a:ext>
            </a:extLst>
          </p:cNvPr>
          <p:cNvSpPr>
            <a:spLocks noGrp="1"/>
          </p:cNvSpPr>
          <p:nvPr>
            <p:ph type="dt" sz="half" idx="10"/>
          </p:nvPr>
        </p:nvSpPr>
        <p:spPr/>
        <p:txBody>
          <a:bodyPr/>
          <a:lstStyle/>
          <a:p>
            <a:fld id="{E8B00AD8-87C6-4EBA-AF09-BCE2528B7530}" type="datetimeFigureOut">
              <a:rPr lang="en-US" smtClean="0"/>
              <a:t>10/14/2021</a:t>
            </a:fld>
            <a:endParaRPr lang="en-US"/>
          </a:p>
        </p:txBody>
      </p:sp>
      <p:sp>
        <p:nvSpPr>
          <p:cNvPr id="6" name="Footer Placeholder 5">
            <a:extLst>
              <a:ext uri="{FF2B5EF4-FFF2-40B4-BE49-F238E27FC236}">
                <a16:creationId xmlns:a16="http://schemas.microsoft.com/office/drawing/2014/main" id="{C8893672-0C26-4C9E-B813-2E7F2EEB40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A7DFC3-AD5A-4289-8B6D-605DDDE633D7}"/>
              </a:ext>
            </a:extLst>
          </p:cNvPr>
          <p:cNvSpPr>
            <a:spLocks noGrp="1"/>
          </p:cNvSpPr>
          <p:nvPr>
            <p:ph type="sldNum" sz="quarter" idx="12"/>
          </p:nvPr>
        </p:nvSpPr>
        <p:spPr/>
        <p:txBody>
          <a:bodyPr/>
          <a:lstStyle/>
          <a:p>
            <a:fld id="{7A6E8D84-1938-48C5-ADEE-73E0A5A98C4D}" type="slidenum">
              <a:rPr lang="en-US" smtClean="0"/>
              <a:t>‹#›</a:t>
            </a:fld>
            <a:endParaRPr lang="en-US"/>
          </a:p>
        </p:txBody>
      </p:sp>
    </p:spTree>
    <p:extLst>
      <p:ext uri="{BB962C8B-B14F-4D97-AF65-F5344CB8AC3E}">
        <p14:creationId xmlns:p14="http://schemas.microsoft.com/office/powerpoint/2010/main" val="413851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1F5B5C-98D5-4B7D-AD52-DE2976F691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5B4685-4224-4A6C-9E6A-DF4CC1433C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7417C-BF92-47E5-AE39-D47C193AF8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B00AD8-87C6-4EBA-AF09-BCE2528B7530}" type="datetimeFigureOut">
              <a:rPr lang="en-US" smtClean="0"/>
              <a:t>10/14/2021</a:t>
            </a:fld>
            <a:endParaRPr lang="en-US"/>
          </a:p>
        </p:txBody>
      </p:sp>
      <p:sp>
        <p:nvSpPr>
          <p:cNvPr id="5" name="Footer Placeholder 4">
            <a:extLst>
              <a:ext uri="{FF2B5EF4-FFF2-40B4-BE49-F238E27FC236}">
                <a16:creationId xmlns:a16="http://schemas.microsoft.com/office/drawing/2014/main" id="{61E9679A-2657-4D9A-8AFD-FC776E99EA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CF6988-B070-4A7F-9C77-2D967FBDCA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6E8D84-1938-48C5-ADEE-73E0A5A98C4D}" type="slidenum">
              <a:rPr lang="en-US" smtClean="0"/>
              <a:t>‹#›</a:t>
            </a:fld>
            <a:endParaRPr lang="en-US"/>
          </a:p>
        </p:txBody>
      </p:sp>
    </p:spTree>
    <p:extLst>
      <p:ext uri="{BB962C8B-B14F-4D97-AF65-F5344CB8AC3E}">
        <p14:creationId xmlns:p14="http://schemas.microsoft.com/office/powerpoint/2010/main" val="3172973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hyperlink" Target="http://whqlibdoc.who.int/publications/2011/9789240685215_eng.pdf"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10.xml"/><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12.xml"/><Relationship Id="rId9" Type="http://schemas.microsoft.com/office/2007/relationships/diagramDrawing" Target="../diagrams/drawing3.xml"/></Relationships>
</file>

<file path=ppt/slides/_rels/slide21.xml.rels><?xml version="1.0" encoding="UTF-8" standalone="yes"?>
<Relationships xmlns="http://schemas.openxmlformats.org/package/2006/relationships"><Relationship Id="rId8" Type="http://schemas.openxmlformats.org/officeDocument/2006/relationships/hyperlink" Target="https://womenenabled.org/atk.html" TargetMode="External"/><Relationship Id="rId3" Type="http://schemas.openxmlformats.org/officeDocument/2006/relationships/audio" Target="../media/media21.m4a"/><Relationship Id="rId7" Type="http://schemas.openxmlformats.org/officeDocument/2006/relationships/hyperlink" Target="https://womenenabled.org/publications.html" TargetMode="External"/><Relationship Id="rId2" Type="http://schemas.microsoft.com/office/2007/relationships/media" Target="../media/media21.m4a"/><Relationship Id="rId1" Type="http://schemas.openxmlformats.org/officeDocument/2006/relationships/tags" Target="../tags/tag2.xml"/><Relationship Id="rId6" Type="http://schemas.openxmlformats.org/officeDocument/2006/relationships/hyperlink" Target="http://whqlibdoc.who.int/publications/2011/9789240685215_eng.pdf" TargetMode="External"/><Relationship Id="rId5" Type="http://schemas.openxmlformats.org/officeDocument/2006/relationships/hyperlink" Target="https://www.unwomen.org/en/digital-library/publications/2017/6/issue-brief-making-the-sdgs-count-for-women-and-girls-with-disabilities" TargetMode="Externa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hyperlink" Target="https://www.unwomen.org/en/what-we-do/women-and-girls-with-disabilities"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87C619C-EBAB-488E-96B9-153AA4C9B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30DA1C1-36FD-41D8-9826-EE797BF39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5331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2023436-1B76-428F-A524-E0793206563B}"/>
              </a:ext>
            </a:extLst>
          </p:cNvPr>
          <p:cNvSpPr>
            <a:spLocks noGrp="1"/>
          </p:cNvSpPr>
          <p:nvPr>
            <p:ph type="ctrTitle"/>
          </p:nvPr>
        </p:nvSpPr>
        <p:spPr>
          <a:xfrm>
            <a:off x="838200" y="484632"/>
            <a:ext cx="6081713" cy="3566160"/>
          </a:xfrm>
        </p:spPr>
        <p:txBody>
          <a:bodyPr>
            <a:normAutofit/>
          </a:bodyPr>
          <a:lstStyle/>
          <a:p>
            <a:pPr algn="l"/>
            <a:r>
              <a:rPr lang="en-US" sz="6100" b="1">
                <a:solidFill>
                  <a:srgbClr val="FFFFFF"/>
                </a:solidFill>
              </a:rPr>
              <a:t>CRPD Article 32 &amp;</a:t>
            </a:r>
            <a:br>
              <a:rPr lang="en-US" sz="6100" b="1">
                <a:solidFill>
                  <a:srgbClr val="FFFFFF"/>
                </a:solidFill>
              </a:rPr>
            </a:br>
            <a:r>
              <a:rPr lang="en-US" sz="6100" b="1">
                <a:solidFill>
                  <a:srgbClr val="FFFFFF"/>
                </a:solidFill>
              </a:rPr>
              <a:t>Women &amp; Girls with Disabilities</a:t>
            </a:r>
            <a:br>
              <a:rPr lang="en-US" sz="6100" b="1">
                <a:solidFill>
                  <a:srgbClr val="FFFFFF"/>
                </a:solidFill>
              </a:rPr>
            </a:br>
            <a:r>
              <a:rPr lang="en-US" sz="6100" b="1">
                <a:solidFill>
                  <a:srgbClr val="FFFFFF"/>
                </a:solidFill>
              </a:rPr>
              <a:t>Articles 6 &amp; 7</a:t>
            </a:r>
          </a:p>
        </p:txBody>
      </p:sp>
      <p:pic>
        <p:nvPicPr>
          <p:cNvPr id="4" name="Picture 3" descr="US International Council on Disabilities Logo">
            <a:extLst>
              <a:ext uri="{FF2B5EF4-FFF2-40B4-BE49-F238E27FC236}">
                <a16:creationId xmlns:a16="http://schemas.microsoft.com/office/drawing/2014/main" id="{7EB8F33D-1CFB-4247-94D7-53DD12D66236}"/>
              </a:ext>
            </a:extLst>
          </p:cNvPr>
          <p:cNvPicPr>
            <a:picLocks noChangeAspect="1"/>
          </p:cNvPicPr>
          <p:nvPr/>
        </p:nvPicPr>
        <p:blipFill>
          <a:blip r:embed="rId5"/>
          <a:stretch>
            <a:fillRect/>
          </a:stretch>
        </p:blipFill>
        <p:spPr>
          <a:xfrm>
            <a:off x="8131190" y="283464"/>
            <a:ext cx="3484848" cy="2904040"/>
          </a:xfrm>
          <a:prstGeom prst="rect">
            <a:avLst/>
          </a:prstGeom>
        </p:spPr>
      </p:pic>
      <p:sp>
        <p:nvSpPr>
          <p:cNvPr id="16" name="sketch line">
            <a:extLst>
              <a:ext uri="{FF2B5EF4-FFF2-40B4-BE49-F238E27FC236}">
                <a16:creationId xmlns:a16="http://schemas.microsoft.com/office/drawing/2014/main" id="{35BC54F7-1315-4D6C-9420-A5BF0CDDB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475" y="4252192"/>
            <a:ext cx="4056549" cy="18288"/>
          </a:xfrm>
          <a:custGeom>
            <a:avLst/>
            <a:gdLst>
              <a:gd name="connsiteX0" fmla="*/ 0 w 4056549"/>
              <a:gd name="connsiteY0" fmla="*/ 0 h 18288"/>
              <a:gd name="connsiteX1" fmla="*/ 676092 w 4056549"/>
              <a:gd name="connsiteY1" fmla="*/ 0 h 18288"/>
              <a:gd name="connsiteX2" fmla="*/ 1271052 w 4056549"/>
              <a:gd name="connsiteY2" fmla="*/ 0 h 18288"/>
              <a:gd name="connsiteX3" fmla="*/ 1947144 w 4056549"/>
              <a:gd name="connsiteY3" fmla="*/ 0 h 18288"/>
              <a:gd name="connsiteX4" fmla="*/ 2501539 w 4056549"/>
              <a:gd name="connsiteY4" fmla="*/ 0 h 18288"/>
              <a:gd name="connsiteX5" fmla="*/ 3137065 w 4056549"/>
              <a:gd name="connsiteY5" fmla="*/ 0 h 18288"/>
              <a:gd name="connsiteX6" fmla="*/ 4056549 w 4056549"/>
              <a:gd name="connsiteY6" fmla="*/ 0 h 18288"/>
              <a:gd name="connsiteX7" fmla="*/ 4056549 w 4056549"/>
              <a:gd name="connsiteY7" fmla="*/ 18288 h 18288"/>
              <a:gd name="connsiteX8" fmla="*/ 3380458 w 4056549"/>
              <a:gd name="connsiteY8" fmla="*/ 18288 h 18288"/>
              <a:gd name="connsiteX9" fmla="*/ 2663801 w 4056549"/>
              <a:gd name="connsiteY9" fmla="*/ 18288 h 18288"/>
              <a:gd name="connsiteX10" fmla="*/ 2068840 w 4056549"/>
              <a:gd name="connsiteY10" fmla="*/ 18288 h 18288"/>
              <a:gd name="connsiteX11" fmla="*/ 1311618 w 4056549"/>
              <a:gd name="connsiteY11" fmla="*/ 18288 h 18288"/>
              <a:gd name="connsiteX12" fmla="*/ 716657 w 4056549"/>
              <a:gd name="connsiteY12" fmla="*/ 18288 h 18288"/>
              <a:gd name="connsiteX13" fmla="*/ 0 w 4056549"/>
              <a:gd name="connsiteY13" fmla="*/ 18288 h 18288"/>
              <a:gd name="connsiteX14" fmla="*/ 0 w 4056549"/>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6549" h="18288" fill="none" extrusionOk="0">
                <a:moveTo>
                  <a:pt x="0" y="0"/>
                </a:moveTo>
                <a:cubicBezTo>
                  <a:pt x="324395" y="-12272"/>
                  <a:pt x="437185" y="20747"/>
                  <a:pt x="676092" y="0"/>
                </a:cubicBezTo>
                <a:cubicBezTo>
                  <a:pt x="914999" y="-20747"/>
                  <a:pt x="980886" y="20074"/>
                  <a:pt x="1271052" y="0"/>
                </a:cubicBezTo>
                <a:cubicBezTo>
                  <a:pt x="1561218" y="-20074"/>
                  <a:pt x="1609815" y="19965"/>
                  <a:pt x="1947144" y="0"/>
                </a:cubicBezTo>
                <a:cubicBezTo>
                  <a:pt x="2284473" y="-19965"/>
                  <a:pt x="2317816" y="-23682"/>
                  <a:pt x="2501539" y="0"/>
                </a:cubicBezTo>
                <a:cubicBezTo>
                  <a:pt x="2685262" y="23682"/>
                  <a:pt x="2879461" y="12712"/>
                  <a:pt x="3137065" y="0"/>
                </a:cubicBezTo>
                <a:cubicBezTo>
                  <a:pt x="3394669" y="-12712"/>
                  <a:pt x="3618306" y="-41742"/>
                  <a:pt x="4056549" y="0"/>
                </a:cubicBezTo>
                <a:cubicBezTo>
                  <a:pt x="4056201" y="6465"/>
                  <a:pt x="4056979" y="10922"/>
                  <a:pt x="4056549" y="18288"/>
                </a:cubicBezTo>
                <a:cubicBezTo>
                  <a:pt x="3807729" y="-7540"/>
                  <a:pt x="3536237" y="12619"/>
                  <a:pt x="3380458" y="18288"/>
                </a:cubicBezTo>
                <a:cubicBezTo>
                  <a:pt x="3224679" y="23957"/>
                  <a:pt x="2967497" y="23368"/>
                  <a:pt x="2663801" y="18288"/>
                </a:cubicBezTo>
                <a:cubicBezTo>
                  <a:pt x="2360105" y="13208"/>
                  <a:pt x="2359716" y="-8821"/>
                  <a:pt x="2068840" y="18288"/>
                </a:cubicBezTo>
                <a:cubicBezTo>
                  <a:pt x="1777964" y="45397"/>
                  <a:pt x="1641909" y="31681"/>
                  <a:pt x="1311618" y="18288"/>
                </a:cubicBezTo>
                <a:cubicBezTo>
                  <a:pt x="981327" y="4895"/>
                  <a:pt x="990410" y="11155"/>
                  <a:pt x="716657" y="18288"/>
                </a:cubicBezTo>
                <a:cubicBezTo>
                  <a:pt x="442904" y="25421"/>
                  <a:pt x="330722" y="13665"/>
                  <a:pt x="0" y="18288"/>
                </a:cubicBezTo>
                <a:cubicBezTo>
                  <a:pt x="75" y="12069"/>
                  <a:pt x="515" y="5650"/>
                  <a:pt x="0" y="0"/>
                </a:cubicBezTo>
                <a:close/>
              </a:path>
              <a:path w="4056549" h="18288" stroke="0" extrusionOk="0">
                <a:moveTo>
                  <a:pt x="0" y="0"/>
                </a:moveTo>
                <a:cubicBezTo>
                  <a:pt x="175099" y="13469"/>
                  <a:pt x="459673" y="14529"/>
                  <a:pt x="594961" y="0"/>
                </a:cubicBezTo>
                <a:cubicBezTo>
                  <a:pt x="730249" y="-14529"/>
                  <a:pt x="873178" y="22015"/>
                  <a:pt x="1149356" y="0"/>
                </a:cubicBezTo>
                <a:cubicBezTo>
                  <a:pt x="1425534" y="-22015"/>
                  <a:pt x="1498871" y="-21513"/>
                  <a:pt x="1744316" y="0"/>
                </a:cubicBezTo>
                <a:cubicBezTo>
                  <a:pt x="1989761" y="21513"/>
                  <a:pt x="2112991" y="-46"/>
                  <a:pt x="2420408" y="0"/>
                </a:cubicBezTo>
                <a:cubicBezTo>
                  <a:pt x="2727825" y="46"/>
                  <a:pt x="2880256" y="-10040"/>
                  <a:pt x="3137065" y="0"/>
                </a:cubicBezTo>
                <a:cubicBezTo>
                  <a:pt x="3393874" y="10040"/>
                  <a:pt x="3704325" y="-6685"/>
                  <a:pt x="4056549" y="0"/>
                </a:cubicBezTo>
                <a:cubicBezTo>
                  <a:pt x="4055732" y="6895"/>
                  <a:pt x="4055770" y="11206"/>
                  <a:pt x="4056549" y="18288"/>
                </a:cubicBezTo>
                <a:cubicBezTo>
                  <a:pt x="3812770" y="11959"/>
                  <a:pt x="3533996" y="-5717"/>
                  <a:pt x="3299327" y="18288"/>
                </a:cubicBezTo>
                <a:cubicBezTo>
                  <a:pt x="3064658" y="42293"/>
                  <a:pt x="2940381" y="24492"/>
                  <a:pt x="2744931" y="18288"/>
                </a:cubicBezTo>
                <a:cubicBezTo>
                  <a:pt x="2549481" y="12084"/>
                  <a:pt x="2252169" y="51841"/>
                  <a:pt x="1987709" y="18288"/>
                </a:cubicBezTo>
                <a:cubicBezTo>
                  <a:pt x="1723249" y="-15265"/>
                  <a:pt x="1438946" y="3423"/>
                  <a:pt x="1230487" y="18288"/>
                </a:cubicBezTo>
                <a:cubicBezTo>
                  <a:pt x="1022028" y="33153"/>
                  <a:pt x="795957" y="18596"/>
                  <a:pt x="676092" y="18288"/>
                </a:cubicBezTo>
                <a:cubicBezTo>
                  <a:pt x="556227" y="17980"/>
                  <a:pt x="334853" y="39451"/>
                  <a:pt x="0" y="18288"/>
                </a:cubicBezTo>
                <a:cubicBezTo>
                  <a:pt x="95" y="14343"/>
                  <a:pt x="742" y="686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Rehabilitation International Logo&#10;&#10;">
            <a:extLst>
              <a:ext uri="{FF2B5EF4-FFF2-40B4-BE49-F238E27FC236}">
                <a16:creationId xmlns:a16="http://schemas.microsoft.com/office/drawing/2014/main" id="{A8C2474F-3E9D-4CAA-B713-76A83AFADA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7654" y="3606796"/>
            <a:ext cx="3931920" cy="2595067"/>
          </a:xfrm>
          <a:prstGeom prst="rect">
            <a:avLst/>
          </a:prstGeom>
        </p:spPr>
      </p:pic>
      <p:pic>
        <p:nvPicPr>
          <p:cNvPr id="3" name="Audio 2">
            <a:hlinkClick r:id="" action="ppaction://media"/>
            <a:extLst>
              <a:ext uri="{FF2B5EF4-FFF2-40B4-BE49-F238E27FC236}">
                <a16:creationId xmlns:a16="http://schemas.microsoft.com/office/drawing/2014/main" id="{260EC648-C634-445C-8C1D-21CC69635E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3308986787"/>
      </p:ext>
    </p:extLst>
  </p:cSld>
  <p:clrMapOvr>
    <a:masterClrMapping/>
  </p:clrMapOvr>
  <mc:AlternateContent xmlns:mc="http://schemas.openxmlformats.org/markup-compatibility/2006">
    <mc:Choice xmlns:p14="http://schemas.microsoft.com/office/powerpoint/2010/main" Requires="p14">
      <p:transition spd="slow" p14:dur="2000" advTm="24652"/>
    </mc:Choice>
    <mc:Fallback>
      <p:transition spd="slow" advTm="24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Title 1"/>
          <p:cNvSpPr>
            <a:spLocks noGrp="1"/>
          </p:cNvSpPr>
          <p:nvPr>
            <p:ph type="title"/>
          </p:nvPr>
        </p:nvSpPr>
        <p:spPr>
          <a:xfrm>
            <a:off x="838200" y="365125"/>
            <a:ext cx="10515600" cy="1325563"/>
          </a:xfrm>
        </p:spPr>
        <p:txBody>
          <a:bodyPr>
            <a:normAutofit/>
          </a:bodyPr>
          <a:lstStyle/>
          <a:p>
            <a:r>
              <a:rPr lang="en-US" sz="4200" b="1"/>
              <a:t>Duty to Respect, Protect, and Fulfill Obligations</a:t>
            </a:r>
            <a:endParaRPr lang="en-US" sz="4200"/>
          </a:p>
        </p:txBody>
      </p:sp>
      <p:sp>
        <p:nvSpPr>
          <p:cNvPr id="7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5" name="Content Placeholder 2"/>
          <p:cNvSpPr>
            <a:spLocks noGrp="1"/>
          </p:cNvSpPr>
          <p:nvPr>
            <p:ph idx="1"/>
          </p:nvPr>
        </p:nvSpPr>
        <p:spPr>
          <a:xfrm>
            <a:off x="838200" y="1929384"/>
            <a:ext cx="10515600" cy="4251960"/>
          </a:xfrm>
        </p:spPr>
        <p:txBody>
          <a:bodyPr>
            <a:normAutofit/>
          </a:bodyPr>
          <a:lstStyle/>
          <a:p>
            <a:r>
              <a:rPr lang="en-US" sz="1700" u="sng"/>
              <a:t>Obligation to </a:t>
            </a:r>
            <a:r>
              <a:rPr lang="en-US" sz="1700" b="1" u="sng"/>
              <a:t>respect</a:t>
            </a:r>
            <a:r>
              <a:rPr lang="en-US" sz="1700"/>
              <a:t>: States must refrain from engaging in any act, custom or practice that creates barriers to enjoyment of the rights of women and girls with disabilities. </a:t>
            </a:r>
          </a:p>
          <a:p>
            <a:pPr lvl="1"/>
            <a:r>
              <a:rPr lang="en-US" sz="1700" u="sng"/>
              <a:t>Examples</a:t>
            </a:r>
            <a:r>
              <a:rPr lang="en-US" sz="1700"/>
              <a:t>: The State may not restrict access to sexual and reproductive health care services for women with disabilities; The State prohibits sterilization of all women, including women with intellectual or other disabilities, without her informed consent.</a:t>
            </a:r>
          </a:p>
          <a:p>
            <a:r>
              <a:rPr lang="en-US" sz="1700" u="sng"/>
              <a:t>The obligation to </a:t>
            </a:r>
            <a:r>
              <a:rPr lang="en-US" sz="1700" b="1" u="sng"/>
              <a:t>protect</a:t>
            </a:r>
            <a:r>
              <a:rPr lang="en-US" sz="1700"/>
              <a:t>: States must take action to ensure that non-State or private actors do not violate the rights of women and girls with disabilities. </a:t>
            </a:r>
          </a:p>
          <a:p>
            <a:pPr lvl="1"/>
            <a:r>
              <a:rPr lang="en-US" sz="1700" u="sng"/>
              <a:t>Examples</a:t>
            </a:r>
            <a:r>
              <a:rPr lang="en-US" sz="1700"/>
              <a:t>: The State takes measures to ensure careful monitoring of all settings where women with disabilities live or receive services, whether publicly or privately; State includes women with disabilities in decision-making processes that concern them, such as policy making on gender-based violence.   </a:t>
            </a:r>
          </a:p>
          <a:p>
            <a:r>
              <a:rPr lang="en-US" sz="1700" u="sng"/>
              <a:t>The obligation to </a:t>
            </a:r>
            <a:r>
              <a:rPr lang="en-US" sz="1700" b="1" u="sng"/>
              <a:t>fulfill</a:t>
            </a:r>
            <a:r>
              <a:rPr lang="en-US" sz="1700"/>
              <a:t>:</a:t>
            </a:r>
            <a:r>
              <a:rPr lang="en-US" sz="1700" b="1"/>
              <a:t> </a:t>
            </a:r>
            <a:r>
              <a:rPr lang="en-US" sz="1700"/>
              <a:t>States must take proactive steps to ensure enjoyment of the rights of women and girls with disabilities. </a:t>
            </a:r>
          </a:p>
          <a:p>
            <a:pPr lvl="1"/>
            <a:r>
              <a:rPr lang="en-US" sz="1700" u="sng"/>
              <a:t>Examples</a:t>
            </a:r>
            <a:r>
              <a:rPr lang="en-US" sz="1700"/>
              <a:t>: The State undertakes information campaigns that seek to dispel the myth that girls with disabilities persons do not require or “deserve” an education.; State initiates training programs for health care providers on access of a woman with a wheelchair to breast cancer screening.   </a:t>
            </a:r>
          </a:p>
        </p:txBody>
      </p:sp>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defRPr/>
            </a:pPr>
            <a:fld id="{793D43D4-19B0-4725-8ABE-FC6DF913563E}" type="slidenum">
              <a:rPr lang="en-US" smtClean="0"/>
              <a:pPr>
                <a:spcAft>
                  <a:spcPts val="600"/>
                </a:spcAft>
                <a:defRPr/>
              </a:pPr>
              <a:t>10</a:t>
            </a:fld>
            <a:endParaRPr lang="en-US"/>
          </a:p>
        </p:txBody>
      </p:sp>
      <p:pic>
        <p:nvPicPr>
          <p:cNvPr id="3" name="Audio 2">
            <a:hlinkClick r:id="" action="ppaction://media"/>
            <a:extLst>
              <a:ext uri="{FF2B5EF4-FFF2-40B4-BE49-F238E27FC236}">
                <a16:creationId xmlns:a16="http://schemas.microsoft.com/office/drawing/2014/main" id="{327B00BC-1C3C-4609-B7F7-5D4D11454D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8524"/>
    </mc:Choice>
    <mc:Fallback>
      <p:transition spd="slow" advTm="128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6B3214F-BCBD-42E2-AD56-10C585F09488}"/>
              </a:ext>
            </a:extLst>
          </p:cNvPr>
          <p:cNvPicPr>
            <a:picLocks noChangeAspect="1"/>
          </p:cNvPicPr>
          <p:nvPr/>
        </p:nvPicPr>
        <p:blipFill rotWithShape="1">
          <a:blip r:embed="rId4"/>
          <a:srcRect l="5200"/>
          <a:stretch/>
        </p:blipFill>
        <p:spPr>
          <a:xfrm>
            <a:off x="20" y="10"/>
            <a:ext cx="8668492" cy="6857990"/>
          </a:xfrm>
          <a:prstGeom prst="rect">
            <a:avLst/>
          </a:prstGeom>
        </p:spPr>
      </p:pic>
      <p:sp>
        <p:nvSpPr>
          <p:cNvPr id="12" name="Rectangle 11">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B109CFC3-4562-45EC-8316-896480C15363}"/>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4800"/>
              <a:t>Children with Disabilities</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Audio 1">
            <a:hlinkClick r:id="" action="ppaction://media"/>
            <a:extLst>
              <a:ext uri="{FF2B5EF4-FFF2-40B4-BE49-F238E27FC236}">
                <a16:creationId xmlns:a16="http://schemas.microsoft.com/office/drawing/2014/main" id="{12878CFC-BC7B-4B5B-8DB3-A43E97C570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867344925"/>
      </p:ext>
    </p:extLst>
  </p:cSld>
  <p:clrMapOvr>
    <a:masterClrMapping/>
  </p:clrMapOvr>
  <mc:AlternateContent xmlns:mc="http://schemas.openxmlformats.org/markup-compatibility/2006">
    <mc:Choice xmlns:p14="http://schemas.microsoft.com/office/powerpoint/2010/main" Requires="p14">
      <p:transition spd="slow" p14:dur="2000" advTm="17951"/>
    </mc:Choice>
    <mc:Fallback>
      <p:transition spd="slow" advTm="1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5"/>
                                        </p:tgtEl>
                                        <p:attrNameLst>
                                          <p:attrName>style.visibility</p:attrName>
                                        </p:attrNameLst>
                                      </p:cBhvr>
                                      <p:to>
                                        <p:strVal val="visible"/>
                                      </p:to>
                                    </p:set>
                                    <p:animEffect transition="in" filter="fade">
                                      <p:cBhvr>
                                        <p:cTn id="9"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18434" name="Title 1">
            <a:extLst>
              <a:ext uri="{FF2B5EF4-FFF2-40B4-BE49-F238E27FC236}">
                <a16:creationId xmlns:a16="http://schemas.microsoft.com/office/drawing/2014/main" id="{A65158E2-A724-4C63-B6EB-E39DA6377AB5}"/>
              </a:ext>
            </a:extLst>
          </p:cNvPr>
          <p:cNvSpPr>
            <a:spLocks noGrp="1"/>
          </p:cNvSpPr>
          <p:nvPr>
            <p:ph type="title"/>
          </p:nvPr>
        </p:nvSpPr>
        <p:spPr>
          <a:xfrm>
            <a:off x="838200" y="401221"/>
            <a:ext cx="10515600" cy="1348065"/>
          </a:xfrm>
        </p:spPr>
        <p:txBody>
          <a:bodyPr>
            <a:normAutofit/>
          </a:bodyPr>
          <a:lstStyle/>
          <a:p>
            <a:pPr eaLnBrk="1" hangingPunct="1"/>
            <a:r>
              <a:rPr lang="en-US" altLang="en-US" sz="4200" b="1">
                <a:solidFill>
                  <a:srgbClr val="FFFFFF"/>
                </a:solidFill>
              </a:rPr>
              <a:t>World Report on Disability</a:t>
            </a:r>
            <a:br>
              <a:rPr lang="en-US" altLang="en-US" sz="4200">
                <a:solidFill>
                  <a:srgbClr val="FFFFFF"/>
                </a:solidFill>
              </a:rPr>
            </a:br>
            <a:r>
              <a:rPr lang="en-US" altLang="en-US" sz="4200">
                <a:solidFill>
                  <a:srgbClr val="FFFFFF"/>
                </a:solidFill>
              </a:rPr>
              <a:t> </a:t>
            </a:r>
          </a:p>
        </p:txBody>
      </p:sp>
      <p:sp>
        <p:nvSpPr>
          <p:cNvPr id="18435" name="Content Placeholder 2">
            <a:extLst>
              <a:ext uri="{FF2B5EF4-FFF2-40B4-BE49-F238E27FC236}">
                <a16:creationId xmlns:a16="http://schemas.microsoft.com/office/drawing/2014/main" id="{B221CE91-310C-4541-9142-3D9B0A94F830}"/>
              </a:ext>
            </a:extLst>
          </p:cNvPr>
          <p:cNvSpPr>
            <a:spLocks noGrp="1"/>
          </p:cNvSpPr>
          <p:nvPr>
            <p:ph idx="1"/>
          </p:nvPr>
        </p:nvSpPr>
        <p:spPr>
          <a:xfrm>
            <a:off x="838200" y="2586789"/>
            <a:ext cx="10515600" cy="3590174"/>
          </a:xfrm>
        </p:spPr>
        <p:txBody>
          <a:bodyPr>
            <a:normAutofit/>
          </a:bodyPr>
          <a:lstStyle/>
          <a:p>
            <a:pPr eaLnBrk="1" hangingPunct="1"/>
            <a:r>
              <a:rPr lang="en-US" altLang="en-US" sz="2200"/>
              <a:t>There are between 93 and 150 million children with disabilities in the world.</a:t>
            </a:r>
          </a:p>
          <a:p>
            <a:pPr eaLnBrk="1" hangingPunct="1"/>
            <a:r>
              <a:rPr lang="en-US" altLang="en-US" sz="2200"/>
              <a:t>“Children with disabilities are less likely to attend school, thus experiencing limited opportunities for human capital formation and facing reduced employment opportunities and decreased productivity in adulthood.” Source: World Health Organisation &amp; World Bank, World Report on Disability, p. 205; 10 (2011)  </a:t>
            </a:r>
            <a:r>
              <a:rPr lang="en-US" altLang="en-US" sz="2200" u="sng">
                <a:hlinkClick r:id="rId4"/>
              </a:rPr>
              <a:t>http://whqlibdoc.who.int/publications/2011/9789240685215_eng.pdf</a:t>
            </a:r>
            <a:endParaRPr lang="en-US" altLang="en-US" sz="2200"/>
          </a:p>
          <a:p>
            <a:pPr eaLnBrk="1" hangingPunct="1"/>
            <a:endParaRPr lang="en-US" altLang="en-US" sz="2200"/>
          </a:p>
        </p:txBody>
      </p:sp>
      <p:sp>
        <p:nvSpPr>
          <p:cNvPr id="18436" name="Slide Number Placeholder 3">
            <a:extLst>
              <a:ext uri="{FF2B5EF4-FFF2-40B4-BE49-F238E27FC236}">
                <a16:creationId xmlns:a16="http://schemas.microsoft.com/office/drawing/2014/main" id="{DD4F7B12-6987-4C85-B114-D4A2EE5B70F5}"/>
              </a:ext>
            </a:extLst>
          </p:cNvPr>
          <p:cNvSpPr>
            <a:spLocks noGrp="1"/>
          </p:cNvSpPr>
          <p:nvPr>
            <p:ph type="sldNum" sz="quarter" idx="12"/>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ts val="600"/>
              </a:spcAft>
              <a:buClrTx/>
              <a:buSzTx/>
              <a:buFontTx/>
              <a:buNone/>
            </a:pPr>
            <a:fld id="{6726E92B-7FE6-45E8-9264-BD93006BD5F0}" type="slidenum">
              <a:rPr lang="en-US" altLang="en-US">
                <a:latin typeface="Times New Roman" panose="02020603050405020304" pitchFamily="18" charset="0"/>
              </a:rPr>
              <a:pPr>
                <a:spcBef>
                  <a:spcPct val="0"/>
                </a:spcBef>
                <a:spcAft>
                  <a:spcPts val="600"/>
                </a:spcAft>
                <a:buClrTx/>
                <a:buSzTx/>
                <a:buFontTx/>
                <a:buNone/>
              </a:pPr>
              <a:t>12</a:t>
            </a:fld>
            <a:endParaRPr lang="en-US" altLang="en-US">
              <a:latin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644322C9-D596-4802-A13D-4448E6BCD9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417"/>
    </mc:Choice>
    <mc:Fallback>
      <p:transition spd="slow" advTm="36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Title 1">
            <a:extLst>
              <a:ext uri="{FF2B5EF4-FFF2-40B4-BE49-F238E27FC236}">
                <a16:creationId xmlns:a16="http://schemas.microsoft.com/office/drawing/2014/main" id="{6B6784D1-D74F-4F75-B275-67B8298EBD69}"/>
              </a:ext>
            </a:extLst>
          </p:cNvPr>
          <p:cNvSpPr>
            <a:spLocks noGrp="1"/>
          </p:cNvSpPr>
          <p:nvPr>
            <p:ph type="title"/>
          </p:nvPr>
        </p:nvSpPr>
        <p:spPr>
          <a:xfrm>
            <a:off x="1389278" y="1233241"/>
            <a:ext cx="3240506" cy="4064628"/>
          </a:xfrm>
        </p:spPr>
        <p:txBody>
          <a:bodyPr>
            <a:normAutofit/>
          </a:bodyPr>
          <a:lstStyle/>
          <a:p>
            <a:pPr eaLnBrk="1" hangingPunct="1"/>
            <a:r>
              <a:rPr lang="en-US" altLang="en-US" b="1">
                <a:solidFill>
                  <a:srgbClr val="FFFFFF"/>
                </a:solidFill>
              </a:rPr>
              <a:t>Rights Issues for Children with Disabilities </a:t>
            </a:r>
          </a:p>
        </p:txBody>
      </p:sp>
      <p:sp>
        <p:nvSpPr>
          <p:cNvPr id="141" name="Freeform: Shape 140">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3" name="Freeform: Shape 142">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363" name="Content Placeholder 2">
            <a:extLst>
              <a:ext uri="{FF2B5EF4-FFF2-40B4-BE49-F238E27FC236}">
                <a16:creationId xmlns:a16="http://schemas.microsoft.com/office/drawing/2014/main" id="{9615E0CC-5425-478A-8FE5-3ABDEF56C8CE}"/>
              </a:ext>
            </a:extLst>
          </p:cNvPr>
          <p:cNvSpPr>
            <a:spLocks noGrp="1"/>
          </p:cNvSpPr>
          <p:nvPr>
            <p:ph idx="1"/>
          </p:nvPr>
        </p:nvSpPr>
        <p:spPr>
          <a:xfrm>
            <a:off x="6096000" y="820880"/>
            <a:ext cx="5257799" cy="4889350"/>
          </a:xfrm>
        </p:spPr>
        <p:txBody>
          <a:bodyPr rtlCol="0" anchor="t">
            <a:normAutofit/>
          </a:bodyPr>
          <a:lstStyle/>
          <a:p>
            <a:pPr>
              <a:buNone/>
              <a:defRPr/>
            </a:pPr>
            <a:r>
              <a:rPr lang="en-US" altLang="en-US" sz="2600" b="1"/>
              <a:t>Before Birth</a:t>
            </a:r>
            <a:endParaRPr lang="en-US" altLang="en-US" sz="2600"/>
          </a:p>
          <a:p>
            <a:pPr>
              <a:defRPr/>
            </a:pPr>
            <a:r>
              <a:rPr lang="en-US" altLang="en-US" sz="2600"/>
              <a:t>Poor maternal health and nutrition; </a:t>
            </a:r>
          </a:p>
          <a:p>
            <a:pPr>
              <a:defRPr/>
            </a:pPr>
            <a:r>
              <a:rPr lang="en-US" altLang="en-US" sz="2600"/>
              <a:t>Inadequate prenatal care; and </a:t>
            </a:r>
          </a:p>
          <a:p>
            <a:pPr>
              <a:defRPr/>
            </a:pPr>
            <a:r>
              <a:rPr lang="en-US" altLang="en-US" sz="2600"/>
              <a:t>Prenatal screening and termination of pregnancy based on disability </a:t>
            </a:r>
          </a:p>
          <a:p>
            <a:pPr>
              <a:buNone/>
              <a:defRPr/>
            </a:pPr>
            <a:r>
              <a:rPr lang="en-US" altLang="en-US" sz="2600" b="1"/>
              <a:t>At Birth</a:t>
            </a:r>
            <a:endParaRPr lang="en-US" altLang="en-US" sz="2600"/>
          </a:p>
          <a:p>
            <a:pPr>
              <a:defRPr/>
            </a:pPr>
            <a:r>
              <a:rPr lang="en-US" altLang="en-US" sz="2600" err="1"/>
              <a:t>Euthanization</a:t>
            </a:r>
            <a:r>
              <a:rPr lang="en-US" altLang="en-US" sz="2600"/>
              <a:t>; </a:t>
            </a:r>
          </a:p>
          <a:p>
            <a:pPr>
              <a:defRPr/>
            </a:pPr>
            <a:r>
              <a:rPr lang="en-US" altLang="en-US" sz="2600"/>
              <a:t>Denial of appropriate food and/or medical treatment; &amp;</a:t>
            </a:r>
          </a:p>
          <a:p>
            <a:pPr>
              <a:defRPr/>
            </a:pPr>
            <a:r>
              <a:rPr lang="en-US" altLang="en-US" sz="2600"/>
              <a:t>Risk of rejection by parents. </a:t>
            </a:r>
          </a:p>
          <a:p>
            <a:pPr>
              <a:defRPr/>
            </a:pPr>
            <a:endParaRPr lang="en-US" altLang="en-US" sz="2600"/>
          </a:p>
        </p:txBody>
      </p:sp>
      <p:sp>
        <p:nvSpPr>
          <p:cNvPr id="147" name="Freeform: Shape 146">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460" name="Slide Number Placeholder 3">
            <a:extLst>
              <a:ext uri="{FF2B5EF4-FFF2-40B4-BE49-F238E27FC236}">
                <a16:creationId xmlns:a16="http://schemas.microsoft.com/office/drawing/2014/main" id="{0A037AE3-B8B2-47C8-AF61-C60738DD4006}"/>
              </a:ext>
            </a:extLst>
          </p:cNvPr>
          <p:cNvSpPr>
            <a:spLocks noGrp="1"/>
          </p:cNvSpPr>
          <p:nvPr>
            <p:ph type="sldNum" sz="quarter" idx="12"/>
          </p:nvPr>
        </p:nvSpPr>
        <p:spPr bwMode="auto">
          <a:xfrm>
            <a:off x="10506330" y="6356350"/>
            <a:ext cx="84747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ts val="600"/>
              </a:spcAft>
              <a:buClrTx/>
              <a:buSzTx/>
              <a:buFontTx/>
              <a:buNone/>
            </a:pPr>
            <a:fld id="{306A6C5E-F414-4B3C-A644-976DA39E530E}" type="slidenum">
              <a:rPr lang="en-US" altLang="en-US">
                <a:latin typeface="Times New Roman" panose="02020603050405020304" pitchFamily="18" charset="0"/>
              </a:rPr>
              <a:pPr>
                <a:spcBef>
                  <a:spcPct val="0"/>
                </a:spcBef>
                <a:spcAft>
                  <a:spcPts val="600"/>
                </a:spcAft>
                <a:buClrTx/>
                <a:buSzTx/>
                <a:buFontTx/>
                <a:buNone/>
              </a:pPr>
              <a:t>13</a:t>
            </a:fld>
            <a:endParaRPr lang="en-US" altLang="en-US">
              <a:latin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9BD68CBD-744C-4CC2-965B-4D6DB7C229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91938" y="6357938"/>
            <a:ext cx="347662" cy="3476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865"/>
    </mc:Choice>
    <mc:Fallback>
      <p:transition spd="slow" advTm="33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Title 1">
            <a:extLst>
              <a:ext uri="{FF2B5EF4-FFF2-40B4-BE49-F238E27FC236}">
                <a16:creationId xmlns:a16="http://schemas.microsoft.com/office/drawing/2014/main" id="{D7C904A8-8AEF-4AE8-A5A0-863EBE6259D1}"/>
              </a:ext>
            </a:extLst>
          </p:cNvPr>
          <p:cNvSpPr>
            <a:spLocks noGrp="1"/>
          </p:cNvSpPr>
          <p:nvPr>
            <p:ph type="title"/>
          </p:nvPr>
        </p:nvSpPr>
        <p:spPr>
          <a:xfrm>
            <a:off x="686834" y="1153572"/>
            <a:ext cx="3200400" cy="4461163"/>
          </a:xfrm>
        </p:spPr>
        <p:txBody>
          <a:bodyPr>
            <a:normAutofit/>
          </a:bodyPr>
          <a:lstStyle/>
          <a:p>
            <a:pPr eaLnBrk="1" hangingPunct="1"/>
            <a:r>
              <a:rPr lang="en-US" altLang="en-US" b="1">
                <a:solidFill>
                  <a:srgbClr val="FFFFFF"/>
                </a:solidFill>
              </a:rPr>
              <a:t>Rights Issues for Children with Disabilities </a:t>
            </a:r>
            <a:endParaRPr lang="en-US" altLang="en-US">
              <a:solidFill>
                <a:srgbClr val="FFFFFF"/>
              </a:solidFill>
            </a:endParaRPr>
          </a:p>
        </p:txBody>
      </p:sp>
      <p:sp>
        <p:nvSpPr>
          <p:cNvPr id="77" name="Arc 7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87C687B-2DCC-4540-AB3F-8F44AC01D826}"/>
              </a:ext>
            </a:extLst>
          </p:cNvPr>
          <p:cNvSpPr>
            <a:spLocks noGrp="1"/>
          </p:cNvSpPr>
          <p:nvPr>
            <p:ph idx="1"/>
          </p:nvPr>
        </p:nvSpPr>
        <p:spPr>
          <a:xfrm>
            <a:off x="4447308" y="591344"/>
            <a:ext cx="6906491" cy="5585619"/>
          </a:xfrm>
        </p:spPr>
        <p:txBody>
          <a:bodyPr anchor="ctr">
            <a:normAutofit/>
          </a:bodyPr>
          <a:lstStyle/>
          <a:p>
            <a:pPr>
              <a:buNone/>
              <a:defRPr/>
            </a:pPr>
            <a:r>
              <a:rPr lang="en-US" altLang="en-US" b="1"/>
              <a:t>After Birth</a:t>
            </a:r>
            <a:endParaRPr lang="en-US" altLang="en-US"/>
          </a:p>
          <a:p>
            <a:pPr>
              <a:defRPr/>
            </a:pPr>
            <a:r>
              <a:rPr lang="en-US" altLang="en-US"/>
              <a:t>Institutional placement in segregated setting away from family;</a:t>
            </a:r>
          </a:p>
          <a:p>
            <a:pPr>
              <a:defRPr/>
            </a:pPr>
            <a:r>
              <a:rPr lang="en-US" altLang="en-US"/>
              <a:t>Isolation in the home and isolation from the community; </a:t>
            </a:r>
          </a:p>
          <a:p>
            <a:pPr>
              <a:defRPr/>
            </a:pPr>
            <a:r>
              <a:rPr lang="en-US" altLang="en-US"/>
              <a:t>Denial of the right to education, among other human rights; </a:t>
            </a:r>
          </a:p>
          <a:p>
            <a:pPr>
              <a:defRPr/>
            </a:pPr>
            <a:r>
              <a:rPr lang="en-US" altLang="en-US"/>
              <a:t>Risk of continual medical treatments, some painful and unnecessary; and </a:t>
            </a:r>
          </a:p>
          <a:p>
            <a:pPr>
              <a:defRPr/>
            </a:pPr>
            <a:r>
              <a:rPr lang="en-US" altLang="en-US"/>
              <a:t>Denial of the right to participate in decisions that affect their lives. </a:t>
            </a:r>
          </a:p>
        </p:txBody>
      </p:sp>
      <p:sp>
        <p:nvSpPr>
          <p:cNvPr id="21508" name="Slide Number Placeholder 3">
            <a:extLst>
              <a:ext uri="{FF2B5EF4-FFF2-40B4-BE49-F238E27FC236}">
                <a16:creationId xmlns:a16="http://schemas.microsoft.com/office/drawing/2014/main" id="{938790AC-16CF-4B1B-BB0B-509D0DAE3F74}"/>
              </a:ext>
            </a:extLst>
          </p:cNvPr>
          <p:cNvSpPr>
            <a:spLocks noGrp="1"/>
          </p:cNvSpPr>
          <p:nvPr>
            <p:ph type="sldNum" sz="quarter" idx="12"/>
          </p:nvPr>
        </p:nvSpPr>
        <p:spPr bwMode="auto">
          <a:xfrm>
            <a:off x="9541564" y="6356350"/>
            <a:ext cx="181223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fld id="{A00A784D-0FA7-4E56-89F6-FF2431870302}" type="slidenum">
              <a:rPr lang="en-US" altLang="en-US" sz="1900" smtClean="0"/>
              <a:pPr>
                <a:lnSpc>
                  <a:spcPct val="90000"/>
                </a:lnSpc>
                <a:spcAft>
                  <a:spcPts val="600"/>
                </a:spcAft>
              </a:pPr>
              <a:t>14</a:t>
            </a:fld>
            <a:endParaRPr lang="en-US" altLang="en-US" sz="1900"/>
          </a:p>
        </p:txBody>
      </p:sp>
      <p:pic>
        <p:nvPicPr>
          <p:cNvPr id="2" name="Audio 1">
            <a:hlinkClick r:id="" action="ppaction://media"/>
            <a:extLst>
              <a:ext uri="{FF2B5EF4-FFF2-40B4-BE49-F238E27FC236}">
                <a16:creationId xmlns:a16="http://schemas.microsoft.com/office/drawing/2014/main" id="{4FFA6E47-DBB8-4DD4-800C-9C309E9DBC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91938" y="6357938"/>
            <a:ext cx="347662" cy="3476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841"/>
    </mc:Choice>
    <mc:Fallback>
      <p:transition spd="slow" advTm="34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2530" name="Title 1">
            <a:extLst>
              <a:ext uri="{FF2B5EF4-FFF2-40B4-BE49-F238E27FC236}">
                <a16:creationId xmlns:a16="http://schemas.microsoft.com/office/drawing/2014/main" id="{403ED6AC-85DB-45F0-926B-86822F3D394B}"/>
              </a:ext>
            </a:extLst>
          </p:cNvPr>
          <p:cNvSpPr>
            <a:spLocks noGrp="1"/>
          </p:cNvSpPr>
          <p:nvPr>
            <p:ph type="title"/>
          </p:nvPr>
        </p:nvSpPr>
        <p:spPr>
          <a:xfrm>
            <a:off x="838200" y="643467"/>
            <a:ext cx="2951205" cy="5571066"/>
          </a:xfrm>
        </p:spPr>
        <p:txBody>
          <a:bodyPr>
            <a:normAutofit/>
          </a:bodyPr>
          <a:lstStyle/>
          <a:p>
            <a:pPr eaLnBrk="1" hangingPunct="1"/>
            <a:r>
              <a:rPr lang="en-US" altLang="en-US" b="1">
                <a:solidFill>
                  <a:srgbClr val="FFFFFF"/>
                </a:solidFill>
              </a:rPr>
              <a:t>Consider</a:t>
            </a:r>
          </a:p>
        </p:txBody>
      </p:sp>
      <p:sp>
        <p:nvSpPr>
          <p:cNvPr id="22532" name="Slide Number Placeholder 3">
            <a:extLst>
              <a:ext uri="{FF2B5EF4-FFF2-40B4-BE49-F238E27FC236}">
                <a16:creationId xmlns:a16="http://schemas.microsoft.com/office/drawing/2014/main" id="{1F45BDB8-F921-4A18-AB9F-13D2E359E332}"/>
              </a:ext>
            </a:extLst>
          </p:cNvPr>
          <p:cNvSpPr>
            <a:spLocks noGrp="1"/>
          </p:cNvSpPr>
          <p:nvPr>
            <p:ph type="sldNum" sz="quarter" idx="12"/>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ts val="600"/>
              </a:spcAft>
              <a:buClrTx/>
              <a:buSzTx/>
              <a:buFontTx/>
              <a:buNone/>
            </a:pPr>
            <a:fld id="{F13136AB-D8E4-47BA-B1A3-043C910A5C88}" type="slidenum">
              <a:rPr lang="en-US" altLang="en-US">
                <a:solidFill>
                  <a:srgbClr val="898989"/>
                </a:solidFill>
                <a:latin typeface="Times New Roman" panose="02020603050405020304" pitchFamily="18" charset="0"/>
              </a:rPr>
              <a:pPr>
                <a:spcBef>
                  <a:spcPct val="0"/>
                </a:spcBef>
                <a:spcAft>
                  <a:spcPts val="600"/>
                </a:spcAft>
                <a:buClrTx/>
                <a:buSzTx/>
                <a:buFontTx/>
                <a:buNone/>
              </a:pPr>
              <a:t>15</a:t>
            </a:fld>
            <a:endParaRPr lang="en-US" altLang="en-US">
              <a:solidFill>
                <a:srgbClr val="898989"/>
              </a:solidFill>
              <a:latin typeface="Times New Roman" panose="02020603050405020304" pitchFamily="18" charset="0"/>
            </a:endParaRPr>
          </a:p>
        </p:txBody>
      </p:sp>
      <p:graphicFrame>
        <p:nvGraphicFramePr>
          <p:cNvPr id="22534" name="Content Placeholder 2">
            <a:extLst>
              <a:ext uri="{FF2B5EF4-FFF2-40B4-BE49-F238E27FC236}">
                <a16:creationId xmlns:a16="http://schemas.microsoft.com/office/drawing/2014/main" id="{D4BB9794-3054-4DEB-8531-D0CCE9FC7AEC}"/>
              </a:ext>
            </a:extLst>
          </p:cNvPr>
          <p:cNvGraphicFramePr>
            <a:graphicFrameLocks noGrp="1"/>
          </p:cNvGraphicFramePr>
          <p:nvPr>
            <p:ph idx="1"/>
            <p:extLst>
              <p:ext uri="{D42A27DB-BD31-4B8C-83A1-F6EECF244321}">
                <p14:modId xmlns:p14="http://schemas.microsoft.com/office/powerpoint/2010/main" val="2837079281"/>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Audio 1">
            <a:hlinkClick r:id="" action="ppaction://media"/>
            <a:extLst>
              <a:ext uri="{FF2B5EF4-FFF2-40B4-BE49-F238E27FC236}">
                <a16:creationId xmlns:a16="http://schemas.microsoft.com/office/drawing/2014/main" id="{EDF9AC4E-E019-423E-81E5-4854610A5D7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91938" y="6357938"/>
            <a:ext cx="347662" cy="3476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330"/>
    </mc:Choice>
    <mc:Fallback>
      <p:transition spd="slow" advTm="33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2" name="Title 1">
            <a:extLst>
              <a:ext uri="{FF2B5EF4-FFF2-40B4-BE49-F238E27FC236}">
                <a16:creationId xmlns:a16="http://schemas.microsoft.com/office/drawing/2014/main" id="{66DFD5DE-8339-4FE0-BC8A-1BBF4D84D675}"/>
              </a:ext>
            </a:extLst>
          </p:cNvPr>
          <p:cNvSpPr>
            <a:spLocks noGrp="1"/>
          </p:cNvSpPr>
          <p:nvPr>
            <p:ph type="title"/>
          </p:nvPr>
        </p:nvSpPr>
        <p:spPr>
          <a:xfrm>
            <a:off x="686834" y="1153572"/>
            <a:ext cx="3200400" cy="4461163"/>
          </a:xfrm>
        </p:spPr>
        <p:txBody>
          <a:bodyPr>
            <a:normAutofit/>
          </a:bodyPr>
          <a:lstStyle/>
          <a:p>
            <a:pPr eaLnBrk="1" hangingPunct="1"/>
            <a:r>
              <a:rPr lang="en-US" altLang="en-US" b="1">
                <a:solidFill>
                  <a:srgbClr val="FFFFFF"/>
                </a:solidFill>
              </a:rPr>
              <a:t>CRPD Article 7, Children with Disabilities</a:t>
            </a:r>
          </a:p>
        </p:txBody>
      </p:sp>
      <p:sp>
        <p:nvSpPr>
          <p:cNvPr id="78" name="Arc 7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459" name="Content Placeholder 2">
            <a:extLst>
              <a:ext uri="{FF2B5EF4-FFF2-40B4-BE49-F238E27FC236}">
                <a16:creationId xmlns:a16="http://schemas.microsoft.com/office/drawing/2014/main" id="{4DF6B90D-9652-44EB-B4E2-31939D4902C5}"/>
              </a:ext>
            </a:extLst>
          </p:cNvPr>
          <p:cNvSpPr>
            <a:spLocks noGrp="1"/>
          </p:cNvSpPr>
          <p:nvPr>
            <p:ph idx="1"/>
          </p:nvPr>
        </p:nvSpPr>
        <p:spPr>
          <a:xfrm>
            <a:off x="4447308" y="591344"/>
            <a:ext cx="6906491" cy="5585619"/>
          </a:xfrm>
        </p:spPr>
        <p:txBody>
          <a:bodyPr rtlCol="0" anchor="ctr">
            <a:normAutofit/>
          </a:bodyPr>
          <a:lstStyle/>
          <a:p>
            <a:pPr>
              <a:buNone/>
              <a:defRPr/>
            </a:pPr>
            <a:r>
              <a:rPr lang="en-US" altLang="en-US" sz="2400" b="1"/>
              <a:t>Article 7 requires that: </a:t>
            </a:r>
          </a:p>
          <a:p>
            <a:pPr>
              <a:defRPr/>
            </a:pPr>
            <a:r>
              <a:rPr lang="en-US" altLang="en-US" sz="2400"/>
              <a:t>States Parties shall take all necessary measures to ensure the full enjoyment by children with disabilities of all human rights and fundamental freedoms on an equal basis with other children; </a:t>
            </a:r>
          </a:p>
          <a:p>
            <a:pPr>
              <a:defRPr/>
            </a:pPr>
            <a:r>
              <a:rPr lang="en-US" altLang="en-US" sz="2400"/>
              <a:t>The best interests of the child is the primary consideration in matters affecting children with disabilities; </a:t>
            </a:r>
          </a:p>
          <a:p>
            <a:pPr>
              <a:defRPr/>
            </a:pPr>
            <a:r>
              <a:rPr lang="en-US" altLang="en-US" sz="2400"/>
              <a:t>Children with disabilities have the right to express their views freely on all matters affecting them, given due weight to their age and maturity; and </a:t>
            </a:r>
          </a:p>
          <a:p>
            <a:pPr>
              <a:defRPr/>
            </a:pPr>
            <a:r>
              <a:rPr lang="en-US" altLang="en-US" sz="2400"/>
              <a:t>Children with disabilities are to be provided with disability and age-appropriate assistance to realize their rights.</a:t>
            </a:r>
          </a:p>
          <a:p>
            <a:pPr>
              <a:buFont typeface="Wingdings 3" charset="2"/>
              <a:buChar char=""/>
              <a:defRPr/>
            </a:pPr>
            <a:endParaRPr lang="en-US" altLang="en-US" sz="2400"/>
          </a:p>
        </p:txBody>
      </p:sp>
      <p:sp>
        <p:nvSpPr>
          <p:cNvPr id="25604" name="Slide Number Placeholder 3">
            <a:extLst>
              <a:ext uri="{FF2B5EF4-FFF2-40B4-BE49-F238E27FC236}">
                <a16:creationId xmlns:a16="http://schemas.microsoft.com/office/drawing/2014/main" id="{4186D3AD-6EAE-4F53-9D5A-40B86D0E5E4E}"/>
              </a:ext>
            </a:extLst>
          </p:cNvPr>
          <p:cNvSpPr>
            <a:spLocks noGrp="1"/>
          </p:cNvSpPr>
          <p:nvPr>
            <p:ph type="sldNum" sz="quarter" idx="12"/>
          </p:nvPr>
        </p:nvSpPr>
        <p:spPr bwMode="auto">
          <a:xfrm>
            <a:off x="9541564" y="6356350"/>
            <a:ext cx="181223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ts val="600"/>
              </a:spcAft>
              <a:buClrTx/>
              <a:buSzTx/>
              <a:buFontTx/>
              <a:buNone/>
            </a:pPr>
            <a:fld id="{028E6BC7-3141-4975-9936-BEEE5E0E9BAB}" type="slidenum">
              <a:rPr lang="en-US" altLang="en-US">
                <a:latin typeface="Times New Roman" panose="02020603050405020304" pitchFamily="18" charset="0"/>
              </a:rPr>
              <a:pPr>
                <a:spcBef>
                  <a:spcPct val="0"/>
                </a:spcBef>
                <a:spcAft>
                  <a:spcPts val="600"/>
                </a:spcAft>
                <a:buClrTx/>
                <a:buSzTx/>
                <a:buFontTx/>
                <a:buNone/>
              </a:pPr>
              <a:t>16</a:t>
            </a:fld>
            <a:endParaRPr lang="en-US" altLang="en-US">
              <a:latin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D0240CBB-A4F3-4B06-A8C4-23B36BDA98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621"/>
    </mc:Choice>
    <mc:Fallback>
      <p:transition spd="slow" advTm="70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21792" y="1161288"/>
            <a:ext cx="3602736" cy="4526280"/>
          </a:xfrm>
        </p:spPr>
        <p:txBody>
          <a:bodyPr>
            <a:normAutofit/>
          </a:bodyPr>
          <a:lstStyle/>
          <a:p>
            <a:r>
              <a:rPr lang="en-US" sz="4000" b="1"/>
              <a:t>A Child’s Rights and Freedoms</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5EEA4F81-D68F-4472-A949-C4B0B142DC77}"/>
              </a:ext>
            </a:extLst>
          </p:cNvPr>
          <p:cNvGraphicFramePr>
            <a:graphicFrameLocks noGrp="1"/>
          </p:cNvGraphicFramePr>
          <p:nvPr>
            <p:ph idx="1"/>
            <p:extLst>
              <p:ext uri="{D42A27DB-BD31-4B8C-83A1-F6EECF244321}">
                <p14:modId xmlns:p14="http://schemas.microsoft.com/office/powerpoint/2010/main" val="914094469"/>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F69367C1-BE4D-41FE-9855-A4B09897A95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822830103"/>
      </p:ext>
    </p:extLst>
  </p:cSld>
  <p:clrMapOvr>
    <a:masterClrMapping/>
  </p:clrMapOvr>
  <mc:AlternateContent xmlns:mc="http://schemas.openxmlformats.org/markup-compatibility/2006">
    <mc:Choice xmlns:p14="http://schemas.microsoft.com/office/powerpoint/2010/main" Requires="p14">
      <p:transition spd="slow" p14:dur="2000" advTm="28919"/>
    </mc:Choice>
    <mc:Fallback>
      <p:transition spd="slow" advTm="28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53E31-E795-43BB-BC7E-7C0E65EC0768}"/>
              </a:ext>
            </a:extLst>
          </p:cNvPr>
          <p:cNvSpPr>
            <a:spLocks noGrp="1"/>
          </p:cNvSpPr>
          <p:nvPr>
            <p:ph type="title"/>
          </p:nvPr>
        </p:nvSpPr>
        <p:spPr/>
        <p:txBody>
          <a:bodyPr/>
          <a:lstStyle/>
          <a:p>
            <a:r>
              <a:rPr lang="en-US" dirty="0"/>
              <a:t>Sustainable Development Goal 5</a:t>
            </a:r>
          </a:p>
        </p:txBody>
      </p:sp>
      <p:sp>
        <p:nvSpPr>
          <p:cNvPr id="3" name="Content Placeholder 2">
            <a:extLst>
              <a:ext uri="{FF2B5EF4-FFF2-40B4-BE49-F238E27FC236}">
                <a16:creationId xmlns:a16="http://schemas.microsoft.com/office/drawing/2014/main" id="{8EFE7C5E-1DF6-459A-BEA6-C081F254B2C1}"/>
              </a:ext>
            </a:extLst>
          </p:cNvPr>
          <p:cNvSpPr>
            <a:spLocks noGrp="1"/>
          </p:cNvSpPr>
          <p:nvPr>
            <p:ph sz="half" idx="1"/>
          </p:nvPr>
        </p:nvSpPr>
        <p:spPr/>
        <p:txBody>
          <a:bodyPr>
            <a:normAutofit fontScale="92500" lnSpcReduction="10000"/>
          </a:bodyPr>
          <a:lstStyle/>
          <a:p>
            <a:r>
              <a:rPr lang="en-US" b="1" dirty="0"/>
              <a:t>Achieve gender equality and empower all women.</a:t>
            </a:r>
          </a:p>
          <a:p>
            <a:r>
              <a:rPr lang="en-US" b="1" dirty="0"/>
              <a:t>Aligns with CRPD Articles:</a:t>
            </a:r>
          </a:p>
          <a:p>
            <a:pPr lvl="1"/>
            <a:r>
              <a:rPr lang="en-US" b="1" dirty="0"/>
              <a:t>3 – </a:t>
            </a:r>
            <a:r>
              <a:rPr lang="en-US" dirty="0"/>
              <a:t>General Principles</a:t>
            </a:r>
          </a:p>
          <a:p>
            <a:pPr lvl="1"/>
            <a:r>
              <a:rPr lang="en-US" b="1" dirty="0"/>
              <a:t>6- </a:t>
            </a:r>
            <a:r>
              <a:rPr lang="en-US" dirty="0"/>
              <a:t>Women with disabilities</a:t>
            </a:r>
          </a:p>
          <a:p>
            <a:pPr lvl="1"/>
            <a:r>
              <a:rPr lang="en-US" b="1" dirty="0"/>
              <a:t>7- </a:t>
            </a:r>
            <a:r>
              <a:rPr lang="en-US" dirty="0"/>
              <a:t>Children with disabilities</a:t>
            </a:r>
          </a:p>
          <a:p>
            <a:pPr lvl="1"/>
            <a:r>
              <a:rPr lang="en-US" b="1" dirty="0"/>
              <a:t>9- </a:t>
            </a:r>
            <a:r>
              <a:rPr lang="en-US" dirty="0"/>
              <a:t>Accessibility</a:t>
            </a:r>
          </a:p>
          <a:p>
            <a:pPr lvl="1"/>
            <a:r>
              <a:rPr lang="en-US" b="1" dirty="0"/>
              <a:t>10- </a:t>
            </a:r>
            <a:r>
              <a:rPr lang="en-US" dirty="0"/>
              <a:t>Right to life</a:t>
            </a:r>
          </a:p>
          <a:p>
            <a:pPr lvl="1"/>
            <a:r>
              <a:rPr lang="en-US" b="1" dirty="0"/>
              <a:t>12- </a:t>
            </a:r>
            <a:r>
              <a:rPr lang="en-US" dirty="0"/>
              <a:t>Equal recognition before the law</a:t>
            </a:r>
          </a:p>
          <a:p>
            <a:pPr lvl="1"/>
            <a:r>
              <a:rPr lang="en-US" b="1" dirty="0"/>
              <a:t>16-</a:t>
            </a:r>
            <a:r>
              <a:rPr lang="en-US" dirty="0"/>
              <a:t>Freedom from exploitation, violence and abuse</a:t>
            </a:r>
          </a:p>
        </p:txBody>
      </p:sp>
      <p:sp>
        <p:nvSpPr>
          <p:cNvPr id="4" name="Content Placeholder 3">
            <a:extLst>
              <a:ext uri="{FF2B5EF4-FFF2-40B4-BE49-F238E27FC236}">
                <a16:creationId xmlns:a16="http://schemas.microsoft.com/office/drawing/2014/main" id="{5FDA7911-E850-49FF-9888-6E16FE8C21E5}"/>
              </a:ext>
            </a:extLst>
          </p:cNvPr>
          <p:cNvSpPr>
            <a:spLocks noGrp="1"/>
          </p:cNvSpPr>
          <p:nvPr>
            <p:ph sz="half" idx="2"/>
          </p:nvPr>
        </p:nvSpPr>
        <p:spPr/>
        <p:txBody>
          <a:bodyPr>
            <a:normAutofit fontScale="92500" lnSpcReduction="10000"/>
          </a:bodyPr>
          <a:lstStyle/>
          <a:p>
            <a:r>
              <a:rPr lang="en-US" b="1" dirty="0"/>
              <a:t>21-</a:t>
            </a:r>
            <a:r>
              <a:rPr lang="en-US" dirty="0"/>
              <a:t> Freedom of expression and opinion, and access to information.</a:t>
            </a:r>
          </a:p>
          <a:p>
            <a:r>
              <a:rPr lang="en-US" b="1" dirty="0"/>
              <a:t>23- </a:t>
            </a:r>
            <a:r>
              <a:rPr lang="en-US" dirty="0"/>
              <a:t>Respect for home and the family</a:t>
            </a:r>
          </a:p>
          <a:p>
            <a:r>
              <a:rPr lang="en-US" b="1" dirty="0"/>
              <a:t>25-</a:t>
            </a:r>
            <a:r>
              <a:rPr lang="en-US" dirty="0"/>
              <a:t> Health</a:t>
            </a:r>
          </a:p>
          <a:p>
            <a:r>
              <a:rPr lang="en-US" b="1" dirty="0"/>
              <a:t>28-</a:t>
            </a:r>
            <a:r>
              <a:rPr lang="en-US" dirty="0"/>
              <a:t> Adequate standard of living and social protection</a:t>
            </a:r>
          </a:p>
          <a:p>
            <a:r>
              <a:rPr lang="en-US" b="1" dirty="0"/>
              <a:t>29-</a:t>
            </a:r>
            <a:r>
              <a:rPr lang="en-US" dirty="0"/>
              <a:t> Participation in political and public life</a:t>
            </a:r>
          </a:p>
          <a:p>
            <a:r>
              <a:rPr lang="en-US" b="1" dirty="0"/>
              <a:t>31-</a:t>
            </a:r>
            <a:r>
              <a:rPr lang="en-US" dirty="0"/>
              <a:t>Statistics and data collection</a:t>
            </a:r>
          </a:p>
          <a:p>
            <a:r>
              <a:rPr lang="en-US" b="1" dirty="0"/>
              <a:t>32-</a:t>
            </a:r>
            <a:r>
              <a:rPr lang="en-US" dirty="0"/>
              <a:t>International Cooperation</a:t>
            </a:r>
          </a:p>
        </p:txBody>
      </p:sp>
      <p:pic>
        <p:nvPicPr>
          <p:cNvPr id="5" name="Picture 4">
            <a:extLst>
              <a:ext uri="{FF2B5EF4-FFF2-40B4-BE49-F238E27FC236}">
                <a16:creationId xmlns:a16="http://schemas.microsoft.com/office/drawing/2014/main" id="{97BA3E72-CF24-4DDD-BC19-57ECF14D8DA3}"/>
              </a:ext>
            </a:extLst>
          </p:cNvPr>
          <p:cNvPicPr>
            <a:picLocks noChangeAspect="1"/>
          </p:cNvPicPr>
          <p:nvPr/>
        </p:nvPicPr>
        <p:blipFill>
          <a:blip r:embed="rId5"/>
          <a:stretch>
            <a:fillRect/>
          </a:stretch>
        </p:blipFill>
        <p:spPr>
          <a:xfrm>
            <a:off x="8903785" y="127793"/>
            <a:ext cx="2596556" cy="1562895"/>
          </a:xfrm>
          <a:prstGeom prst="rect">
            <a:avLst/>
          </a:prstGeom>
        </p:spPr>
      </p:pic>
      <p:pic>
        <p:nvPicPr>
          <p:cNvPr id="6" name="Audio 5">
            <a:hlinkClick r:id="" action="ppaction://media"/>
            <a:extLst>
              <a:ext uri="{FF2B5EF4-FFF2-40B4-BE49-F238E27FC236}">
                <a16:creationId xmlns:a16="http://schemas.microsoft.com/office/drawing/2014/main" id="{BDBFB2E7-6D11-49DB-A617-526C5D8711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3800539650"/>
      </p:ext>
    </p:extLst>
  </p:cSld>
  <p:clrMapOvr>
    <a:masterClrMapping/>
  </p:clrMapOvr>
  <mc:AlternateContent xmlns:mc="http://schemas.openxmlformats.org/markup-compatibility/2006">
    <mc:Choice xmlns:p14="http://schemas.microsoft.com/office/powerpoint/2010/main" Requires="p14">
      <p:transition spd="slow" p14:dur="2000" advTm="77820"/>
    </mc:Choice>
    <mc:Fallback>
      <p:transition spd="slow" advTm="77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8375CF9-8FB8-41D5-A7DC-CC7779A5A334}"/>
              </a:ext>
            </a:extLst>
          </p:cNvPr>
          <p:cNvSpPr>
            <a:spLocks noGrp="1"/>
          </p:cNvSpPr>
          <p:nvPr>
            <p:ph type="title"/>
          </p:nvPr>
        </p:nvSpPr>
        <p:spPr>
          <a:xfrm>
            <a:off x="838200" y="401221"/>
            <a:ext cx="10515600" cy="1348065"/>
          </a:xfrm>
        </p:spPr>
        <p:txBody>
          <a:bodyPr>
            <a:normAutofit/>
          </a:bodyPr>
          <a:lstStyle/>
          <a:p>
            <a:r>
              <a:rPr lang="en-US" sz="5400">
                <a:solidFill>
                  <a:srgbClr val="FFFFFF"/>
                </a:solidFill>
              </a:rPr>
              <a:t>Article 32 - Donor Examples</a:t>
            </a:r>
          </a:p>
        </p:txBody>
      </p:sp>
      <p:sp>
        <p:nvSpPr>
          <p:cNvPr id="3" name="Content Placeholder 2">
            <a:extLst>
              <a:ext uri="{FF2B5EF4-FFF2-40B4-BE49-F238E27FC236}">
                <a16:creationId xmlns:a16="http://schemas.microsoft.com/office/drawing/2014/main" id="{62CC03AC-7C1E-4D18-BF51-3715F9FA3D29}"/>
              </a:ext>
            </a:extLst>
          </p:cNvPr>
          <p:cNvSpPr>
            <a:spLocks noGrp="1"/>
          </p:cNvSpPr>
          <p:nvPr>
            <p:ph idx="1"/>
          </p:nvPr>
        </p:nvSpPr>
        <p:spPr>
          <a:xfrm>
            <a:off x="838200" y="2586789"/>
            <a:ext cx="10515600" cy="3590174"/>
          </a:xfrm>
        </p:spPr>
        <p:txBody>
          <a:bodyPr>
            <a:normAutofit/>
          </a:bodyPr>
          <a:lstStyle/>
          <a:p>
            <a:r>
              <a:rPr lang="en-US" sz="1700"/>
              <a:t>In Fiji, as part of the Safe Cities Initiative, UN Women supported the local government in the development and design of structural plans for the improvement and/or development of infrastructure and facilities to ensure that these plans guarantee access for persons with disabilities, are safe for women and girls including women and girls with disabilities, are environmentally friendly, and address issues such as childcare.</a:t>
            </a:r>
          </a:p>
          <a:p>
            <a:r>
              <a:rPr lang="en-US" sz="1700"/>
              <a:t>The Leonard Cheshire Disability Trust of Zimbabwe, a grantee of the UN Trust Fund to End Violence Against Women, provided accessible legal assistance, counselling and other services to women and girls with disabilities who are victims of gender-based violence.</a:t>
            </a:r>
          </a:p>
          <a:p>
            <a:r>
              <a:rPr lang="en-US" sz="1700" b="0" i="0">
                <a:effectLst/>
              </a:rPr>
              <a:t>In Vietnam, women with disabilities are gaining employment in the Information and Technology (IT) field. Since 2007, US Agency for International Development (USAID) and Catholic Relief Services have collaborated with the Hanoi College of Information Technology and Van Lang University in Ho Chi Minh City to provide training in advanced computer skills. To date, the program has trained more than 700 students with disabilities in Hanoi and Ho Chi Minh City, and over 80 % of graduates have since found jobs.</a:t>
            </a:r>
            <a:endParaRPr lang="en-US" sz="1700"/>
          </a:p>
        </p:txBody>
      </p:sp>
      <p:pic>
        <p:nvPicPr>
          <p:cNvPr id="9" name="Audio 8">
            <a:hlinkClick r:id="" action="ppaction://media"/>
            <a:extLst>
              <a:ext uri="{FF2B5EF4-FFF2-40B4-BE49-F238E27FC236}">
                <a16:creationId xmlns:a16="http://schemas.microsoft.com/office/drawing/2014/main" id="{B919EAC7-26FA-4D60-82CB-4213296906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746696030"/>
      </p:ext>
    </p:extLst>
  </p:cSld>
  <p:clrMapOvr>
    <a:masterClrMapping/>
  </p:clrMapOvr>
  <mc:AlternateContent xmlns:mc="http://schemas.openxmlformats.org/markup-compatibility/2006">
    <mc:Choice xmlns:p14="http://schemas.microsoft.com/office/powerpoint/2010/main" Requires="p14">
      <p:transition spd="slow" p14:dur="2000" advTm="116620"/>
    </mc:Choice>
    <mc:Fallback>
      <p:transition spd="slow" advTm="116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a:xfrm>
            <a:off x="686834" y="1153572"/>
            <a:ext cx="3200400" cy="4461163"/>
          </a:xfrm>
        </p:spPr>
        <p:txBody>
          <a:bodyPr>
            <a:normAutofit/>
          </a:bodyPr>
          <a:lstStyle/>
          <a:p>
            <a:r>
              <a:rPr lang="en-US" b="1">
                <a:solidFill>
                  <a:srgbClr val="FFFFFF"/>
                </a:solidFill>
              </a:rPr>
              <a:t>Key Objectives</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315" name="Content Placeholder 2"/>
          <p:cNvSpPr>
            <a:spLocks noGrp="1"/>
          </p:cNvSpPr>
          <p:nvPr>
            <p:ph idx="1"/>
          </p:nvPr>
        </p:nvSpPr>
        <p:spPr>
          <a:xfrm>
            <a:off x="4447308" y="591344"/>
            <a:ext cx="6906491" cy="5585619"/>
          </a:xfrm>
        </p:spPr>
        <p:txBody>
          <a:bodyPr anchor="ctr">
            <a:normAutofit/>
          </a:bodyPr>
          <a:lstStyle/>
          <a:p>
            <a:pPr marL="514350" indent="-514350">
              <a:buFont typeface="Arial" charset="0"/>
              <a:buAutoNum type="arabicParenR"/>
            </a:pPr>
            <a:r>
              <a:rPr lang="en-US" sz="2200" dirty="0"/>
              <a:t>Common barriers to the human rights of women with disabilities </a:t>
            </a:r>
          </a:p>
          <a:p>
            <a:pPr marL="514350" indent="-514350">
              <a:buFont typeface="Arial" charset="0"/>
              <a:buAutoNum type="arabicParenR"/>
            </a:pPr>
            <a:r>
              <a:rPr lang="en-US" sz="2200" dirty="0"/>
              <a:t>CRPD and standards on the human rights of women with disabilities</a:t>
            </a:r>
          </a:p>
          <a:p>
            <a:pPr marL="514350" indent="-514350">
              <a:buFont typeface="Arial" panose="020B0604020202020204" pitchFamily="34" charset="0"/>
              <a:buAutoNum type="arabicParenR"/>
            </a:pPr>
            <a:r>
              <a:rPr lang="en-US" altLang="en-US" sz="2200" dirty="0"/>
              <a:t>Common barriers to the human rights  of children with disabilities  </a:t>
            </a:r>
          </a:p>
          <a:p>
            <a:pPr marL="514350" indent="-514350">
              <a:buFont typeface="Arial" panose="020B0604020202020204" pitchFamily="34" charset="0"/>
              <a:buAutoNum type="arabicParenR"/>
            </a:pPr>
            <a:r>
              <a:rPr lang="en-US" altLang="en-US" sz="2200" dirty="0"/>
              <a:t>CRPD and standards on the human rights of children with disabilities</a:t>
            </a:r>
          </a:p>
          <a:p>
            <a:pPr marL="457200" indent="-457200">
              <a:buAutoNum type="arabicParenR" startAt="5"/>
            </a:pPr>
            <a:r>
              <a:rPr lang="en-US" sz="2200" dirty="0"/>
              <a:t>Identify the ways in which the rights of children with          disabilities have been promoted or denied </a:t>
            </a:r>
          </a:p>
          <a:p>
            <a:pPr marL="0" indent="0">
              <a:lnSpc>
                <a:spcPct val="100000"/>
              </a:lnSpc>
              <a:spcBef>
                <a:spcPts val="0"/>
              </a:spcBef>
              <a:buNone/>
            </a:pPr>
            <a:r>
              <a:rPr lang="en-US" sz="2200" dirty="0"/>
              <a:t>6)    Explain the importance of allowing children with                                         </a:t>
            </a:r>
          </a:p>
          <a:p>
            <a:pPr marL="0" indent="0">
              <a:lnSpc>
                <a:spcPct val="100000"/>
              </a:lnSpc>
              <a:spcBef>
                <a:spcPts val="0"/>
              </a:spcBef>
              <a:buNone/>
            </a:pPr>
            <a:r>
              <a:rPr lang="en-US" sz="2200" dirty="0"/>
              <a:t>        disabilities a voice regarding issues that involve them</a:t>
            </a:r>
          </a:p>
        </p:txBody>
      </p:sp>
      <p:sp>
        <p:nvSpPr>
          <p:cNvPr id="4" name="Slide Number Placeholder 3"/>
          <p:cNvSpPr>
            <a:spLocks noGrp="1"/>
          </p:cNvSpPr>
          <p:nvPr>
            <p:ph type="sldNum" sz="quarter" idx="12"/>
          </p:nvPr>
        </p:nvSpPr>
        <p:spPr>
          <a:xfrm>
            <a:off x="9541564" y="6356350"/>
            <a:ext cx="1812235" cy="365125"/>
          </a:xfrm>
        </p:spPr>
        <p:txBody>
          <a:bodyPr>
            <a:normAutofit/>
          </a:bodyPr>
          <a:lstStyle/>
          <a:p>
            <a:pPr>
              <a:spcAft>
                <a:spcPts val="600"/>
              </a:spcAft>
              <a:defRPr/>
            </a:pPr>
            <a:fld id="{CC07123F-DBC4-4663-9443-41C363110022}" type="slidenum">
              <a:rPr lang="en-US" smtClean="0"/>
              <a:pPr>
                <a:spcAft>
                  <a:spcPts val="600"/>
                </a:spcAft>
                <a:defRPr/>
              </a:pPr>
              <a:t>2</a:t>
            </a:fld>
            <a:endParaRPr lang="en-US"/>
          </a:p>
        </p:txBody>
      </p:sp>
      <p:pic>
        <p:nvPicPr>
          <p:cNvPr id="2" name="Audio 1">
            <a:hlinkClick r:id="" action="ppaction://media"/>
            <a:extLst>
              <a:ext uri="{FF2B5EF4-FFF2-40B4-BE49-F238E27FC236}">
                <a16:creationId xmlns:a16="http://schemas.microsoft.com/office/drawing/2014/main" id="{B5825969-E33F-4E35-94BC-D754FD055F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870"/>
    </mc:Choice>
    <mc:Fallback>
      <p:transition spd="slow" advTm="44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AFC5BC-4AAE-4EB4-A6C8-DFF32088CDA7}"/>
              </a:ext>
            </a:extLst>
          </p:cNvPr>
          <p:cNvSpPr>
            <a:spLocks noGrp="1"/>
          </p:cNvSpPr>
          <p:nvPr>
            <p:ph type="title"/>
          </p:nvPr>
        </p:nvSpPr>
        <p:spPr>
          <a:xfrm>
            <a:off x="621792" y="1161288"/>
            <a:ext cx="3602736" cy="4526280"/>
          </a:xfrm>
        </p:spPr>
        <p:txBody>
          <a:bodyPr>
            <a:normAutofit/>
          </a:bodyPr>
          <a:lstStyle/>
          <a:p>
            <a:r>
              <a:rPr lang="en-US" sz="4000" dirty="0"/>
              <a:t>Article 32 – List of Issues(LOI) CRPD Committee Example</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04F6C17A-084A-48DF-B178-346FAB951881}"/>
              </a:ext>
            </a:extLst>
          </p:cNvPr>
          <p:cNvGraphicFramePr>
            <a:graphicFrameLocks noGrp="1"/>
          </p:cNvGraphicFramePr>
          <p:nvPr>
            <p:ph idx="1"/>
            <p:extLst>
              <p:ext uri="{D42A27DB-BD31-4B8C-83A1-F6EECF244321}">
                <p14:modId xmlns:p14="http://schemas.microsoft.com/office/powerpoint/2010/main" val="1790197498"/>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AEFD78ED-B717-4ACD-9A2A-343D53B4413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531426395"/>
      </p:ext>
    </p:extLst>
  </p:cSld>
  <p:clrMapOvr>
    <a:masterClrMapping/>
  </p:clrMapOvr>
  <mc:AlternateContent xmlns:mc="http://schemas.openxmlformats.org/markup-compatibility/2006">
    <mc:Choice xmlns:p14="http://schemas.microsoft.com/office/powerpoint/2010/main" Requires="p14">
      <p:transition spd="slow" p14:dur="2000" advTm="141086"/>
    </mc:Choice>
    <mc:Fallback>
      <p:transition spd="slow" advTm="141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D809DDAB-0EE2-4C47-A0F1-2E477E0E6E68}"/>
              </a:ext>
            </a:extLst>
          </p:cNvPr>
          <p:cNvSpPr>
            <a:spLocks noGrp="1"/>
          </p:cNvSpPr>
          <p:nvPr>
            <p:ph type="title"/>
          </p:nvPr>
        </p:nvSpPr>
        <p:spPr>
          <a:xfrm>
            <a:off x="838200" y="401221"/>
            <a:ext cx="10515600" cy="1348065"/>
          </a:xfrm>
        </p:spPr>
        <p:txBody>
          <a:bodyPr>
            <a:normAutofit/>
          </a:bodyPr>
          <a:lstStyle/>
          <a:p>
            <a:r>
              <a:rPr lang="en-US" sz="5400">
                <a:solidFill>
                  <a:srgbClr val="FFFFFF"/>
                </a:solidFill>
              </a:rPr>
              <a:t>Additional Resources</a:t>
            </a:r>
          </a:p>
        </p:txBody>
      </p:sp>
      <p:sp>
        <p:nvSpPr>
          <p:cNvPr id="3" name="Content Placeholder 2">
            <a:extLst>
              <a:ext uri="{FF2B5EF4-FFF2-40B4-BE49-F238E27FC236}">
                <a16:creationId xmlns:a16="http://schemas.microsoft.com/office/drawing/2014/main" id="{357C62D1-1B95-40A3-9FAB-D2789560094B}"/>
              </a:ext>
            </a:extLst>
          </p:cNvPr>
          <p:cNvSpPr>
            <a:spLocks noGrp="1"/>
          </p:cNvSpPr>
          <p:nvPr>
            <p:ph idx="1"/>
          </p:nvPr>
        </p:nvSpPr>
        <p:spPr>
          <a:xfrm>
            <a:off x="838200" y="2586789"/>
            <a:ext cx="10515600" cy="3590174"/>
          </a:xfrm>
        </p:spPr>
        <p:txBody>
          <a:bodyPr>
            <a:normAutofit lnSpcReduction="10000"/>
          </a:bodyPr>
          <a:lstStyle/>
          <a:p>
            <a:r>
              <a:rPr lang="en-US" altLang="en-US" sz="2200" dirty="0"/>
              <a:t>Issue Brief: Making the SDGs Count for Women and Girls with Disabilities: </a:t>
            </a:r>
            <a:r>
              <a:rPr lang="en-US" altLang="en-US" sz="2200" dirty="0">
                <a:hlinkClick r:id="rId5"/>
              </a:rPr>
              <a:t>https://www.unwomen.org/en/digital-library/publications/2017/6/issue-brief-making-the-sdgs-count-for-women-and-girls-with-disabilities</a:t>
            </a:r>
            <a:endParaRPr lang="en-US" altLang="en-US" sz="2200" dirty="0"/>
          </a:p>
          <a:p>
            <a:r>
              <a:rPr lang="en-US" altLang="en-US" sz="2200" dirty="0"/>
              <a:t>World Health </a:t>
            </a:r>
            <a:r>
              <a:rPr lang="en-US" altLang="en-US" sz="2200" dirty="0" err="1"/>
              <a:t>Organisation</a:t>
            </a:r>
            <a:r>
              <a:rPr lang="en-US" altLang="en-US" sz="2200" dirty="0"/>
              <a:t> &amp; World Bank, World Report on Disability, p. 205; 10 (2011)  </a:t>
            </a:r>
            <a:r>
              <a:rPr lang="en-US" altLang="en-US" sz="2200" u="sng" dirty="0">
                <a:hlinkClick r:id="rId6"/>
              </a:rPr>
              <a:t>http://whqlibdoc.who.int/publications/2011/9789240685215_eng.pdf</a:t>
            </a:r>
            <a:endParaRPr lang="en-US" altLang="en-US" sz="2200" u="sng" dirty="0"/>
          </a:p>
          <a:p>
            <a:r>
              <a:rPr lang="en-US" altLang="en-US" sz="2200" dirty="0"/>
              <a:t>Women Enabled International’s Publications: </a:t>
            </a:r>
            <a:r>
              <a:rPr lang="en-US" altLang="en-US" sz="2200" u="sng" dirty="0">
                <a:hlinkClick r:id="rId7"/>
              </a:rPr>
              <a:t>https://womenenabled.org/publications.html</a:t>
            </a:r>
            <a:endParaRPr lang="en-US" altLang="en-US" sz="2200" u="sng" dirty="0"/>
          </a:p>
          <a:p>
            <a:r>
              <a:rPr lang="en-US" altLang="en-US" sz="2200" dirty="0"/>
              <a:t>Women Enabled </a:t>
            </a:r>
            <a:r>
              <a:rPr lang="en-US" altLang="en-US" sz="2200" dirty="0" err="1"/>
              <a:t>AcccountABILITY</a:t>
            </a:r>
            <a:r>
              <a:rPr lang="en-US" altLang="en-US" sz="2200" dirty="0"/>
              <a:t> Toolkit: </a:t>
            </a:r>
            <a:r>
              <a:rPr lang="en-US" altLang="en-US" sz="2200" u="sng" dirty="0">
                <a:hlinkClick r:id="rId8"/>
              </a:rPr>
              <a:t>https://womenenabled.org/atk.html</a:t>
            </a:r>
            <a:endParaRPr lang="en-US" altLang="en-US" sz="2200" u="sng" dirty="0"/>
          </a:p>
          <a:p>
            <a:r>
              <a:rPr lang="en-US" sz="2200" dirty="0"/>
              <a:t>UN Women: </a:t>
            </a:r>
            <a:r>
              <a:rPr lang="en-US" sz="2200" dirty="0">
                <a:hlinkClick r:id="rId9"/>
              </a:rPr>
              <a:t>https://www.unwomen.org/en/what-we-do/women-and-girls-with-disabilities</a:t>
            </a:r>
            <a:endParaRPr lang="en-US" sz="2200" dirty="0"/>
          </a:p>
          <a:p>
            <a:endParaRPr lang="en-US" sz="2200" dirty="0"/>
          </a:p>
        </p:txBody>
      </p:sp>
      <p:pic>
        <p:nvPicPr>
          <p:cNvPr id="4" name="Audio 3">
            <a:hlinkClick r:id="" action="ppaction://media"/>
            <a:extLst>
              <a:ext uri="{FF2B5EF4-FFF2-40B4-BE49-F238E27FC236}">
                <a16:creationId xmlns:a16="http://schemas.microsoft.com/office/drawing/2014/main" id="{51A8C324-AB23-4BD7-AFCC-5BC1B123F7E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1554305382"/>
      </p:ext>
    </p:extLst>
  </p:cSld>
  <p:clrMapOvr>
    <a:masterClrMapping/>
  </p:clrMapOvr>
  <mc:AlternateContent xmlns:mc="http://schemas.openxmlformats.org/markup-compatibility/2006">
    <mc:Choice xmlns:p14="http://schemas.microsoft.com/office/powerpoint/2010/main" Requires="p14">
      <p:transition spd="slow" p14:dur="2000" advTm="39636"/>
    </mc:Choice>
    <mc:Fallback>
      <p:transition spd="slow" advTm="39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6502D7-E420-4602-9326-ED6599DA2F23}"/>
              </a:ext>
            </a:extLst>
          </p:cNvPr>
          <p:cNvSpPr>
            <a:spLocks noGrp="1"/>
          </p:cNvSpPr>
          <p:nvPr>
            <p:ph type="title"/>
          </p:nvPr>
        </p:nvSpPr>
        <p:spPr>
          <a:xfrm>
            <a:off x="838200" y="365125"/>
            <a:ext cx="5558489" cy="1325563"/>
          </a:xfrm>
        </p:spPr>
        <p:txBody>
          <a:bodyPr>
            <a:normAutofit/>
          </a:bodyPr>
          <a:lstStyle/>
          <a:p>
            <a:r>
              <a:rPr lang="en-US" b="1" dirty="0"/>
              <a:t>Related Data</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928E374-1BEA-47FA-B5AA-7EF7316CAA6F}"/>
              </a:ext>
            </a:extLst>
          </p:cNvPr>
          <p:cNvSpPr>
            <a:spLocks noGrp="1"/>
          </p:cNvSpPr>
          <p:nvPr>
            <p:ph idx="1"/>
          </p:nvPr>
        </p:nvSpPr>
        <p:spPr>
          <a:xfrm>
            <a:off x="838200" y="1532393"/>
            <a:ext cx="5558489" cy="4351338"/>
          </a:xfrm>
        </p:spPr>
        <p:txBody>
          <a:bodyPr>
            <a:noAutofit/>
          </a:bodyPr>
          <a:lstStyle/>
          <a:p>
            <a:r>
              <a:rPr lang="en-US" sz="1800" dirty="0"/>
              <a:t>It is estimated that more than 1 billion people in the world experience some form of disability, and that the average prevalence rate in the female population 18 years and older is 19.2 per cent, compared to 12 per cent for males.</a:t>
            </a:r>
          </a:p>
          <a:p>
            <a:r>
              <a:rPr lang="en-US" sz="1800" dirty="0"/>
              <a:t>Only 41.7% of girls with disabilities complete primary school, compared to 50.6% of men and boys with disabilities and 52.9% of women and girls with disabilities.</a:t>
            </a:r>
          </a:p>
          <a:p>
            <a:r>
              <a:rPr lang="en-US" sz="1800" dirty="0"/>
              <a:t>Women and girls receive an average of 4.98% </a:t>
            </a:r>
            <a:r>
              <a:rPr lang="en-US" sz="1800" dirty="0" err="1"/>
              <a:t>yrs</a:t>
            </a:r>
            <a:r>
              <a:rPr lang="en-US" sz="1800" dirty="0"/>
              <a:t> of education compared to 6.26 </a:t>
            </a:r>
            <a:r>
              <a:rPr lang="en-US" sz="1800" dirty="0" err="1"/>
              <a:t>yrs</a:t>
            </a:r>
            <a:r>
              <a:rPr lang="en-US" sz="1800" dirty="0"/>
              <a:t> for women and girls without disabilities</a:t>
            </a:r>
            <a:r>
              <a:rPr lang="en-US" sz="1800" b="1" dirty="0"/>
              <a:t>.</a:t>
            </a:r>
          </a:p>
          <a:p>
            <a:r>
              <a:rPr lang="en-US" sz="1800" dirty="0"/>
              <a:t>Women and girls experience domestic violence at twice the rate of other women and experience other forms of violence because of their disability (e.g. isolation, violence in institutions, withholding of medication and mobility, vision and hearing aids)</a:t>
            </a:r>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C7D0685B-B52A-4613-A86F-A51DFAEF7F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952665574"/>
      </p:ext>
    </p:extLst>
  </p:cSld>
  <p:clrMapOvr>
    <a:masterClrMapping/>
  </p:clrMapOvr>
  <mc:AlternateContent xmlns:mc="http://schemas.openxmlformats.org/markup-compatibility/2006">
    <mc:Choice xmlns:p14="http://schemas.microsoft.com/office/powerpoint/2010/main" Requires="p14">
      <p:transition spd="slow" p14:dur="2000" advTm="73746"/>
    </mc:Choice>
    <mc:Fallback>
      <p:transition spd="slow" advTm="73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Rounded Corners 73">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2" name="Title 1"/>
          <p:cNvSpPr>
            <a:spLocks noGrp="1"/>
          </p:cNvSpPr>
          <p:nvPr>
            <p:ph type="title"/>
          </p:nvPr>
        </p:nvSpPr>
        <p:spPr>
          <a:xfrm>
            <a:off x="956826" y="1112969"/>
            <a:ext cx="3937298" cy="4166010"/>
          </a:xfrm>
        </p:spPr>
        <p:txBody>
          <a:bodyPr>
            <a:normAutofit/>
          </a:bodyPr>
          <a:lstStyle/>
          <a:p>
            <a:r>
              <a:rPr lang="en-US" b="1">
                <a:solidFill>
                  <a:srgbClr val="FFFFFF"/>
                </a:solidFill>
              </a:rPr>
              <a:t>Common Barriers for Women with Disabilities </a:t>
            </a:r>
          </a:p>
        </p:txBody>
      </p:sp>
      <p:sp>
        <p:nvSpPr>
          <p:cNvPr id="76" name="Freeform: Shape 75">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363" name="Content Placeholder 2"/>
          <p:cNvSpPr>
            <a:spLocks noGrp="1"/>
          </p:cNvSpPr>
          <p:nvPr>
            <p:ph idx="1"/>
          </p:nvPr>
        </p:nvSpPr>
        <p:spPr>
          <a:xfrm>
            <a:off x="6096000" y="820880"/>
            <a:ext cx="5257799" cy="4889350"/>
          </a:xfrm>
        </p:spPr>
        <p:txBody>
          <a:bodyPr anchor="t">
            <a:normAutofit/>
          </a:bodyPr>
          <a:lstStyle/>
          <a:p>
            <a:r>
              <a:rPr lang="en-US" sz="1800"/>
              <a:t>Women with disabilities are denied jobs, excluded from schools, considered unworthy of marriage or partnership, and are even barred from certain religious practices. </a:t>
            </a:r>
          </a:p>
          <a:p>
            <a:r>
              <a:rPr lang="en-US" sz="1800"/>
              <a:t>Women and girls with disabilities are often the last to receive the necessary supports (for example, education, employment, appropriate general health care services) to enable them to overcome poverty and lead productive and fulfilling lives. </a:t>
            </a:r>
          </a:p>
          <a:p>
            <a:r>
              <a:rPr lang="en-US" sz="1800"/>
              <a:t>They are at higher risk for abuse and violence, which in turn can aggravate existing disabilities or create secondary disabilities such as psychosocial trauma. </a:t>
            </a:r>
          </a:p>
          <a:p>
            <a:r>
              <a:rPr lang="en-US" sz="1800"/>
              <a:t>Where women with disabilities belong to other marginalized groups, such as racial minorities or people living in poverty, they may be subject to additional layers or dimensions of disability. </a:t>
            </a:r>
          </a:p>
        </p:txBody>
      </p:sp>
      <p:sp>
        <p:nvSpPr>
          <p:cNvPr id="82" name="Freeform: Shape 81">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p:cNvSpPr>
            <a:spLocks noGrp="1"/>
          </p:cNvSpPr>
          <p:nvPr>
            <p:ph type="sldNum" sz="quarter" idx="12"/>
          </p:nvPr>
        </p:nvSpPr>
        <p:spPr>
          <a:xfrm>
            <a:off x="10506330" y="6356350"/>
            <a:ext cx="847470" cy="365125"/>
          </a:xfrm>
        </p:spPr>
        <p:txBody>
          <a:bodyPr>
            <a:normAutofit/>
          </a:bodyPr>
          <a:lstStyle/>
          <a:p>
            <a:pPr>
              <a:spcAft>
                <a:spcPts val="600"/>
              </a:spcAft>
              <a:defRPr/>
            </a:pPr>
            <a:fld id="{156C7C76-22D9-452F-972B-8870D82423C7}" type="slidenum">
              <a:rPr lang="en-US" smtClean="0"/>
              <a:pPr>
                <a:spcAft>
                  <a:spcPts val="600"/>
                </a:spcAft>
                <a:defRPr/>
              </a:pPr>
              <a:t>4</a:t>
            </a:fld>
            <a:endParaRPr lang="en-US"/>
          </a:p>
        </p:txBody>
      </p:sp>
      <p:pic>
        <p:nvPicPr>
          <p:cNvPr id="6" name="Audio 5">
            <a:hlinkClick r:id="" action="ppaction://media"/>
            <a:extLst>
              <a:ext uri="{FF2B5EF4-FFF2-40B4-BE49-F238E27FC236}">
                <a16:creationId xmlns:a16="http://schemas.microsoft.com/office/drawing/2014/main" id="{C3629B89-929C-441D-9BFE-1B68F32B3D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9368"/>
    </mc:Choice>
    <mc:Fallback>
      <p:transition spd="slow" advTm="69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p:cNvSpPr>
            <a:spLocks noGrp="1"/>
          </p:cNvSpPr>
          <p:nvPr>
            <p:ph type="title"/>
          </p:nvPr>
        </p:nvSpPr>
        <p:spPr/>
        <p:txBody>
          <a:bodyPr/>
          <a:lstStyle/>
          <a:p>
            <a:r>
              <a:rPr lang="en-US" b="1"/>
              <a:t>Specific Forms of Sex Discrimination &amp; Inequality</a:t>
            </a:r>
            <a:endParaRPr lang="en-US" b="1" dirty="0"/>
          </a:p>
        </p:txBody>
      </p:sp>
      <p:sp>
        <p:nvSpPr>
          <p:cNvPr id="16387" name="Content Placeholder 5"/>
          <p:cNvSpPr>
            <a:spLocks noGrp="1"/>
          </p:cNvSpPr>
          <p:nvPr>
            <p:ph sz="half" idx="1"/>
          </p:nvPr>
        </p:nvSpPr>
        <p:spPr/>
        <p:txBody>
          <a:bodyPr/>
          <a:lstStyle/>
          <a:p>
            <a:r>
              <a:rPr lang="en-US" sz="1800"/>
              <a:t>Women with disabilities experience high rates of </a:t>
            </a:r>
            <a:r>
              <a:rPr lang="en-US" sz="1800" b="1"/>
              <a:t>violence</a:t>
            </a:r>
            <a:r>
              <a:rPr lang="en-US" sz="1800"/>
              <a:t>, both at the hands of family members and of personal assistants</a:t>
            </a:r>
          </a:p>
          <a:p>
            <a:r>
              <a:rPr lang="en-US" sz="1800"/>
              <a:t>Women with mental and physical disabilities must fight to participate in </a:t>
            </a:r>
            <a:r>
              <a:rPr lang="en-US" sz="1800" b="1"/>
              <a:t>decisions about their health care</a:t>
            </a:r>
            <a:r>
              <a:rPr lang="en-US" sz="1800"/>
              <a:t>; health workers persistently refuse to advise women and girls with disabilities on appropriate family planning services and methods. </a:t>
            </a:r>
          </a:p>
          <a:p>
            <a:r>
              <a:rPr lang="en-US" sz="1800"/>
              <a:t>The </a:t>
            </a:r>
            <a:r>
              <a:rPr lang="en-US" sz="1800" b="1"/>
              <a:t>labor</a:t>
            </a:r>
            <a:r>
              <a:rPr lang="en-US" sz="1800"/>
              <a:t> market does not  accommodate women with disabilities, nor are there sufficient laws to prevent and punish harassment – either sexual harassment or harassment on the basis of disability</a:t>
            </a:r>
            <a:endParaRPr lang="en-US" sz="1800" dirty="0"/>
          </a:p>
        </p:txBody>
      </p:sp>
      <p:sp>
        <p:nvSpPr>
          <p:cNvPr id="16388" name="Content Placeholder 6"/>
          <p:cNvSpPr>
            <a:spLocks noGrp="1"/>
          </p:cNvSpPr>
          <p:nvPr>
            <p:ph sz="half" idx="2"/>
          </p:nvPr>
        </p:nvSpPr>
        <p:spPr/>
        <p:txBody>
          <a:bodyPr/>
          <a:lstStyle/>
          <a:p>
            <a:r>
              <a:rPr lang="en-US" sz="1800" b="1"/>
              <a:t>Access to justice </a:t>
            </a:r>
            <a:r>
              <a:rPr lang="en-US" sz="1800"/>
              <a:t>- women and girls with disabilities are often doubly disadvantaged on account of their sex and their disability status:  Lack of safe and accessible transport to legal proceedings; insensitive and untrained police and court officials; </a:t>
            </a:r>
          </a:p>
          <a:p>
            <a:r>
              <a:rPr lang="en-US" sz="1800"/>
              <a:t>Women with disabilities also face limitations on their </a:t>
            </a:r>
            <a:r>
              <a:rPr lang="en-US" sz="1800" b="1"/>
              <a:t>rights to marry </a:t>
            </a:r>
          </a:p>
          <a:p>
            <a:r>
              <a:rPr lang="en-US" sz="1800"/>
              <a:t>Gender bias results in low literacy and education rates for women and girls with disabilities</a:t>
            </a:r>
          </a:p>
          <a:p>
            <a:endParaRPr lang="en-US" dirty="0"/>
          </a:p>
        </p:txBody>
      </p:sp>
      <p:pic>
        <p:nvPicPr>
          <p:cNvPr id="2" name="Audio 1">
            <a:hlinkClick r:id="" action="ppaction://media"/>
            <a:extLst>
              <a:ext uri="{FF2B5EF4-FFF2-40B4-BE49-F238E27FC236}">
                <a16:creationId xmlns:a16="http://schemas.microsoft.com/office/drawing/2014/main" id="{9CC0B5E0-E697-40D2-A52D-ED795CD021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7642"/>
    </mc:Choice>
    <mc:Fallback>
      <p:transition spd="slow" advTm="87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Rectangle 10">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2C6E01-1C94-49C3-A142-5A21F6B7124A}"/>
              </a:ext>
            </a:extLst>
          </p:cNvPr>
          <p:cNvSpPr>
            <a:spLocks noGrp="1"/>
          </p:cNvSpPr>
          <p:nvPr>
            <p:ph type="title"/>
          </p:nvPr>
        </p:nvSpPr>
        <p:spPr>
          <a:xfrm>
            <a:off x="992206" y="1608667"/>
            <a:ext cx="2823275" cy="4501127"/>
          </a:xfrm>
        </p:spPr>
        <p:txBody>
          <a:bodyPr anchor="t">
            <a:normAutofit/>
          </a:bodyPr>
          <a:lstStyle/>
          <a:p>
            <a:pPr algn="r"/>
            <a:r>
              <a:rPr lang="en-US" sz="3200" b="1">
                <a:solidFill>
                  <a:srgbClr val="FFFFFF"/>
                </a:solidFill>
              </a:rPr>
              <a:t>Other Guiding Frameworks</a:t>
            </a:r>
          </a:p>
        </p:txBody>
      </p:sp>
      <p:sp>
        <p:nvSpPr>
          <p:cNvPr id="3" name="Content Placeholder 2">
            <a:extLst>
              <a:ext uri="{FF2B5EF4-FFF2-40B4-BE49-F238E27FC236}">
                <a16:creationId xmlns:a16="http://schemas.microsoft.com/office/drawing/2014/main" id="{A163CD78-9F27-4B78-9409-71CC430A38CC}"/>
              </a:ext>
            </a:extLst>
          </p:cNvPr>
          <p:cNvSpPr>
            <a:spLocks noGrp="1"/>
          </p:cNvSpPr>
          <p:nvPr>
            <p:ph sz="half" idx="1"/>
          </p:nvPr>
        </p:nvSpPr>
        <p:spPr>
          <a:xfrm>
            <a:off x="4547698" y="1608667"/>
            <a:ext cx="3421958" cy="4501127"/>
          </a:xfrm>
        </p:spPr>
        <p:txBody>
          <a:bodyPr>
            <a:normAutofit/>
          </a:bodyPr>
          <a:lstStyle/>
          <a:p>
            <a:r>
              <a:rPr lang="en-US" sz="1900"/>
              <a:t>Convention on the Elimination of All Forms of Discrimination against Women (CEDAW)</a:t>
            </a:r>
          </a:p>
          <a:p>
            <a:pPr lvl="1"/>
            <a:r>
              <a:rPr lang="en-US" sz="1900"/>
              <a:t>General Recommendation of the Committee on the Elimination of Discrimination of Women No. 18</a:t>
            </a:r>
          </a:p>
          <a:p>
            <a:r>
              <a:rPr lang="en-US" sz="1900"/>
              <a:t>Convention on the Rights of the Child (CRC)</a:t>
            </a:r>
          </a:p>
          <a:p>
            <a:r>
              <a:rPr lang="en-US" sz="1900"/>
              <a:t>Beijing Declaration and Platform for Action</a:t>
            </a:r>
          </a:p>
          <a:p>
            <a:r>
              <a:rPr lang="en-US" sz="1900"/>
              <a:t>2030 Agenda for Sustainable Development.</a:t>
            </a:r>
          </a:p>
        </p:txBody>
      </p:sp>
      <p:sp>
        <p:nvSpPr>
          <p:cNvPr id="4" name="Content Placeholder 3">
            <a:extLst>
              <a:ext uri="{FF2B5EF4-FFF2-40B4-BE49-F238E27FC236}">
                <a16:creationId xmlns:a16="http://schemas.microsoft.com/office/drawing/2014/main" id="{4CBFC2CB-4C16-4E0F-9643-70F13F3ABDF8}"/>
              </a:ext>
            </a:extLst>
          </p:cNvPr>
          <p:cNvSpPr>
            <a:spLocks noGrp="1"/>
          </p:cNvSpPr>
          <p:nvPr>
            <p:ph sz="half" idx="2"/>
          </p:nvPr>
        </p:nvSpPr>
        <p:spPr>
          <a:xfrm>
            <a:off x="8289696" y="1608667"/>
            <a:ext cx="3421957" cy="4501127"/>
          </a:xfrm>
        </p:spPr>
        <p:txBody>
          <a:bodyPr>
            <a:normAutofit/>
          </a:bodyPr>
          <a:lstStyle/>
          <a:p>
            <a:r>
              <a:rPr lang="en-US" sz="2000"/>
              <a:t>Addis Ababa Action Agenda</a:t>
            </a:r>
          </a:p>
          <a:p>
            <a:r>
              <a:rPr lang="en-US" sz="2000"/>
              <a:t>Sendai Framework for Disaster Risk Reduction 2015–2030 </a:t>
            </a:r>
          </a:p>
          <a:p>
            <a:r>
              <a:rPr lang="en-US" sz="2000"/>
              <a:t>The Charter on Inclusion of Persons with Disabilities in Humanitarian Action </a:t>
            </a:r>
          </a:p>
          <a:p>
            <a:r>
              <a:rPr lang="en-US" sz="2000"/>
              <a:t>New York Declaration for Refugees and Migrants </a:t>
            </a:r>
          </a:p>
          <a:p>
            <a:r>
              <a:rPr lang="en-US" sz="2000"/>
              <a:t>New Urban Agenda</a:t>
            </a:r>
          </a:p>
        </p:txBody>
      </p:sp>
      <p:pic>
        <p:nvPicPr>
          <p:cNvPr id="6" name="Audio 5">
            <a:hlinkClick r:id="" action="ppaction://media"/>
            <a:extLst>
              <a:ext uri="{FF2B5EF4-FFF2-40B4-BE49-F238E27FC236}">
                <a16:creationId xmlns:a16="http://schemas.microsoft.com/office/drawing/2014/main" id="{8807DBE7-6B9A-443E-8501-8D46BBF45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10023665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57647"/>
    </mc:Choice>
    <mc:Fallback>
      <p:transition spd="slow" advTm="57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AB195C-58E0-4B28-96AB-E045F42A3B5D}"/>
              </a:ext>
            </a:extLst>
          </p:cNvPr>
          <p:cNvSpPr>
            <a:spLocks noGrp="1"/>
          </p:cNvSpPr>
          <p:nvPr>
            <p:ph type="title"/>
          </p:nvPr>
        </p:nvSpPr>
        <p:spPr>
          <a:xfrm>
            <a:off x="686834" y="1153572"/>
            <a:ext cx="3200400" cy="4461163"/>
          </a:xfrm>
        </p:spPr>
        <p:txBody>
          <a:bodyPr>
            <a:normAutofit/>
          </a:bodyPr>
          <a:lstStyle/>
          <a:p>
            <a:r>
              <a:rPr lang="en-US" b="1">
                <a:solidFill>
                  <a:srgbClr val="FFFFFF"/>
                </a:solidFill>
              </a:rPr>
              <a:t>CRPD Committee General Comments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F80CC87-940B-4936-BB50-3AE34600B1AD}"/>
              </a:ext>
            </a:extLst>
          </p:cNvPr>
          <p:cNvSpPr>
            <a:spLocks noGrp="1"/>
          </p:cNvSpPr>
          <p:nvPr>
            <p:ph idx="1"/>
          </p:nvPr>
        </p:nvSpPr>
        <p:spPr>
          <a:xfrm>
            <a:off x="4447308" y="591344"/>
            <a:ext cx="6906491" cy="5585619"/>
          </a:xfrm>
        </p:spPr>
        <p:txBody>
          <a:bodyPr anchor="ctr">
            <a:normAutofit/>
          </a:bodyPr>
          <a:lstStyle/>
          <a:p>
            <a:r>
              <a:rPr lang="en-US" sz="2000" dirty="0"/>
              <a:t>General Comment No. 1 on Article 12: Equal recognition before the law. 11 April 2014.</a:t>
            </a:r>
          </a:p>
          <a:p>
            <a:r>
              <a:rPr lang="en-US" sz="2000" dirty="0"/>
              <a:t>General Comment No. 2 on Article 9: Accessibility. 11 April 2014.</a:t>
            </a:r>
          </a:p>
          <a:p>
            <a:r>
              <a:rPr lang="en-US" sz="2000" dirty="0"/>
              <a:t>General Comment No 3 on Article 6: Women and girls with disabilities. 26 August 2016.</a:t>
            </a:r>
          </a:p>
          <a:p>
            <a:r>
              <a:rPr lang="en-US" sz="2000" dirty="0"/>
              <a:t>General Comment No 4 on Article 24: Right to inclusive education. 26 August 2016.</a:t>
            </a:r>
          </a:p>
          <a:p>
            <a:r>
              <a:rPr lang="en-US" sz="2000" dirty="0"/>
              <a:t>General Comment No 5 on Article 19: Living independently and being included in the community. 27 August 2017. </a:t>
            </a:r>
          </a:p>
          <a:p>
            <a:r>
              <a:rPr lang="en-US" sz="2000" dirty="0"/>
              <a:t>General Comment No 6 on Article 5: Equality and non-discrimination. 9 March 2018.</a:t>
            </a:r>
          </a:p>
          <a:p>
            <a:r>
              <a:rPr lang="en-US" sz="2000" dirty="0"/>
              <a:t>General Comment No 7 on Article 4.3 and 33.3: Participation with persons with Disabilities in implementation and monitoring of the Convention. 21 September 2018</a:t>
            </a:r>
          </a:p>
        </p:txBody>
      </p:sp>
      <p:pic>
        <p:nvPicPr>
          <p:cNvPr id="4" name="Audio 3">
            <a:hlinkClick r:id="" action="ppaction://media"/>
            <a:extLst>
              <a:ext uri="{FF2B5EF4-FFF2-40B4-BE49-F238E27FC236}">
                <a16:creationId xmlns:a16="http://schemas.microsoft.com/office/drawing/2014/main" id="{A10B147C-B5E8-40FA-9EC8-3B4C4E61E5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3837368345"/>
      </p:ext>
    </p:extLst>
  </p:cSld>
  <p:clrMapOvr>
    <a:masterClrMapping/>
  </p:clrMapOvr>
  <mc:AlternateContent xmlns:mc="http://schemas.openxmlformats.org/markup-compatibility/2006">
    <mc:Choice xmlns:p14="http://schemas.microsoft.com/office/powerpoint/2010/main" Requires="p14">
      <p:transition spd="slow" p14:dur="2000" advTm="85126"/>
    </mc:Choice>
    <mc:Fallback>
      <p:transition spd="slow" advTm="85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FBFED-5388-4A40-943D-689FF823A97D}"/>
              </a:ext>
            </a:extLst>
          </p:cNvPr>
          <p:cNvSpPr>
            <a:spLocks noGrp="1"/>
          </p:cNvSpPr>
          <p:nvPr>
            <p:ph type="title"/>
          </p:nvPr>
        </p:nvSpPr>
        <p:spPr/>
        <p:txBody>
          <a:bodyPr/>
          <a:lstStyle/>
          <a:p>
            <a:r>
              <a:rPr lang="en-US" b="1" dirty="0"/>
              <a:t>References in the CRPD:</a:t>
            </a:r>
          </a:p>
        </p:txBody>
      </p:sp>
      <p:sp>
        <p:nvSpPr>
          <p:cNvPr id="3" name="Content Placeholder 2">
            <a:extLst>
              <a:ext uri="{FF2B5EF4-FFF2-40B4-BE49-F238E27FC236}">
                <a16:creationId xmlns:a16="http://schemas.microsoft.com/office/drawing/2014/main" id="{97DAC8A9-BDCF-46ED-97FC-A7993935D017}"/>
              </a:ext>
            </a:extLst>
          </p:cNvPr>
          <p:cNvSpPr>
            <a:spLocks noGrp="1"/>
          </p:cNvSpPr>
          <p:nvPr>
            <p:ph sz="half" idx="1"/>
          </p:nvPr>
        </p:nvSpPr>
        <p:spPr/>
        <p:txBody>
          <a:bodyPr>
            <a:normAutofit fontScale="77500" lnSpcReduction="20000"/>
          </a:bodyPr>
          <a:lstStyle/>
          <a:p>
            <a:r>
              <a:rPr lang="en-US" b="1" dirty="0"/>
              <a:t>Preamble (excerpts) </a:t>
            </a:r>
          </a:p>
          <a:p>
            <a:pPr marL="0" indent="0">
              <a:buNone/>
            </a:pPr>
            <a:r>
              <a:rPr lang="en-US" dirty="0"/>
              <a:t>(q) Recognizing that women and girls with disabilities are often at greater risk, both within and outside the home of violence, injury or abuse, neglect or negligent treatment, maltreatment or exploitation, </a:t>
            </a:r>
          </a:p>
          <a:p>
            <a:pPr marL="0" indent="0">
              <a:buNone/>
            </a:pPr>
            <a:r>
              <a:rPr lang="en-US" dirty="0"/>
              <a:t>(s) Emphasizing the need to incorporate a gender perspective in all efforts to promote the full enjoyment of human rights and fundamental freedoms by persons with disabilities, </a:t>
            </a:r>
          </a:p>
          <a:p>
            <a:pPr marL="0" indent="0">
              <a:buNone/>
            </a:pPr>
            <a:r>
              <a:rPr lang="en-US" b="1" dirty="0"/>
              <a:t>Article 3, General principles </a:t>
            </a:r>
          </a:p>
          <a:p>
            <a:pPr marL="0" indent="0">
              <a:buNone/>
            </a:pPr>
            <a:r>
              <a:rPr lang="en-US" dirty="0"/>
              <a:t>The principles of the present Convention shall be: (g) Equality between men and women; </a:t>
            </a:r>
          </a:p>
        </p:txBody>
      </p:sp>
      <p:sp>
        <p:nvSpPr>
          <p:cNvPr id="4" name="Content Placeholder 3">
            <a:extLst>
              <a:ext uri="{FF2B5EF4-FFF2-40B4-BE49-F238E27FC236}">
                <a16:creationId xmlns:a16="http://schemas.microsoft.com/office/drawing/2014/main" id="{5F1BE06B-9B44-4FF6-9B0E-37606058B68C}"/>
              </a:ext>
            </a:extLst>
          </p:cNvPr>
          <p:cNvSpPr>
            <a:spLocks noGrp="1"/>
          </p:cNvSpPr>
          <p:nvPr>
            <p:ph sz="half" idx="2"/>
          </p:nvPr>
        </p:nvSpPr>
        <p:spPr>
          <a:xfrm>
            <a:off x="6172200" y="1825625"/>
            <a:ext cx="5181600" cy="4821360"/>
          </a:xfrm>
        </p:spPr>
        <p:txBody>
          <a:bodyPr>
            <a:noAutofit/>
          </a:bodyPr>
          <a:lstStyle/>
          <a:p>
            <a:r>
              <a:rPr lang="en-US" sz="2000" b="1" dirty="0"/>
              <a:t>Article 6, Women with disabilities </a:t>
            </a:r>
          </a:p>
          <a:p>
            <a:pPr lvl="1"/>
            <a:r>
              <a:rPr lang="en-US" sz="2000" dirty="0"/>
              <a:t>1. States Parties recognize that women and girls with disabilities are subject to multiple discriminations, and in this regard shall take measures to ensure the full and equal enjoyment by them of all their human rights and fundamental freedoms. </a:t>
            </a:r>
          </a:p>
          <a:p>
            <a:pPr lvl="1"/>
            <a:r>
              <a:rPr lang="en-US" sz="2000" dirty="0"/>
              <a:t>2. States Parties shall take all appropriate measures to ensure the full development, advancement and empowerment of women, for the purpose of guaranteeing them the exercise and enjoyment of the human rights and fundamental freedoms set out in the present Convention</a:t>
            </a:r>
          </a:p>
        </p:txBody>
      </p:sp>
      <p:pic>
        <p:nvPicPr>
          <p:cNvPr id="5" name="Audio 4">
            <a:hlinkClick r:id="" action="ppaction://media"/>
            <a:extLst>
              <a:ext uri="{FF2B5EF4-FFF2-40B4-BE49-F238E27FC236}">
                <a16:creationId xmlns:a16="http://schemas.microsoft.com/office/drawing/2014/main" id="{330EBDED-A687-4A4C-A1B5-D9063563DD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3689997772"/>
      </p:ext>
    </p:extLst>
  </p:cSld>
  <p:clrMapOvr>
    <a:masterClrMapping/>
  </p:clrMapOvr>
  <mc:AlternateContent xmlns:mc="http://schemas.openxmlformats.org/markup-compatibility/2006">
    <mc:Choice xmlns:p14="http://schemas.microsoft.com/office/powerpoint/2010/main" Requires="p14">
      <p:transition spd="slow" p14:dur="2000" advTm="101018"/>
    </mc:Choice>
    <mc:Fallback>
      <p:transition spd="slow" advTm="101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Title 1"/>
          <p:cNvSpPr>
            <a:spLocks noGrp="1"/>
          </p:cNvSpPr>
          <p:nvPr>
            <p:ph type="title"/>
          </p:nvPr>
        </p:nvSpPr>
        <p:spPr>
          <a:xfrm>
            <a:off x="838200" y="365125"/>
            <a:ext cx="5558489" cy="1325563"/>
          </a:xfrm>
        </p:spPr>
        <p:txBody>
          <a:bodyPr>
            <a:normAutofit/>
          </a:bodyPr>
          <a:lstStyle/>
          <a:p>
            <a:r>
              <a:rPr lang="en-US" sz="4100" b="1"/>
              <a:t>CRPD - Rights of Women and Girls with Disabilities</a:t>
            </a:r>
          </a:p>
        </p:txBody>
      </p:sp>
      <p:sp>
        <p:nvSpPr>
          <p:cNvPr id="74" name="Freeform: Shape 73">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11" name="Content Placeholder 2"/>
          <p:cNvSpPr>
            <a:spLocks noGrp="1"/>
          </p:cNvSpPr>
          <p:nvPr>
            <p:ph idx="1"/>
          </p:nvPr>
        </p:nvSpPr>
        <p:spPr>
          <a:xfrm>
            <a:off x="838200" y="1825625"/>
            <a:ext cx="5558489" cy="4351338"/>
          </a:xfrm>
        </p:spPr>
        <p:txBody>
          <a:bodyPr>
            <a:normAutofit/>
          </a:bodyPr>
          <a:lstStyle/>
          <a:p>
            <a:r>
              <a:rPr lang="en-US" sz="1800" dirty="0"/>
              <a:t>The CRPD requires that States adopt gender-specific measures in order to address violence and abuse;</a:t>
            </a:r>
          </a:p>
          <a:p>
            <a:r>
              <a:rPr lang="en-US" sz="1800" dirty="0"/>
              <a:t>The CRPD breaks down the artificial divide between the public sphere and the private or family sphere (known as the “public/private split</a:t>
            </a:r>
            <a:r>
              <a:rPr lang="en-US" sz="1800" b="1" dirty="0"/>
              <a:t>”</a:t>
            </a:r>
            <a:r>
              <a:rPr lang="en-US" sz="1800" dirty="0"/>
              <a:t>) by recognizing specific state obligations in each sector.</a:t>
            </a:r>
          </a:p>
          <a:p>
            <a:r>
              <a:rPr lang="en-US" sz="1800" u="sng" dirty="0"/>
              <a:t>In the private sector</a:t>
            </a:r>
            <a:r>
              <a:rPr lang="en-US" sz="1800" dirty="0"/>
              <a:t>: The CRPD requires States ­to take appropriate measures to prevent all forms of exploitation, violence and abuse by ensuring, inter alia, appropriate forms of gender- and age-sensitive assistance and support for persons with disabilities and their families and caregivers, including through the provision of information and education on how to avoid, recognize and report instances of exploitation, violence and abuse.</a:t>
            </a:r>
          </a:p>
        </p:txBody>
      </p:sp>
      <p:sp>
        <p:nvSpPr>
          <p:cNvPr id="76" name="Oval 75">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Block Arc 77">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Freeform: Shape 79">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82" name="Straight Connector 81">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84" name="Freeform: Shape 83">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 name="Slide Number Placeholder 3"/>
          <p:cNvSpPr>
            <a:spLocks noGrp="1"/>
          </p:cNvSpPr>
          <p:nvPr>
            <p:ph type="sldNum" sz="quarter" idx="12"/>
          </p:nvPr>
        </p:nvSpPr>
        <p:spPr>
          <a:xfrm>
            <a:off x="9780104" y="6356350"/>
            <a:ext cx="1573696" cy="365125"/>
          </a:xfrm>
        </p:spPr>
        <p:txBody>
          <a:bodyPr>
            <a:normAutofit/>
          </a:bodyPr>
          <a:lstStyle/>
          <a:p>
            <a:pPr>
              <a:spcAft>
                <a:spcPts val="600"/>
              </a:spcAft>
              <a:defRPr/>
            </a:pPr>
            <a:fld id="{17B6A255-8DA7-45DF-881C-4B6F740DC067}" type="slidenum">
              <a:rPr lang="en-US" smtClean="0"/>
              <a:pPr>
                <a:spcAft>
                  <a:spcPts val="600"/>
                </a:spcAft>
                <a:defRPr/>
              </a:pPr>
              <a:t>9</a:t>
            </a:fld>
            <a:endParaRPr lang="en-US"/>
          </a:p>
        </p:txBody>
      </p:sp>
      <p:sp>
        <p:nvSpPr>
          <p:cNvPr id="86" name="Arc 85">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8" name="Freeform: Shape 87">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94815B78-66EE-43D0-B120-5EF619AA50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91938" y="6357938"/>
            <a:ext cx="347662" cy="3476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7174"/>
    </mc:Choice>
    <mc:Fallback>
      <p:transition spd="slow" advTm="67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31644</TotalTime>
  <Words>2730</Words>
  <Application>Microsoft Office PowerPoint</Application>
  <PresentationFormat>Widescreen</PresentationFormat>
  <Paragraphs>177</Paragraphs>
  <Slides>21</Slides>
  <Notes>12</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Times New Roman</vt:lpstr>
      <vt:lpstr>TimesNewRomanPSMT</vt:lpstr>
      <vt:lpstr>Wingdings 3</vt:lpstr>
      <vt:lpstr>Office Theme</vt:lpstr>
      <vt:lpstr>CRPD Article 32 &amp; Women &amp; Girls with Disabilities Articles 6 &amp; 7</vt:lpstr>
      <vt:lpstr>Key Objectives</vt:lpstr>
      <vt:lpstr>Related Data</vt:lpstr>
      <vt:lpstr>Common Barriers for Women with Disabilities </vt:lpstr>
      <vt:lpstr>Specific Forms of Sex Discrimination &amp; Inequality</vt:lpstr>
      <vt:lpstr>Other Guiding Frameworks</vt:lpstr>
      <vt:lpstr>CRPD Committee General Comments</vt:lpstr>
      <vt:lpstr>References in the CRPD:</vt:lpstr>
      <vt:lpstr>CRPD - Rights of Women and Girls with Disabilities</vt:lpstr>
      <vt:lpstr>Duty to Respect, Protect, and Fulfill Obligations</vt:lpstr>
      <vt:lpstr>Children with Disabilities</vt:lpstr>
      <vt:lpstr>World Report on Disability  </vt:lpstr>
      <vt:lpstr>Rights Issues for Children with Disabilities </vt:lpstr>
      <vt:lpstr>Rights Issues for Children with Disabilities </vt:lpstr>
      <vt:lpstr>Consider</vt:lpstr>
      <vt:lpstr>CRPD Article 7, Children with Disabilities</vt:lpstr>
      <vt:lpstr>A Child’s Rights and Freedoms</vt:lpstr>
      <vt:lpstr>Sustainable Development Goal 5</vt:lpstr>
      <vt:lpstr>Article 32 - Donor Examples</vt:lpstr>
      <vt:lpstr>Article 32 – List of Issues(LOI) CRPD Committee Example</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Article 32 &amp; Women &amp; Girls with Disabilities</dc:title>
  <dc:creator>Isabel Hodge</dc:creator>
  <cp:lastModifiedBy>Isabel Hodge</cp:lastModifiedBy>
  <cp:revision>12</cp:revision>
  <dcterms:created xsi:type="dcterms:W3CDTF">2021-09-05T19:26:21Z</dcterms:created>
  <dcterms:modified xsi:type="dcterms:W3CDTF">2021-10-14T15:45:00Z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68FC6907-097D-4052-B05B-535C8777B6FD</vt:lpwstr>
  </property>
  <property fmtid="{D5CDD505-2E9C-101B-9397-08002B2CF9AE}" pid="3" name="ArticulatePath">
    <vt:lpwstr>Article 32 Women and Girls with DisabilitiesREVLORD</vt:lpwstr>
  </property>
</Properties>
</file>